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5"/>
  </p:notesMasterIdLst>
  <p:sldIdLst>
    <p:sldId id="257" r:id="rId2"/>
    <p:sldId id="265" r:id="rId3"/>
    <p:sldId id="362" r:id="rId4"/>
    <p:sldId id="267" r:id="rId5"/>
    <p:sldId id="358" r:id="rId6"/>
    <p:sldId id="268" r:id="rId7"/>
    <p:sldId id="280" r:id="rId8"/>
    <p:sldId id="347" r:id="rId9"/>
    <p:sldId id="286" r:id="rId10"/>
    <p:sldId id="287" r:id="rId11"/>
    <p:sldId id="288" r:id="rId12"/>
    <p:sldId id="290" r:id="rId13"/>
    <p:sldId id="291" r:id="rId14"/>
    <p:sldId id="293" r:id="rId15"/>
    <p:sldId id="294" r:id="rId16"/>
    <p:sldId id="295" r:id="rId17"/>
    <p:sldId id="296" r:id="rId18"/>
    <p:sldId id="297" r:id="rId19"/>
    <p:sldId id="298" r:id="rId20"/>
    <p:sldId id="352" r:id="rId21"/>
    <p:sldId id="308" r:id="rId22"/>
    <p:sldId id="310" r:id="rId23"/>
    <p:sldId id="311" r:id="rId24"/>
    <p:sldId id="312" r:id="rId25"/>
    <p:sldId id="313" r:id="rId26"/>
    <p:sldId id="315" r:id="rId27"/>
    <p:sldId id="318" r:id="rId28"/>
    <p:sldId id="319" r:id="rId29"/>
    <p:sldId id="320" r:id="rId30"/>
    <p:sldId id="330" r:id="rId31"/>
    <p:sldId id="329" r:id="rId32"/>
    <p:sldId id="331" r:id="rId33"/>
    <p:sldId id="323" r:id="rId34"/>
    <p:sldId id="333" r:id="rId35"/>
    <p:sldId id="334" r:id="rId36"/>
    <p:sldId id="335" r:id="rId37"/>
    <p:sldId id="336" r:id="rId38"/>
    <p:sldId id="339" r:id="rId39"/>
    <p:sldId id="364" r:id="rId40"/>
    <p:sldId id="366" r:id="rId41"/>
    <p:sldId id="368" r:id="rId42"/>
    <p:sldId id="371" r:id="rId43"/>
    <p:sldId id="372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B088"/>
    <a:srgbClr val="990033"/>
    <a:srgbClr val="C89058"/>
    <a:srgbClr val="EDDBC9"/>
    <a:srgbClr val="CA945E"/>
    <a:srgbClr val="BC7D3E"/>
    <a:srgbClr val="D1A171"/>
    <a:srgbClr val="DDBA97"/>
    <a:srgbClr val="EEA7FF"/>
    <a:srgbClr val="E57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93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68FB44-FECA-43C4-ADB1-F7201040E2C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D286E617-94DF-4BF5-8F84-7468737BD935}">
      <dgm:prSet/>
      <dgm:spPr/>
      <dgm:t>
        <a:bodyPr/>
        <a:lstStyle/>
        <a:p>
          <a:endParaRPr lang="en-US"/>
        </a:p>
      </dgm:t>
    </dgm:pt>
    <dgm:pt modelId="{C2695AE7-4A27-4B43-A10E-24D3DEA1671D}" type="parTrans" cxnId="{00087262-593B-45BC-99BF-7016D1B0F144}">
      <dgm:prSet/>
      <dgm:spPr/>
      <dgm:t>
        <a:bodyPr/>
        <a:lstStyle/>
        <a:p>
          <a:endParaRPr lang="en-US"/>
        </a:p>
      </dgm:t>
    </dgm:pt>
    <dgm:pt modelId="{A66C99BB-9AD5-48D4-9434-A3624B06EC50}" type="sibTrans" cxnId="{00087262-593B-45BC-99BF-7016D1B0F144}">
      <dgm:prSet/>
      <dgm:spPr/>
      <dgm:t>
        <a:bodyPr/>
        <a:lstStyle/>
        <a:p>
          <a:endParaRPr lang="en-US"/>
        </a:p>
      </dgm:t>
    </dgm:pt>
    <dgm:pt modelId="{F53CFBF5-D4B8-43B9-ABD7-82E7761781C7}">
      <dgm:prSet/>
      <dgm:spPr/>
      <dgm:t>
        <a:bodyPr/>
        <a:lstStyle/>
        <a:p>
          <a:endParaRPr lang="en-US"/>
        </a:p>
      </dgm:t>
    </dgm:pt>
    <dgm:pt modelId="{3E31A58B-04B2-4CF6-BC44-04D6D70BA16E}" type="parTrans" cxnId="{8E425D59-745C-4DB2-970D-70B9E34007C3}">
      <dgm:prSet/>
      <dgm:spPr/>
      <dgm:t>
        <a:bodyPr/>
        <a:lstStyle/>
        <a:p>
          <a:endParaRPr lang="en-US"/>
        </a:p>
      </dgm:t>
    </dgm:pt>
    <dgm:pt modelId="{8335A126-AC34-48D8-A1CC-295CEDFA2A0A}" type="sibTrans" cxnId="{8E425D59-745C-4DB2-970D-70B9E34007C3}">
      <dgm:prSet/>
      <dgm:spPr/>
      <dgm:t>
        <a:bodyPr/>
        <a:lstStyle/>
        <a:p>
          <a:endParaRPr lang="en-US"/>
        </a:p>
      </dgm:t>
    </dgm:pt>
    <dgm:pt modelId="{00FD8A87-1452-47B0-A463-5EFAE719EA0A}">
      <dgm:prSet/>
      <dgm:spPr/>
      <dgm:t>
        <a:bodyPr/>
        <a:lstStyle/>
        <a:p>
          <a:endParaRPr lang="en-US"/>
        </a:p>
      </dgm:t>
    </dgm:pt>
    <dgm:pt modelId="{F501C7E3-9922-483B-8175-FE4EC6B33D8F}" type="parTrans" cxnId="{F45427D6-5676-47D8-A5F0-1AA31EB192CC}">
      <dgm:prSet/>
      <dgm:spPr/>
      <dgm:t>
        <a:bodyPr/>
        <a:lstStyle/>
        <a:p>
          <a:endParaRPr lang="en-US"/>
        </a:p>
      </dgm:t>
    </dgm:pt>
    <dgm:pt modelId="{A2681E87-22BF-4FDD-8711-7DB94BD22EF9}" type="sibTrans" cxnId="{F45427D6-5676-47D8-A5F0-1AA31EB192CC}">
      <dgm:prSet/>
      <dgm:spPr/>
      <dgm:t>
        <a:bodyPr/>
        <a:lstStyle/>
        <a:p>
          <a:endParaRPr lang="en-US"/>
        </a:p>
      </dgm:t>
    </dgm:pt>
    <dgm:pt modelId="{58688C0E-630E-4363-A8FE-D3C19D556382}" type="pres">
      <dgm:prSet presAssocID="{6E68FB44-FECA-43C4-ADB1-F7201040E2CF}" presName="compositeShape" presStyleCnt="0">
        <dgm:presLayoutVars>
          <dgm:chMax val="7"/>
          <dgm:dir/>
          <dgm:resizeHandles val="exact"/>
        </dgm:presLayoutVars>
      </dgm:prSet>
      <dgm:spPr/>
    </dgm:pt>
    <dgm:pt modelId="{BDB72C11-A3B7-4F1C-BE83-1B3B92F2C5BD}" type="pres">
      <dgm:prSet presAssocID="{D286E617-94DF-4BF5-8F84-7468737BD935}" presName="circ1" presStyleLbl="vennNode1" presStyleIdx="0" presStyleCnt="3" custScaleX="65006" custScaleY="60646"/>
      <dgm:spPr/>
      <dgm:t>
        <a:bodyPr/>
        <a:lstStyle/>
        <a:p>
          <a:endParaRPr lang="en-US"/>
        </a:p>
      </dgm:t>
    </dgm:pt>
    <dgm:pt modelId="{A3743324-6712-4464-BA79-964F5A076E66}" type="pres">
      <dgm:prSet presAssocID="{D286E617-94DF-4BF5-8F84-7468737BD93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CE3E0F-287F-4AC8-8516-04A1AA007D1B}" type="pres">
      <dgm:prSet presAssocID="{F53CFBF5-D4B8-43B9-ABD7-82E7761781C7}" presName="circ2" presStyleLbl="vennNode1" presStyleIdx="1" presStyleCnt="3" custScaleX="68742" custScaleY="72170" custLinFactNeighborX="5604" custLinFactNeighborY="1408"/>
      <dgm:spPr/>
      <dgm:t>
        <a:bodyPr/>
        <a:lstStyle/>
        <a:p>
          <a:endParaRPr lang="en-US"/>
        </a:p>
      </dgm:t>
    </dgm:pt>
    <dgm:pt modelId="{A2C2DBAF-A2B6-42F4-855F-CACC6CAC5EEA}" type="pres">
      <dgm:prSet presAssocID="{F53CFBF5-D4B8-43B9-ABD7-82E7761781C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05EF69-1931-4D09-8EF5-4F7091F0F45D}" type="pres">
      <dgm:prSet presAssocID="{00FD8A87-1452-47B0-A463-5EFAE719EA0A}" presName="circ3" presStyleLbl="vennNode1" presStyleIdx="2" presStyleCnt="3" custScaleX="75907" custScaleY="74986" custLinFactNeighborX="6213" custLinFactNeighborY="3585"/>
      <dgm:spPr/>
      <dgm:t>
        <a:bodyPr/>
        <a:lstStyle/>
        <a:p>
          <a:endParaRPr lang="en-US"/>
        </a:p>
      </dgm:t>
    </dgm:pt>
    <dgm:pt modelId="{28BBE000-AB92-4FAF-A4CC-8CC3C1B8DC57}" type="pres">
      <dgm:prSet presAssocID="{00FD8A87-1452-47B0-A463-5EFAE719EA0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48E9FB-1FCD-4407-A38B-F47124ECE3CA}" type="presOf" srcId="{F53CFBF5-D4B8-43B9-ABD7-82E7761781C7}" destId="{A2C2DBAF-A2B6-42F4-855F-CACC6CAC5EEA}" srcOrd="1" destOrd="0" presId="urn:microsoft.com/office/officeart/2005/8/layout/venn1"/>
    <dgm:cxn modelId="{35000235-F05F-4FD8-8590-1B0E8AA41744}" type="presOf" srcId="{6E68FB44-FECA-43C4-ADB1-F7201040E2CF}" destId="{58688C0E-630E-4363-A8FE-D3C19D556382}" srcOrd="0" destOrd="0" presId="urn:microsoft.com/office/officeart/2005/8/layout/venn1"/>
    <dgm:cxn modelId="{F45427D6-5676-47D8-A5F0-1AA31EB192CC}" srcId="{6E68FB44-FECA-43C4-ADB1-F7201040E2CF}" destId="{00FD8A87-1452-47B0-A463-5EFAE719EA0A}" srcOrd="2" destOrd="0" parTransId="{F501C7E3-9922-483B-8175-FE4EC6B33D8F}" sibTransId="{A2681E87-22BF-4FDD-8711-7DB94BD22EF9}"/>
    <dgm:cxn modelId="{26315E23-450C-42AC-8FBE-88D52E15DE39}" type="presOf" srcId="{00FD8A87-1452-47B0-A463-5EFAE719EA0A}" destId="{7705EF69-1931-4D09-8EF5-4F7091F0F45D}" srcOrd="0" destOrd="0" presId="urn:microsoft.com/office/officeart/2005/8/layout/venn1"/>
    <dgm:cxn modelId="{3FE67F30-76C0-4982-B9FB-02F22AF6BB2A}" type="presOf" srcId="{D286E617-94DF-4BF5-8F84-7468737BD935}" destId="{BDB72C11-A3B7-4F1C-BE83-1B3B92F2C5BD}" srcOrd="0" destOrd="0" presId="urn:microsoft.com/office/officeart/2005/8/layout/venn1"/>
    <dgm:cxn modelId="{D16E2FE0-10E4-4B82-B69E-E335430819BE}" type="presOf" srcId="{00FD8A87-1452-47B0-A463-5EFAE719EA0A}" destId="{28BBE000-AB92-4FAF-A4CC-8CC3C1B8DC57}" srcOrd="1" destOrd="0" presId="urn:microsoft.com/office/officeart/2005/8/layout/venn1"/>
    <dgm:cxn modelId="{00087262-593B-45BC-99BF-7016D1B0F144}" srcId="{6E68FB44-FECA-43C4-ADB1-F7201040E2CF}" destId="{D286E617-94DF-4BF5-8F84-7468737BD935}" srcOrd="0" destOrd="0" parTransId="{C2695AE7-4A27-4B43-A10E-24D3DEA1671D}" sibTransId="{A66C99BB-9AD5-48D4-9434-A3624B06EC50}"/>
    <dgm:cxn modelId="{617A85F7-E327-463D-9273-CC868A801750}" type="presOf" srcId="{D286E617-94DF-4BF5-8F84-7468737BD935}" destId="{A3743324-6712-4464-BA79-964F5A076E66}" srcOrd="1" destOrd="0" presId="urn:microsoft.com/office/officeart/2005/8/layout/venn1"/>
    <dgm:cxn modelId="{6EEF978B-8CF0-4E89-8AA4-703D48F7A970}" type="presOf" srcId="{F53CFBF5-D4B8-43B9-ABD7-82E7761781C7}" destId="{DBCE3E0F-287F-4AC8-8516-04A1AA007D1B}" srcOrd="0" destOrd="0" presId="urn:microsoft.com/office/officeart/2005/8/layout/venn1"/>
    <dgm:cxn modelId="{8E425D59-745C-4DB2-970D-70B9E34007C3}" srcId="{6E68FB44-FECA-43C4-ADB1-F7201040E2CF}" destId="{F53CFBF5-D4B8-43B9-ABD7-82E7761781C7}" srcOrd="1" destOrd="0" parTransId="{3E31A58B-04B2-4CF6-BC44-04D6D70BA16E}" sibTransId="{8335A126-AC34-48D8-A1CC-295CEDFA2A0A}"/>
    <dgm:cxn modelId="{4A8DC777-1148-4151-9BBE-40F708724676}" type="presParOf" srcId="{58688C0E-630E-4363-A8FE-D3C19D556382}" destId="{BDB72C11-A3B7-4F1C-BE83-1B3B92F2C5BD}" srcOrd="0" destOrd="0" presId="urn:microsoft.com/office/officeart/2005/8/layout/venn1"/>
    <dgm:cxn modelId="{A8598611-92EA-4297-917C-C018D218045D}" type="presParOf" srcId="{58688C0E-630E-4363-A8FE-D3C19D556382}" destId="{A3743324-6712-4464-BA79-964F5A076E66}" srcOrd="1" destOrd="0" presId="urn:microsoft.com/office/officeart/2005/8/layout/venn1"/>
    <dgm:cxn modelId="{331696DF-B52B-49BD-B229-B0390D686616}" type="presParOf" srcId="{58688C0E-630E-4363-A8FE-D3C19D556382}" destId="{DBCE3E0F-287F-4AC8-8516-04A1AA007D1B}" srcOrd="2" destOrd="0" presId="urn:microsoft.com/office/officeart/2005/8/layout/venn1"/>
    <dgm:cxn modelId="{0890DF94-087B-4775-A3C8-7FA006F65BA5}" type="presParOf" srcId="{58688C0E-630E-4363-A8FE-D3C19D556382}" destId="{A2C2DBAF-A2B6-42F4-855F-CACC6CAC5EEA}" srcOrd="3" destOrd="0" presId="urn:microsoft.com/office/officeart/2005/8/layout/venn1"/>
    <dgm:cxn modelId="{EFDE747B-2256-4553-9783-6E13E75CE823}" type="presParOf" srcId="{58688C0E-630E-4363-A8FE-D3C19D556382}" destId="{7705EF69-1931-4D09-8EF5-4F7091F0F45D}" srcOrd="4" destOrd="0" presId="urn:microsoft.com/office/officeart/2005/8/layout/venn1"/>
    <dgm:cxn modelId="{3A99A8FF-495D-4F1B-A844-A6BF322CC919}" type="presParOf" srcId="{58688C0E-630E-4363-A8FE-D3C19D556382}" destId="{28BBE000-AB92-4FAF-A4CC-8CC3C1B8DC57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1AFC75-37B9-40FD-B1FB-1C91D73F142A}" type="doc">
      <dgm:prSet loTypeId="urn:microsoft.com/office/officeart/2005/8/layout/hierarchy4" loCatId="hierarchy" qsTypeId="urn:microsoft.com/office/officeart/2005/8/quickstyle/simple1" qsCatId="simple" csTypeId="urn:microsoft.com/office/officeart/2005/8/colors/colorful3" csCatId="colorful" phldr="1"/>
      <dgm:spPr/>
    </dgm:pt>
    <dgm:pt modelId="{321B05A9-4DA9-4C1F-85B3-6330D899ADEC}">
      <dgm:prSet custT="1"/>
      <dgm:spPr>
        <a:solidFill>
          <a:schemeClr val="bg1">
            <a:lumMod val="85000"/>
            <a:alpha val="73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RS" sz="32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Клинички симптоми и знаци</a:t>
          </a:r>
          <a:endParaRPr kumimoji="0" lang="sr-Latn-CS" sz="3200" b="1" i="0" u="none" strike="noStrike" cap="none" normalizeH="0" baseline="0" dirty="0" smtClean="0">
            <a:ln/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FB1600EB-1908-4337-AAD9-430190756F5B}" type="parTrans" cxnId="{3C993611-F33B-40B1-89A1-EFE4E14492C4}">
      <dgm:prSet/>
      <dgm:spPr/>
      <dgm:t>
        <a:bodyPr/>
        <a:lstStyle/>
        <a:p>
          <a:endParaRPr lang="en-US"/>
        </a:p>
      </dgm:t>
    </dgm:pt>
    <dgm:pt modelId="{EA9E05D5-180B-4C3B-B95F-24CB07DCD71F}" type="sibTrans" cxnId="{3C993611-F33B-40B1-89A1-EFE4E14492C4}">
      <dgm:prSet/>
      <dgm:spPr/>
      <dgm:t>
        <a:bodyPr/>
        <a:lstStyle/>
        <a:p>
          <a:endParaRPr lang="en-US"/>
        </a:p>
      </dgm:t>
    </dgm:pt>
    <dgm:pt modelId="{48DFA36B-E8B6-4037-A24F-28BCFFB5573B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2100" b="1" i="0" u="none" strike="noStrike" cap="none" normalizeH="0" baseline="0" dirty="0" smtClean="0">
            <a:ln/>
            <a:effectLst/>
            <a:latin typeface="Times New Roman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RS" sz="20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Надражај аутономног нервног система</a:t>
          </a:r>
          <a:endParaRPr kumimoji="0" lang="sr-Latn-CS" sz="2000" b="0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B328FB47-E7DA-496B-9DB1-967F06F9963B}" type="parTrans" cxnId="{E5F988C5-DBF7-4FAD-BCF2-5A9D44585222}">
      <dgm:prSet/>
      <dgm:spPr/>
      <dgm:t>
        <a:bodyPr/>
        <a:lstStyle/>
        <a:p>
          <a:endParaRPr lang="en-US"/>
        </a:p>
      </dgm:t>
    </dgm:pt>
    <dgm:pt modelId="{CCD5A912-89A7-4F91-A4A8-CB0307FC7E69}" type="sibTrans" cxnId="{E5F988C5-DBF7-4FAD-BCF2-5A9D44585222}">
      <dgm:prSet/>
      <dgm:spPr/>
      <dgm:t>
        <a:bodyPr/>
        <a:lstStyle/>
        <a:p>
          <a:endParaRPr lang="en-US"/>
        </a:p>
      </dgm:t>
    </dgm:pt>
    <dgm:pt modelId="{6C863EBB-11BB-4A61-9B1B-E361773C0BF4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sz="20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Неуроглико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sz="20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пенија</a:t>
          </a:r>
          <a:endParaRPr kumimoji="0" lang="sr-Latn-CS" sz="2000" b="1" i="0" u="none" strike="noStrike" cap="none" normalizeH="0" baseline="0" dirty="0" smtClean="0">
            <a:ln/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89180B4A-6B52-4B02-94EB-4333E381A903}" type="parTrans" cxnId="{61BE62EA-84EA-4B3D-B544-F64A9ACBCBAC}">
      <dgm:prSet/>
      <dgm:spPr/>
      <dgm:t>
        <a:bodyPr/>
        <a:lstStyle/>
        <a:p>
          <a:endParaRPr lang="en-US"/>
        </a:p>
      </dgm:t>
    </dgm:pt>
    <dgm:pt modelId="{C1D716DC-71DD-4C29-BAE8-CE8FD45D39B6}" type="sibTrans" cxnId="{61BE62EA-84EA-4B3D-B544-F64A9ACBCBAC}">
      <dgm:prSet/>
      <dgm:spPr/>
      <dgm:t>
        <a:bodyPr/>
        <a:lstStyle/>
        <a:p>
          <a:endParaRPr lang="en-US"/>
        </a:p>
      </dgm:t>
    </dgm:pt>
    <dgm:pt modelId="{412D831D-9CCF-4376-8B9E-C4EBC2C30C7D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sz="20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O</a:t>
          </a:r>
          <a:r>
            <a:rPr kumimoji="0" lang="sr-Cyrl-RS" sz="20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стало </a:t>
          </a:r>
        </a:p>
      </dgm:t>
    </dgm:pt>
    <dgm:pt modelId="{C2804A58-D8A6-4C32-834E-E9C57191184A}" type="parTrans" cxnId="{B5F5A7BF-096A-4678-9A72-2E09F3F29F6F}">
      <dgm:prSet/>
      <dgm:spPr/>
      <dgm:t>
        <a:bodyPr/>
        <a:lstStyle/>
        <a:p>
          <a:endParaRPr lang="en-US"/>
        </a:p>
      </dgm:t>
    </dgm:pt>
    <dgm:pt modelId="{ED99508C-BA18-467C-8D03-3DDFE127641C}" type="sibTrans" cxnId="{B5F5A7BF-096A-4678-9A72-2E09F3F29F6F}">
      <dgm:prSet/>
      <dgm:spPr/>
      <dgm:t>
        <a:bodyPr/>
        <a:lstStyle/>
        <a:p>
          <a:endParaRPr lang="en-US"/>
        </a:p>
      </dgm:t>
    </dgm:pt>
    <dgm:pt modelId="{3A041F97-1678-42F9-AA01-34306A2DD22B}" type="pres">
      <dgm:prSet presAssocID="{5D1AFC75-37B9-40FD-B1FB-1C91D73F142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7EE1B20-0A58-4736-8D0C-8D6E0DF6D266}" type="pres">
      <dgm:prSet presAssocID="{321B05A9-4DA9-4C1F-85B3-6330D899ADEC}" presName="vertOne" presStyleCnt="0"/>
      <dgm:spPr/>
    </dgm:pt>
    <dgm:pt modelId="{5FE45285-4107-4321-A4E2-C741464F8879}" type="pres">
      <dgm:prSet presAssocID="{321B05A9-4DA9-4C1F-85B3-6330D899ADEC}" presName="txOne" presStyleLbl="node0" presStyleIdx="0" presStyleCnt="1" custScaleY="8507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C832D29-6333-4D0E-9566-69C22D4DFB08}" type="pres">
      <dgm:prSet presAssocID="{321B05A9-4DA9-4C1F-85B3-6330D899ADEC}" presName="parTransOne" presStyleCnt="0"/>
      <dgm:spPr/>
    </dgm:pt>
    <dgm:pt modelId="{8440717C-FF51-4D10-8978-B78B4AD18261}" type="pres">
      <dgm:prSet presAssocID="{321B05A9-4DA9-4C1F-85B3-6330D899ADEC}" presName="horzOne" presStyleCnt="0"/>
      <dgm:spPr/>
    </dgm:pt>
    <dgm:pt modelId="{A730BC27-C914-4A4F-8498-DE2003A2DDC3}" type="pres">
      <dgm:prSet presAssocID="{48DFA36B-E8B6-4037-A24F-28BCFFB5573B}" presName="vertTwo" presStyleCnt="0"/>
      <dgm:spPr/>
    </dgm:pt>
    <dgm:pt modelId="{B5E7DEFB-881C-496E-A358-27D70CAEDDD5}" type="pres">
      <dgm:prSet presAssocID="{48DFA36B-E8B6-4037-A24F-28BCFFB5573B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89B8020-BFE3-458E-828C-1DA087069AF8}" type="pres">
      <dgm:prSet presAssocID="{48DFA36B-E8B6-4037-A24F-28BCFFB5573B}" presName="horzTwo" presStyleCnt="0"/>
      <dgm:spPr/>
    </dgm:pt>
    <dgm:pt modelId="{3BCA5808-1AB2-4494-A6C5-C415229742C3}" type="pres">
      <dgm:prSet presAssocID="{CCD5A912-89A7-4F91-A4A8-CB0307FC7E69}" presName="sibSpaceTwo" presStyleCnt="0"/>
      <dgm:spPr/>
    </dgm:pt>
    <dgm:pt modelId="{EC3FDCA4-0C58-487D-958A-89EDF179663D}" type="pres">
      <dgm:prSet presAssocID="{6C863EBB-11BB-4A61-9B1B-E361773C0BF4}" presName="vertTwo" presStyleCnt="0"/>
      <dgm:spPr/>
    </dgm:pt>
    <dgm:pt modelId="{510E5088-A00F-4C3C-880B-CD383A68F07E}" type="pres">
      <dgm:prSet presAssocID="{6C863EBB-11BB-4A61-9B1B-E361773C0BF4}" presName="txTwo" presStyleLbl="node2" presStyleIdx="1" presStyleCnt="3" custScaleY="1001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4EEC637-B235-4855-9EBC-6FE179341EBA}" type="pres">
      <dgm:prSet presAssocID="{6C863EBB-11BB-4A61-9B1B-E361773C0BF4}" presName="horzTwo" presStyleCnt="0"/>
      <dgm:spPr/>
    </dgm:pt>
    <dgm:pt modelId="{C3285336-9112-4459-96EE-CDE443BC2806}" type="pres">
      <dgm:prSet presAssocID="{C1D716DC-71DD-4C29-BAE8-CE8FD45D39B6}" presName="sibSpaceTwo" presStyleCnt="0"/>
      <dgm:spPr/>
    </dgm:pt>
    <dgm:pt modelId="{106763F1-0DDA-48F6-BB4C-383EE7CF54A4}" type="pres">
      <dgm:prSet presAssocID="{412D831D-9CCF-4376-8B9E-C4EBC2C30C7D}" presName="vertTwo" presStyleCnt="0"/>
      <dgm:spPr/>
    </dgm:pt>
    <dgm:pt modelId="{AE58633A-D7BA-4DE0-B87A-38AB43E20993}" type="pres">
      <dgm:prSet presAssocID="{412D831D-9CCF-4376-8B9E-C4EBC2C30C7D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B5805A-D40A-4573-8265-80A6C831ABDB}" type="pres">
      <dgm:prSet presAssocID="{412D831D-9CCF-4376-8B9E-C4EBC2C30C7D}" presName="horzTwo" presStyleCnt="0"/>
      <dgm:spPr/>
    </dgm:pt>
  </dgm:ptLst>
  <dgm:cxnLst>
    <dgm:cxn modelId="{1136F89F-BFD1-4C38-BC0E-5D75EA4CCFC3}" type="presOf" srcId="{412D831D-9CCF-4376-8B9E-C4EBC2C30C7D}" destId="{AE58633A-D7BA-4DE0-B87A-38AB43E20993}" srcOrd="0" destOrd="0" presId="urn:microsoft.com/office/officeart/2005/8/layout/hierarchy4"/>
    <dgm:cxn modelId="{D57E16BC-ECEC-4B7A-B682-DFB71A0147A4}" type="presOf" srcId="{6C863EBB-11BB-4A61-9B1B-E361773C0BF4}" destId="{510E5088-A00F-4C3C-880B-CD383A68F07E}" srcOrd="0" destOrd="0" presId="urn:microsoft.com/office/officeart/2005/8/layout/hierarchy4"/>
    <dgm:cxn modelId="{D9659339-7FB1-4C71-B839-06E1A50563BE}" type="presOf" srcId="{48DFA36B-E8B6-4037-A24F-28BCFFB5573B}" destId="{B5E7DEFB-881C-496E-A358-27D70CAEDDD5}" srcOrd="0" destOrd="0" presId="urn:microsoft.com/office/officeart/2005/8/layout/hierarchy4"/>
    <dgm:cxn modelId="{61BE62EA-84EA-4B3D-B544-F64A9ACBCBAC}" srcId="{321B05A9-4DA9-4C1F-85B3-6330D899ADEC}" destId="{6C863EBB-11BB-4A61-9B1B-E361773C0BF4}" srcOrd="1" destOrd="0" parTransId="{89180B4A-6B52-4B02-94EB-4333E381A903}" sibTransId="{C1D716DC-71DD-4C29-BAE8-CE8FD45D39B6}"/>
    <dgm:cxn modelId="{75F01988-0643-4174-91F2-2A013F32ECB1}" type="presOf" srcId="{321B05A9-4DA9-4C1F-85B3-6330D899ADEC}" destId="{5FE45285-4107-4321-A4E2-C741464F8879}" srcOrd="0" destOrd="0" presId="urn:microsoft.com/office/officeart/2005/8/layout/hierarchy4"/>
    <dgm:cxn modelId="{90060990-28F6-4AC2-8F89-BA3DF8545F14}" type="presOf" srcId="{5D1AFC75-37B9-40FD-B1FB-1C91D73F142A}" destId="{3A041F97-1678-42F9-AA01-34306A2DD22B}" srcOrd="0" destOrd="0" presId="urn:microsoft.com/office/officeart/2005/8/layout/hierarchy4"/>
    <dgm:cxn modelId="{B5F5A7BF-096A-4678-9A72-2E09F3F29F6F}" srcId="{321B05A9-4DA9-4C1F-85B3-6330D899ADEC}" destId="{412D831D-9CCF-4376-8B9E-C4EBC2C30C7D}" srcOrd="2" destOrd="0" parTransId="{C2804A58-D8A6-4C32-834E-E9C57191184A}" sibTransId="{ED99508C-BA18-467C-8D03-3DDFE127641C}"/>
    <dgm:cxn modelId="{E5F988C5-DBF7-4FAD-BCF2-5A9D44585222}" srcId="{321B05A9-4DA9-4C1F-85B3-6330D899ADEC}" destId="{48DFA36B-E8B6-4037-A24F-28BCFFB5573B}" srcOrd="0" destOrd="0" parTransId="{B328FB47-E7DA-496B-9DB1-967F06F9963B}" sibTransId="{CCD5A912-89A7-4F91-A4A8-CB0307FC7E69}"/>
    <dgm:cxn modelId="{3C993611-F33B-40B1-89A1-EFE4E14492C4}" srcId="{5D1AFC75-37B9-40FD-B1FB-1C91D73F142A}" destId="{321B05A9-4DA9-4C1F-85B3-6330D899ADEC}" srcOrd="0" destOrd="0" parTransId="{FB1600EB-1908-4337-AAD9-430190756F5B}" sibTransId="{EA9E05D5-180B-4C3B-B95F-24CB07DCD71F}"/>
    <dgm:cxn modelId="{A8E9744A-1BE2-4278-9E18-AA6AA0188908}" type="presParOf" srcId="{3A041F97-1678-42F9-AA01-34306A2DD22B}" destId="{D7EE1B20-0A58-4736-8D0C-8D6E0DF6D266}" srcOrd="0" destOrd="0" presId="urn:microsoft.com/office/officeart/2005/8/layout/hierarchy4"/>
    <dgm:cxn modelId="{E1088C77-A1F5-4517-B212-C7B8F3F2C771}" type="presParOf" srcId="{D7EE1B20-0A58-4736-8D0C-8D6E0DF6D266}" destId="{5FE45285-4107-4321-A4E2-C741464F8879}" srcOrd="0" destOrd="0" presId="urn:microsoft.com/office/officeart/2005/8/layout/hierarchy4"/>
    <dgm:cxn modelId="{4B83365F-AA97-44C1-A501-49FB0D3559A6}" type="presParOf" srcId="{D7EE1B20-0A58-4736-8D0C-8D6E0DF6D266}" destId="{6C832D29-6333-4D0E-9566-69C22D4DFB08}" srcOrd="1" destOrd="0" presId="urn:microsoft.com/office/officeart/2005/8/layout/hierarchy4"/>
    <dgm:cxn modelId="{6B1FB4B3-95B8-46F8-9A6E-F0024A8197F4}" type="presParOf" srcId="{D7EE1B20-0A58-4736-8D0C-8D6E0DF6D266}" destId="{8440717C-FF51-4D10-8978-B78B4AD18261}" srcOrd="2" destOrd="0" presId="urn:microsoft.com/office/officeart/2005/8/layout/hierarchy4"/>
    <dgm:cxn modelId="{AC484D68-201F-4C0D-83AC-04175DAB012D}" type="presParOf" srcId="{8440717C-FF51-4D10-8978-B78B4AD18261}" destId="{A730BC27-C914-4A4F-8498-DE2003A2DDC3}" srcOrd="0" destOrd="0" presId="urn:microsoft.com/office/officeart/2005/8/layout/hierarchy4"/>
    <dgm:cxn modelId="{AC3D6722-1449-43F8-A605-302A3D2782DF}" type="presParOf" srcId="{A730BC27-C914-4A4F-8498-DE2003A2DDC3}" destId="{B5E7DEFB-881C-496E-A358-27D70CAEDDD5}" srcOrd="0" destOrd="0" presId="urn:microsoft.com/office/officeart/2005/8/layout/hierarchy4"/>
    <dgm:cxn modelId="{8C6DA76B-EF30-45F8-8FC3-2DD7F03028F2}" type="presParOf" srcId="{A730BC27-C914-4A4F-8498-DE2003A2DDC3}" destId="{D89B8020-BFE3-458E-828C-1DA087069AF8}" srcOrd="1" destOrd="0" presId="urn:microsoft.com/office/officeart/2005/8/layout/hierarchy4"/>
    <dgm:cxn modelId="{559DB02F-A663-42AD-9209-B8AC181BF61E}" type="presParOf" srcId="{8440717C-FF51-4D10-8978-B78B4AD18261}" destId="{3BCA5808-1AB2-4494-A6C5-C415229742C3}" srcOrd="1" destOrd="0" presId="urn:microsoft.com/office/officeart/2005/8/layout/hierarchy4"/>
    <dgm:cxn modelId="{7C2CB252-A142-47A0-9C60-EF34855F3A07}" type="presParOf" srcId="{8440717C-FF51-4D10-8978-B78B4AD18261}" destId="{EC3FDCA4-0C58-487D-958A-89EDF179663D}" srcOrd="2" destOrd="0" presId="urn:microsoft.com/office/officeart/2005/8/layout/hierarchy4"/>
    <dgm:cxn modelId="{DF023E3B-0CD9-46FA-9B93-C99217FBAA19}" type="presParOf" srcId="{EC3FDCA4-0C58-487D-958A-89EDF179663D}" destId="{510E5088-A00F-4C3C-880B-CD383A68F07E}" srcOrd="0" destOrd="0" presId="urn:microsoft.com/office/officeart/2005/8/layout/hierarchy4"/>
    <dgm:cxn modelId="{7039A297-0214-467E-B15C-B6F26C2452C9}" type="presParOf" srcId="{EC3FDCA4-0C58-487D-958A-89EDF179663D}" destId="{34EEC637-B235-4855-9EBC-6FE179341EBA}" srcOrd="1" destOrd="0" presId="urn:microsoft.com/office/officeart/2005/8/layout/hierarchy4"/>
    <dgm:cxn modelId="{464190EE-0EB4-486A-AD10-6940D331C973}" type="presParOf" srcId="{8440717C-FF51-4D10-8978-B78B4AD18261}" destId="{C3285336-9112-4459-96EE-CDE443BC2806}" srcOrd="3" destOrd="0" presId="urn:microsoft.com/office/officeart/2005/8/layout/hierarchy4"/>
    <dgm:cxn modelId="{60A1D9C9-BF94-40E9-8A2E-4D598FB54897}" type="presParOf" srcId="{8440717C-FF51-4D10-8978-B78B4AD18261}" destId="{106763F1-0DDA-48F6-BB4C-383EE7CF54A4}" srcOrd="4" destOrd="0" presId="urn:microsoft.com/office/officeart/2005/8/layout/hierarchy4"/>
    <dgm:cxn modelId="{5AD95B93-5011-4F35-8832-655BFE89C4F4}" type="presParOf" srcId="{106763F1-0DDA-48F6-BB4C-383EE7CF54A4}" destId="{AE58633A-D7BA-4DE0-B87A-38AB43E20993}" srcOrd="0" destOrd="0" presId="urn:microsoft.com/office/officeart/2005/8/layout/hierarchy4"/>
    <dgm:cxn modelId="{B910A15A-25EF-4184-BC0E-F873771F632F}" type="presParOf" srcId="{106763F1-0DDA-48F6-BB4C-383EE7CF54A4}" destId="{7AB5805A-D40A-4573-8265-80A6C831ABD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2DA3AA-1EAA-480D-8585-976F07DBCD16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B1161-0261-46BE-8AE6-18275A72D2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554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9DFCCC4-6B0A-47F7-9B8C-560121FF360C}" type="slidenum">
              <a:rPr lang="sr-Latn-CS" sz="1200">
                <a:latin typeface="Times New Roman" pitchFamily="18" charset="0"/>
              </a:rPr>
              <a:pPr algn="r"/>
              <a:t>33</a:t>
            </a:fld>
            <a:endParaRPr lang="sr-Latn-CS" sz="1200">
              <a:latin typeface="Times New Roman" pitchFamily="18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222749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0FAB82-8D06-4461-831E-EA9BCDB345EC}" type="slidenum">
              <a:rPr lang="sr-Latn-CS" smtClean="0"/>
              <a:pPr/>
              <a:t>42</a:t>
            </a:fld>
            <a:endParaRPr lang="sr-Latn-C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267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86BC-7DC3-44BF-94ED-925F948140E1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CCB-221A-48E0-A1B6-936848CA73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615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86BC-7DC3-44BF-94ED-925F948140E1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CCB-221A-48E0-A1B6-936848CA73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89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86BC-7DC3-44BF-94ED-925F948140E1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CCB-221A-48E0-A1B6-936848CA73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467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CB1B1-0948-43B6-8435-DB75ECD785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4857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15E56-FECD-49E1-985A-7F8E1BAC0C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59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86BC-7DC3-44BF-94ED-925F948140E1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CCB-221A-48E0-A1B6-936848CA73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039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86BC-7DC3-44BF-94ED-925F948140E1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CCB-221A-48E0-A1B6-936848CA73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552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86BC-7DC3-44BF-94ED-925F948140E1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CCB-221A-48E0-A1B6-936848CA73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43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86BC-7DC3-44BF-94ED-925F948140E1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CCB-221A-48E0-A1B6-936848CA73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02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86BC-7DC3-44BF-94ED-925F948140E1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CCB-221A-48E0-A1B6-936848CA73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333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86BC-7DC3-44BF-94ED-925F948140E1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CCB-221A-48E0-A1B6-936848CA73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969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86BC-7DC3-44BF-94ED-925F948140E1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CCB-221A-48E0-A1B6-936848CA73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162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86BC-7DC3-44BF-94ED-925F948140E1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CCB-221A-48E0-A1B6-936848CA73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64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586BC-7DC3-44BF-94ED-925F948140E1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78CCB-221A-48E0-A1B6-936848CA73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76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6" r:id="rId12"/>
    <p:sldLayoutId id="2147483677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2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28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hyperlink" Target="http://images.google.com/imgres?imgurl=http://www.mte.cz/images/novo-pen-junior.jpg&amp;imgrefurl=http://en.mte.cz/insulin-pen.htm&amp;usg=__8zFbCktmRfAyMgYFd8yVfxsU868=&amp;h=224&amp;w=800&amp;sz=51&amp;hl=sr&amp;start=23&amp;zoom=1&amp;tbnid=Uh9M11_RHXVdbM:&amp;tbnh=40&amp;tbnw=143&amp;prev=/images?q=insulin+pen+th&amp;start=20&amp;hl=sr&amp;sa=N&amp;tbs=isch:1&amp;itbs=1" TargetMode="External"/><Relationship Id="rId7" Type="http://schemas.openxmlformats.org/officeDocument/2006/relationships/image" Target="../media/image3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6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41.jpeg"/><Relationship Id="rId7" Type="http://schemas.openxmlformats.org/officeDocument/2006/relationships/image" Target="../media/image44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google.com/imgres?imgurl=http://biomed.brown.edu/Courses/BI108/BI108_2007_Groups/group12/Practical%20Applications_clip_image001_0000.jpg&amp;imgrefurl=http://biomed.brown.edu/Courses/BI108/BI108_2007_Groups/group12/Practical%20Applications.html&amp;usg=__Gd0xPfjr85mAMSIi3PHra6uv4s0=&amp;h=273&amp;w=256&amp;sz=85&amp;hl=en&amp;start=4&amp;zoom=1&amp;tbnid=i2de0a-xvN3H2M:&amp;tbnh=113&amp;tbnw=106&amp;prev=/images?q=bioartificial+pancreas&amp;um=1&amp;hl=en&amp;sa=G&amp;tbs=isch:1&amp;um=1&amp;itbs=1" TargetMode="Externa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765175"/>
            <a:ext cx="7058025" cy="16573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sr-Cyrl-CS" sz="4400" b="1" smtClean="0">
                <a:solidFill>
                  <a:srgbClr val="00CC00"/>
                </a:solidFill>
              </a:rPr>
              <a:t/>
            </a:r>
            <a:br>
              <a:rPr lang="sr-Cyrl-CS" sz="4400" b="1" smtClean="0">
                <a:solidFill>
                  <a:srgbClr val="00CC00"/>
                </a:solidFill>
              </a:rPr>
            </a:br>
            <a:r>
              <a:rPr lang="sr-Cyrl-CS" sz="4400" b="1" smtClean="0">
                <a:solidFill>
                  <a:srgbClr val="00CC00"/>
                </a:solidFill>
              </a:rPr>
              <a:t/>
            </a:r>
            <a:br>
              <a:rPr lang="sr-Cyrl-CS" sz="4400" b="1" smtClean="0">
                <a:solidFill>
                  <a:srgbClr val="00CC00"/>
                </a:solidFill>
              </a:rPr>
            </a:br>
            <a:r>
              <a:rPr lang="sr-Cyrl-CS" sz="4400" b="1" smtClean="0">
                <a:solidFill>
                  <a:srgbClr val="00CC00"/>
                </a:solidFill>
              </a:rPr>
              <a:t/>
            </a:r>
            <a:br>
              <a:rPr lang="sr-Cyrl-CS" sz="4400" b="1" smtClean="0">
                <a:solidFill>
                  <a:srgbClr val="00CC00"/>
                </a:solidFill>
              </a:rPr>
            </a:br>
            <a:r>
              <a:rPr lang="sr-Cyrl-CS" sz="4400" b="1" smtClean="0">
                <a:solidFill>
                  <a:srgbClr val="00CC00"/>
                </a:solidFill>
              </a:rPr>
              <a:t/>
            </a:r>
            <a:br>
              <a:rPr lang="sr-Cyrl-CS" sz="4400" b="1" smtClean="0">
                <a:solidFill>
                  <a:srgbClr val="00CC00"/>
                </a:solidFill>
              </a:rPr>
            </a:br>
            <a:r>
              <a:rPr lang="sr-Cyrl-CS" sz="4400" b="1" smtClean="0">
                <a:solidFill>
                  <a:srgbClr val="00CC00"/>
                </a:solidFill>
              </a:rPr>
              <a:t/>
            </a:r>
            <a:br>
              <a:rPr lang="sr-Cyrl-CS" sz="4400" b="1" smtClean="0">
                <a:solidFill>
                  <a:srgbClr val="00CC00"/>
                </a:solidFill>
              </a:rPr>
            </a:br>
            <a:r>
              <a:rPr lang="sr-Cyrl-CS" b="1" smtClean="0">
                <a:solidFill>
                  <a:srgbClr val="000099"/>
                </a:solidFill>
              </a:rPr>
              <a:t/>
            </a:r>
            <a:br>
              <a:rPr lang="sr-Cyrl-CS" b="1" smtClean="0">
                <a:solidFill>
                  <a:srgbClr val="000099"/>
                </a:solidFill>
              </a:rPr>
            </a:br>
            <a:endParaRPr lang="sr-Cyrl-CS" b="1" smtClean="0">
              <a:solidFill>
                <a:srgbClr val="000099"/>
              </a:solidFill>
            </a:endParaRP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565400"/>
            <a:ext cx="6872288" cy="71438"/>
          </a:xfrm>
          <a:noFill/>
          <a:ln w="57150" cmpd="thickThin"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sr-Latn-CS" sz="500" smtClean="0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sr-Latn-CS" sz="800" b="1" smtClean="0">
                <a:solidFill>
                  <a:srgbClr val="008000"/>
                </a:solidFill>
                <a:latin typeface="Times New Roman" pitchFamily="18" charset="0"/>
              </a:rPr>
              <a:t>    </a:t>
            </a:r>
            <a:r>
              <a:rPr lang="en-US" sz="800" b="1" smtClean="0">
                <a:solidFill>
                  <a:srgbClr val="008000"/>
                </a:solidFill>
                <a:latin typeface="Times New Roman" pitchFamily="18" charset="0"/>
              </a:rPr>
              <a:t> </a:t>
            </a:r>
            <a:endParaRPr lang="sr-Latn-CS" sz="800" b="1" smtClean="0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7172" name="Rectangle 7"/>
          <p:cNvSpPr>
            <a:spLocks noChangeArrowheads="1"/>
          </p:cNvSpPr>
          <p:nvPr/>
        </p:nvSpPr>
        <p:spPr bwMode="auto">
          <a:xfrm>
            <a:off x="1500188" y="2957156"/>
            <a:ext cx="7186612" cy="2308324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altLang="zh-CN" sz="32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DIABETES MELLITUS </a:t>
            </a:r>
          </a:p>
          <a:p>
            <a:pPr>
              <a:defRPr/>
            </a:pPr>
            <a:r>
              <a:rPr lang="ru-RU" altLang="zh-CN" sz="32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altLang="zh-CN" sz="3200" b="1" dirty="0" smtClean="0">
                <a:latin typeface="Times New Roman" pitchFamily="18" charset="0"/>
                <a:cs typeface="Times New Roman" pitchFamily="18" charset="0"/>
              </a:rPr>
              <a:t>ОД ДЕЦЕ И АДОЛЕСЦЕНАТА </a:t>
            </a:r>
            <a:endParaRPr lang="en-US" altLang="zh-CN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en-US" sz="3200" b="1" dirty="0" smtClean="0"/>
          </a:p>
          <a:p>
            <a:pPr algn="ctr">
              <a:defRPr/>
            </a:pPr>
            <a:endParaRPr lang="en-US" sz="2400" b="1" dirty="0"/>
          </a:p>
          <a:p>
            <a:pPr algn="ctr">
              <a:defRPr/>
            </a:pPr>
            <a:endParaRPr lang="en-US" sz="2400" b="1" dirty="0"/>
          </a:p>
        </p:txBody>
      </p:sp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6211635" y="6019800"/>
            <a:ext cx="247516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Славица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Марковић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CS" dirty="0"/>
          </a:p>
        </p:txBody>
      </p:sp>
      <p:sp>
        <p:nvSpPr>
          <p:cNvPr id="7175" name="Rectangle 10"/>
          <p:cNvSpPr>
            <a:spLocks noChangeArrowheads="1"/>
          </p:cNvSpPr>
          <p:nvPr/>
        </p:nvSpPr>
        <p:spPr bwMode="auto">
          <a:xfrm>
            <a:off x="1524000" y="304800"/>
            <a:ext cx="62355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Факултет</a:t>
            </a:r>
            <a:r>
              <a:rPr lang="en-US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ru-RU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медицинских</a:t>
            </a:r>
            <a:r>
              <a:rPr lang="en-US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ru-RU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наука</a:t>
            </a:r>
            <a:r>
              <a:rPr lang="en-US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ru-RU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Универ</a:t>
            </a:r>
            <a:r>
              <a:rPr lang="ru-RU" altLang="zh-CN" b="1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итета</a:t>
            </a:r>
            <a:r>
              <a:rPr lang="en-US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sr-Latn-CS" altLang="zh-C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altLang="zh-C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b="1" dirty="0" smtClean="0">
                <a:latin typeface="Times New Roman" pitchFamily="18" charset="0"/>
                <a:cs typeface="Times New Roman" pitchFamily="18" charset="0"/>
              </a:rPr>
              <a:t>Крагујевцу</a:t>
            </a:r>
            <a:endParaRPr lang="sr-Latn-C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03350" y="209230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sr-Cyrl-R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СНОВНЕ СТРУКОВНЕ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СТУДИЈЕ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90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28"/>
    </mc:Choice>
    <mc:Fallback xmlns="">
      <p:transition spd="slow" advTm="3728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8458200" cy="914400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патофизиологија </a:t>
            </a:r>
            <a:endParaRPr lang="sr-Latn-CS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3059" name="AutoShape 3"/>
          <p:cNvSpPr>
            <a:spLocks noChangeArrowheads="1"/>
          </p:cNvSpPr>
          <p:nvPr/>
        </p:nvSpPr>
        <p:spPr bwMode="gray">
          <a:xfrm>
            <a:off x="914400" y="1600200"/>
            <a:ext cx="7173912" cy="792162"/>
          </a:xfrm>
          <a:prstGeom prst="roundRect">
            <a:avLst>
              <a:gd name="adj" fmla="val 7574"/>
            </a:avLst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5. Ketogeneza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preusmeravanje metabolizma sMK</a:t>
            </a:r>
          </a:p>
          <a:p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</a:t>
            </a:r>
            <a:r>
              <a:rPr lang="sl-SI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ketonska tela- 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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- hidroksibuterna kiselina, acetoacetat i aceton)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173060" name="AutoShape 4"/>
          <p:cNvSpPr>
            <a:spLocks noChangeArrowheads="1"/>
          </p:cNvSpPr>
          <p:nvPr/>
        </p:nvSpPr>
        <p:spPr bwMode="gray">
          <a:xfrm>
            <a:off x="900113" y="2565400"/>
            <a:ext cx="7177087" cy="865188"/>
          </a:xfrm>
          <a:prstGeom prst="roundRect">
            <a:avLst>
              <a:gd name="adj" fmla="val 7574"/>
            </a:avLst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r>
              <a:rPr lang="zh-CN" altLang="en-US" sz="1800" dirty="0">
                <a:latin typeface="Verdana" pitchFamily="34" charset="0"/>
                <a:ea typeface="宋体" pitchFamily="2" charset="-122"/>
              </a:rPr>
              <a:t> 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6. Metabolička acidoza   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- ketoacidoza- kompenzatorno duboko disanje ( Kussmaulovo disanje)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laktična 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acidoza- hipoksija, dehidracija, hipoperfuzija.</a:t>
            </a:r>
          </a:p>
        </p:txBody>
      </p:sp>
      <p:sp>
        <p:nvSpPr>
          <p:cNvPr id="173064" name="AutoShape 8"/>
          <p:cNvSpPr>
            <a:spLocks noChangeArrowheads="1"/>
          </p:cNvSpPr>
          <p:nvPr/>
        </p:nvSpPr>
        <p:spPr bwMode="gray">
          <a:xfrm>
            <a:off x="827089" y="3789363"/>
            <a:ext cx="7250112" cy="935037"/>
          </a:xfrm>
          <a:prstGeom prst="roundRect">
            <a:avLst>
              <a:gd name="adj" fmla="val 7574"/>
            </a:avLst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r>
              <a:rPr lang="zh-CN" altLang="en-US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sr-Latn-CS" sz="1800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l-SI" sz="1800" b="1" dirty="0">
                <a:latin typeface="Times New Roman" pitchFamily="18" charset="0"/>
                <a:cs typeface="Times New Roman" pitchFamily="18" charset="0"/>
              </a:rPr>
              <a:t>Poremećaj funkcije CNS-a  zbog:</a:t>
            </a:r>
          </a:p>
          <a:p>
            <a:r>
              <a:rPr lang="sl-SI" sz="1600" dirty="0">
                <a:latin typeface="Times New Roman" pitchFamily="18" charset="0"/>
                <a:cs typeface="Times New Roman" pitchFamily="18" charset="0"/>
              </a:rPr>
              <a:t>      metaboličke acidoze, hiperosmolalnosti, dehidracije, hipoperfuzije, hipoksije   </a:t>
            </a:r>
          </a:p>
          <a:p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edem </a:t>
            </a: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mozga</a:t>
            </a:r>
            <a:r>
              <a:rPr lang="sl-SI" sz="16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sz="1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</a:t>
            </a:r>
            <a:r>
              <a:rPr lang="sl-SI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koma</a:t>
            </a:r>
            <a:r>
              <a:rPr lang="zh-CN" altLang="en-US" sz="16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</a:p>
        </p:txBody>
      </p:sp>
      <p:sp>
        <p:nvSpPr>
          <p:cNvPr id="173065" name="AutoShape 9"/>
          <p:cNvSpPr>
            <a:spLocks noChangeArrowheads="1"/>
          </p:cNvSpPr>
          <p:nvPr/>
        </p:nvSpPr>
        <p:spPr bwMode="gray">
          <a:xfrm>
            <a:off x="838200" y="4953000"/>
            <a:ext cx="7239000" cy="1270000"/>
          </a:xfrm>
          <a:prstGeom prst="roundRect">
            <a:avLst>
              <a:gd name="adj" fmla="val 7574"/>
            </a:avLst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r>
              <a:rPr lang="zh-CN" altLang="en-US" sz="1800" dirty="0">
                <a:latin typeface="Verdana" pitchFamily="34" charset="0"/>
                <a:ea typeface="宋体" pitchFamily="2" charset="-122"/>
              </a:rPr>
              <a:t> 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8. Smanjenje sinteze i katabolizam proteina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: </a:t>
            </a:r>
          </a:p>
          <a:p>
            <a:r>
              <a:rPr lang="sl-SI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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  gubitak mišićne i telesne mase, </a:t>
            </a:r>
          </a:p>
          <a:p>
            <a:r>
              <a:rPr lang="sl-SI" dirty="0">
                <a:latin typeface="Times New Roman" pitchFamily="18" charset="0"/>
                <a:cs typeface="Times New Roman" pitchFamily="18" charset="0"/>
              </a:rPr>
              <a:t>               mišićna  slabost, zamaranje</a:t>
            </a:r>
          </a:p>
          <a:p>
            <a:r>
              <a:rPr lang="sl-SI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zastoj u somatskom rastu i razvoju dece</a:t>
            </a:r>
            <a:endParaRPr lang="zh-CN" altLang="en-US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pic>
        <p:nvPicPr>
          <p:cNvPr id="8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847"/>
    </mc:Choice>
    <mc:Fallback xmlns="">
      <p:transition spd="slow" advTm="948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3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3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3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73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9" grpId="0" animBg="1"/>
      <p:bldP spid="173060" grpId="0" animBg="1"/>
      <p:bldP spid="173064" grpId="0" animBg="1"/>
      <p:bldP spid="1730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914400" y="2057400"/>
            <a:ext cx="7772400" cy="45243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800" b="1" dirty="0">
                <a:latin typeface="Verdana" pitchFamily="34" charset="0"/>
              </a:rPr>
              <a:t>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полидипсија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полиурија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енуреза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l-SI" sz="1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sz="18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полифагија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губитак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ТМ</a:t>
            </a:r>
            <a:endParaRPr lang="sr-Latn-CS" sz="1800" b="1" dirty="0">
              <a:latin typeface="Times New Roman" pitchFamily="18" charset="0"/>
              <a:cs typeface="Times New Roman" pitchFamily="18" charset="0"/>
            </a:endParaRPr>
          </a:p>
          <a:p>
            <a:endParaRPr lang="sl-SI" sz="1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Општа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слабост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умор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l-SI" sz="1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sz="18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сувоћа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коже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слузница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l-SI" sz="1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sz="18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упале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очне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јабучице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l-SI" sz="1800" b="1" dirty="0">
              <a:latin typeface="Times New Roman" pitchFamily="18" charset="0"/>
              <a:cs typeface="Times New Roman" pitchFamily="18" charset="0"/>
            </a:endParaRPr>
          </a:p>
          <a:p>
            <a:endParaRPr lang="sl-SI" sz="1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sz="18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мука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гађење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повраћање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sl-SI" sz="1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sz="18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абдоминални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l-SI" sz="1800" b="1" dirty="0">
              <a:latin typeface="Times New Roman" pitchFamily="18" charset="0"/>
              <a:cs typeface="Times New Roman" pitchFamily="18" charset="0"/>
            </a:endParaRPr>
          </a:p>
          <a:p>
            <a:endParaRPr lang="sl-SI" sz="1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хиперпнеја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мирис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ацетон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sl-SI" sz="1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sz="18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Char char="-"/>
            </a:pP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гљивичне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инфекције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слузница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l-SI" sz="1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sz="18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sl-SI" sz="1800" b="1" dirty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ређе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8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поремећај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вида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800" b="1" dirty="0">
                <a:latin typeface="Times New Roman" pitchFamily="18" charset="0"/>
                <a:cs typeface="Times New Roman" pitchFamily="18" charset="0"/>
              </a:rPr>
              <a:t>-                                 </a:t>
            </a:r>
          </a:p>
          <a:p>
            <a:r>
              <a:rPr lang="sl-SI" sz="1800" b="1" dirty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реверзибилна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катаракта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762000" y="1295400"/>
            <a:ext cx="4800600" cy="646331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инсулинска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резерва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80%</a:t>
            </a:r>
          </a:p>
          <a:p>
            <a:r>
              <a:rPr lang="sl-SI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трају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2-3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недеље</a:t>
            </a:r>
            <a:endParaRPr lang="sr-Latn-C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838200" y="457200"/>
            <a:ext cx="74168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ДМТ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слика</a:t>
            </a:r>
            <a:endParaRPr lang="sr-Latn-C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iabetes%25252525252BSymptoms%25252525252B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1" y="2667000"/>
            <a:ext cx="302639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290"/>
    </mc:Choice>
    <mc:Fallback xmlns="">
      <p:transition spd="slow" advTm="7029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Компликације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деце</a:t>
            </a:r>
            <a:endParaRPr lang="sr-Latn-CS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133600"/>
            <a:ext cx="3962400" cy="4000500"/>
          </a:xfrm>
          <a:noFill/>
          <a:ln>
            <a:solidFill>
              <a:srgbClr val="FFCC99"/>
            </a:solidFill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Cyrl-CS" sz="3600" b="1" dirty="0" smtClean="0">
                <a:latin typeface="Times New Roman" pitchFamily="18" charset="0"/>
              </a:rPr>
              <a:t> 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Акутне: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    - ДКА 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    - Хипогликемије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    - Хиперосмоларно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      хипергликемијско стање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  Субакутне</a:t>
            </a:r>
          </a:p>
          <a:p>
            <a:pPr>
              <a:lnSpc>
                <a:spcPct val="90000"/>
              </a:lnSpc>
            </a:pPr>
            <a:endParaRPr lang="sr-Cyrl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  Хроничне </a:t>
            </a:r>
            <a:endParaRPr lang="sr-Cyrl-C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133600"/>
            <a:ext cx="3581400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40"/>
    </mc:Choice>
    <mc:Fallback xmlns="">
      <p:transition spd="slow" advTm="1164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8305800" cy="866775"/>
          </a:xfrm>
        </p:spPr>
        <p:txBody>
          <a:bodyPr/>
          <a:lstStyle/>
          <a:p>
            <a:pPr algn="l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Хроничне</a:t>
            </a:r>
            <a:r>
              <a:rPr lang="sr-Latn-C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компликације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ДМТ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sr-Latn-CS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676400"/>
            <a:ext cx="6096000" cy="4608512"/>
          </a:xfrm>
          <a:ln>
            <a:solidFill>
              <a:srgbClr val="E579FF"/>
            </a:solidFill>
          </a:ln>
        </p:spPr>
        <p:txBody>
          <a:bodyPr/>
          <a:lstStyle/>
          <a:p>
            <a:pPr>
              <a:buFont typeface="Wingdings" pitchFamily="2" charset="2"/>
              <a:buNone/>
            </a:pPr>
            <a:endParaRPr lang="sr-Latn-CS" sz="2000" dirty="0" smtClean="0"/>
          </a:p>
          <a:p>
            <a:pPr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FFFFFF"/>
                </a:solidFill>
                <a:latin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Микроваскуларне</a:t>
            </a:r>
            <a:endParaRPr lang="sr-Latn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■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Нефропатија</a:t>
            </a:r>
            <a:endParaRPr lang="sr-Latn-C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■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Ретинопатија</a:t>
            </a:r>
            <a:endParaRPr lang="sr-Latn-C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■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Неуропатија</a:t>
            </a:r>
            <a:endParaRPr lang="sr-Latn-C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Макроваскуларне</a:t>
            </a:r>
            <a:endParaRPr lang="sr-Latn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■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Цереброваскуларни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инсулт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■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Коронарна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болест</a:t>
            </a:r>
            <a:endParaRPr lang="sr-Latn-C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■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Периферна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скуларн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болест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Picture 4" descr="kids-children-graphics-paintings-greetings-happy___eid_alfitr___by_miss_l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76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0" name="Picture 2" descr="http://papahealth.com/wp-content/uploads/2013/07/Complications-of-diabetes-300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981200"/>
            <a:ext cx="3581400" cy="3886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432"/>
    </mc:Choice>
    <mc:Fallback xmlns="">
      <p:transition spd="slow" advTm="33432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7704137" cy="1008063"/>
          </a:xfrm>
          <a:noFill/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ДКА</a:t>
            </a:r>
            <a:r>
              <a:rPr lang="sl-SI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br>
              <a:rPr lang="sl-SI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Преципитирајући</a:t>
            </a:r>
            <a:r>
              <a:rPr lang="sl-SI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sl-SI" sz="3200" b="1" dirty="0" smtClean="0">
                <a:solidFill>
                  <a:schemeClr val="tx1"/>
                </a:solidFill>
                <a:latin typeface="Arial" charset="0"/>
              </a:rPr>
              <a:t>:</a:t>
            </a:r>
            <a:r>
              <a:rPr lang="sl-SI" sz="3200" dirty="0" smtClean="0">
                <a:solidFill>
                  <a:schemeClr val="tx1"/>
                </a:solidFill>
              </a:rPr>
              <a:t> </a:t>
            </a:r>
            <a:endParaRPr lang="sr-Latn-CS" sz="3200" u="sng" dirty="0" smtClean="0">
              <a:solidFill>
                <a:schemeClr val="tx1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619999" cy="1584325"/>
          </a:xfr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sl-SI" sz="2000" b="1" dirty="0" smtClean="0">
                <a:latin typeface="Times New Roman" pitchFamily="18" charset="0"/>
              </a:rPr>
              <a:t>-</a:t>
            </a:r>
            <a:r>
              <a:rPr lang="sl-SI" sz="3600" b="1" dirty="0" smtClean="0">
                <a:latin typeface="Times New Roman" pitchFamily="18" charset="0"/>
              </a:rPr>
              <a:t> </a:t>
            </a:r>
            <a:r>
              <a:rPr lang="sr-Cyrl-RS" sz="3600" b="1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Новооткривени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25%)</a:t>
            </a:r>
          </a:p>
          <a:p>
            <a:pPr>
              <a:buFontTx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Изостављање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неадекватна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доза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инсулина</a:t>
            </a:r>
            <a:endParaRPr lang="sl-SI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Стрес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инфекција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трауме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хируршке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интервенције</a:t>
            </a:r>
            <a:endParaRPr lang="sr-Latn-C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900113" y="4292600"/>
            <a:ext cx="7558087" cy="10156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sr-Latn-CS" altLang="zh-CN" sz="2000" b="1" dirty="0" smtClean="0">
                <a:latin typeface="Verdana" pitchFamily="34" charset="0"/>
                <a:cs typeface="Times New Roman" pitchFamily="18" charset="0"/>
              </a:rPr>
              <a:t> </a:t>
            </a:r>
            <a:r>
              <a:rPr lang="ru-RU" altLang="zh-CN" sz="2000" b="1" dirty="0" smtClean="0">
                <a:latin typeface="Times New Roman" pitchFamily="18" charset="0"/>
                <a:cs typeface="Times New Roman" pitchFamily="18" charset="0"/>
              </a:rPr>
              <a:t>Употреба</a:t>
            </a:r>
            <a:r>
              <a:rPr lang="sr-Latn-CS" altLang="zh-CN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2000" b="1" dirty="0" smtClean="0">
                <a:latin typeface="Times New Roman" pitchFamily="18" charset="0"/>
                <a:cs typeface="Times New Roman" pitchFamily="18" charset="0"/>
              </a:rPr>
              <a:t>алкохола</a:t>
            </a:r>
            <a:r>
              <a:rPr lang="sr-Latn-CS" altLang="zh-CN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sz="2000" b="1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sr-Latn-CS" altLang="zh-CN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zh-CN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2000" b="1" dirty="0" smtClean="0">
                <a:latin typeface="Times New Roman" pitchFamily="18" charset="0"/>
                <a:cs typeface="Times New Roman" pitchFamily="18" charset="0"/>
              </a:rPr>
              <a:t>Панкреатитис</a:t>
            </a:r>
            <a:endParaRPr lang="en-US" altLang="zh-CN" sz="2000" b="1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sr-Latn-CS" altLang="zh-CN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zh-CN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altLang="zh-CN" sz="2000" b="1" dirty="0" smtClean="0">
                <a:latin typeface="Times New Roman" pitchFamily="18" charset="0"/>
                <a:cs typeface="Times New Roman" pitchFamily="18" charset="0"/>
              </a:rPr>
              <a:t>Лекови:</a:t>
            </a:r>
            <a:r>
              <a:rPr lang="sr-Latn-CS" altLang="zh-CN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altLang="zh-CN" sz="2000" b="1" dirty="0" smtClean="0">
                <a:latin typeface="Times New Roman" pitchFamily="18" charset="0"/>
                <a:cs typeface="Times New Roman" pitchFamily="18" charset="0"/>
              </a:rPr>
              <a:t>кортикостероиди, тиазиди, диуретици</a:t>
            </a:r>
            <a:endParaRPr lang="sr-Cyrl-CS" altLang="zh-CN" sz="20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pic>
        <p:nvPicPr>
          <p:cNvPr id="6" name="Picture 5" descr="01d1c822-986a-4238-a88a-84c3d51b29a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533400"/>
            <a:ext cx="170338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59005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404813"/>
            <a:ext cx="7200900" cy="863600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Патофизиологија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ДКА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endParaRPr lang="en-US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2" name="Rectangle 9"/>
          <p:cNvSpPr>
            <a:spLocks noGrp="1" noChangeArrowheads="1"/>
          </p:cNvSpPr>
          <p:nvPr>
            <p:ph idx="1"/>
          </p:nvPr>
        </p:nvSpPr>
        <p:spPr>
          <a:xfrm>
            <a:off x="1066800" y="1905000"/>
            <a:ext cx="7696200" cy="4535487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dirty="0" smtClean="0"/>
              <a:t> 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2743200" y="3733800"/>
            <a:ext cx="3538538" cy="2460625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B4003C"/>
              </a:gs>
              <a:gs pos="100000">
                <a:srgbClr val="53001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Latn-CS" b="1" dirty="0">
              <a:latin typeface="Times New Roman" pitchFamily="18" charset="0"/>
            </a:endParaRPr>
          </a:p>
          <a:p>
            <a:pPr algn="ctr" eaLnBrk="0" hangingPunct="0"/>
            <a:r>
              <a:rPr lang="en-US" b="1" dirty="0" err="1">
                <a:latin typeface="Arial" pitchFamily="34" charset="0"/>
                <a:cs typeface="Arial" pitchFamily="34" charset="0"/>
              </a:rPr>
              <a:t>Gluconeogenesis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 algn="ctr" eaLnBrk="0" hangingPunct="0"/>
            <a:r>
              <a:rPr lang="en-US" b="1" dirty="0" err="1">
                <a:latin typeface="Arial" pitchFamily="34" charset="0"/>
                <a:cs typeface="Arial" pitchFamily="34" charset="0"/>
              </a:rPr>
              <a:t>Glycogenolysis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 algn="ctr" eaLnBrk="0" hangingPunct="0"/>
            <a:r>
              <a:rPr lang="en-US" b="1" dirty="0" err="1">
                <a:latin typeface="Arial" pitchFamily="34" charset="0"/>
                <a:cs typeface="Arial" pitchFamily="34" charset="0"/>
              </a:rPr>
              <a:t>Lipolysis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 algn="ctr" eaLnBrk="0" hangingPunct="0"/>
            <a:r>
              <a:rPr lang="en-US" b="1" dirty="0" err="1">
                <a:latin typeface="Arial" pitchFamily="34" charset="0"/>
                <a:cs typeface="Arial" pitchFamily="34" charset="0"/>
              </a:rPr>
              <a:t>Ketogenesis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rot="737499">
            <a:off x="990600" y="3657600"/>
            <a:ext cx="7264400" cy="142875"/>
          </a:xfrm>
          <a:prstGeom prst="line">
            <a:avLst/>
          </a:prstGeom>
          <a:noFill/>
          <a:ln w="76200">
            <a:pattFill prst="solidDmnd">
              <a:fgClr>
                <a:srgbClr val="9999FF"/>
              </a:fgClr>
              <a:bgClr>
                <a:srgbClr val="0F0C1E"/>
              </a:bgClr>
            </a:patt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1524000" y="2438400"/>
            <a:ext cx="1600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/>
              <a:t>Insulin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5562600" y="2182813"/>
            <a:ext cx="21669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b="1"/>
              <a:t>Glu</a:t>
            </a:r>
            <a:r>
              <a:rPr lang="sr-Latn-CS" sz="2400" b="1"/>
              <a:t>k</a:t>
            </a:r>
            <a:r>
              <a:rPr lang="en-US" sz="2400" b="1"/>
              <a:t>agon</a:t>
            </a:r>
          </a:p>
          <a:p>
            <a:pPr eaLnBrk="0" hangingPunct="0"/>
            <a:r>
              <a:rPr lang="en-US" sz="2400" b="1"/>
              <a:t>Epine</a:t>
            </a:r>
            <a:r>
              <a:rPr lang="sr-Latn-CS" sz="2400" b="1"/>
              <a:t>f</a:t>
            </a:r>
            <a:r>
              <a:rPr lang="en-US" sz="2400" b="1"/>
              <a:t>rin</a:t>
            </a:r>
          </a:p>
          <a:p>
            <a:pPr eaLnBrk="0" hangingPunct="0"/>
            <a:r>
              <a:rPr lang="sr-Latn-CS" sz="2400" b="1"/>
              <a:t>K</a:t>
            </a:r>
            <a:r>
              <a:rPr lang="en-US" sz="2400" b="1"/>
              <a:t>orti</a:t>
            </a:r>
            <a:r>
              <a:rPr lang="sr-Latn-CS" sz="2400" b="1"/>
              <a:t>z</a:t>
            </a:r>
            <a:r>
              <a:rPr lang="en-US" sz="2400" b="1"/>
              <a:t>ol</a:t>
            </a:r>
          </a:p>
          <a:p>
            <a:pPr eaLnBrk="0" hangingPunct="0"/>
            <a:r>
              <a:rPr lang="en-US" sz="2400" b="1"/>
              <a:t>Hormon</a:t>
            </a:r>
            <a:r>
              <a:rPr lang="sr-Latn-CS" sz="2400" b="1"/>
              <a:t> rasta</a:t>
            </a:r>
            <a:endParaRPr lang="en-US" sz="2400"/>
          </a:p>
        </p:txBody>
      </p:sp>
      <p:sp>
        <p:nvSpPr>
          <p:cNvPr id="1033" name="AutoShape 10"/>
          <p:cNvSpPr>
            <a:spLocks noChangeArrowheads="1"/>
          </p:cNvSpPr>
          <p:nvPr/>
        </p:nvSpPr>
        <p:spPr bwMode="auto">
          <a:xfrm>
            <a:off x="5029200" y="2209800"/>
            <a:ext cx="485775" cy="1423988"/>
          </a:xfrm>
          <a:prstGeom prst="upArrow">
            <a:avLst>
              <a:gd name="adj1" fmla="val 50000"/>
              <a:gd name="adj2" fmla="val 73284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4" name="AutoShape 11"/>
          <p:cNvSpPr>
            <a:spLocks noChangeArrowheads="1"/>
          </p:cNvSpPr>
          <p:nvPr/>
        </p:nvSpPr>
        <p:spPr bwMode="auto">
          <a:xfrm>
            <a:off x="1143000" y="3048000"/>
            <a:ext cx="485775" cy="9001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2" name="Picture 5" descr="01d1c822-986a-4238-a88a-84c3d51b29a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381000"/>
            <a:ext cx="18557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8237"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5430837" cy="685800"/>
          </a:xfrm>
        </p:spPr>
        <p:txBody>
          <a:bodyPr/>
          <a:lstStyle/>
          <a:p>
            <a:pPr algn="l"/>
            <a:r>
              <a:rPr lang="sl-SI" sz="3800" b="1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ДКА</a:t>
            </a:r>
            <a:r>
              <a:rPr lang="sl-SI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sl-SI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слика</a:t>
            </a:r>
            <a:endParaRPr lang="en-US" sz="3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600200"/>
            <a:ext cx="8077200" cy="4392613"/>
          </a:xfrm>
          <a:ln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endParaRPr lang="sl-SI" sz="2000" b="1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Полиурија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полидипсија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sl-SI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ГИТ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повраћање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мука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РТ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продубљено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Latn-RS" sz="2000" b="1" dirty="0" smtClean="0">
                <a:latin typeface="Times New Roman" pitchFamily="18" charset="0"/>
                <a:cs typeface="Times New Roman" pitchFamily="18" charset="0"/>
              </a:rPr>
              <a:t>ussmaull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дисање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Губитак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ТМ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Мишићна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слабост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грчеви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срчане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аритмије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Знаци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дехидрације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смањен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тургор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коже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Неуролошки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поремећаји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свести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                          -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конвулзије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неуролошки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испади</a:t>
            </a:r>
            <a:endParaRPr lang="sl-SI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ХипоТА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тахикардија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Поремећаји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l-SI" sz="20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en-US" sz="2000" b="1" dirty="0" smtClean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sr-Latn-CS" sz="2400" dirty="0" smtClean="0">
              <a:solidFill>
                <a:srgbClr val="003399"/>
              </a:solidFill>
            </a:endParaRPr>
          </a:p>
        </p:txBody>
      </p:sp>
      <p:pic>
        <p:nvPicPr>
          <p:cNvPr id="25604" name="Picture 5" descr="6a00e552e19fa38833010536ee5fbc970c-800wi&amp;sa=X&amp;ei=0BVzTcv3M4r2sgb6roBp&amp;ved=0CAQQ8wc4NA&amp;usg=AFQjCNGvrgJ9E3Nxl-02olZ9snDi-ES9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609600"/>
            <a:ext cx="2133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4851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692150"/>
            <a:ext cx="7554912" cy="404813"/>
          </a:xfrm>
        </p:spPr>
        <p:txBody>
          <a:bodyPr>
            <a:noAutofit/>
          </a:bodyPr>
          <a:lstStyle/>
          <a:p>
            <a:pPr algn="l"/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DKA-</a:t>
            </a:r>
            <a:r>
              <a:rPr lang="sr-Cyrl-R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иницијална евалуација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752600"/>
            <a:ext cx="4321175" cy="4537075"/>
          </a:xfrm>
          <a:solidFill>
            <a:schemeClr val="bg1">
              <a:lumMod val="95000"/>
            </a:schemeClr>
          </a:solidFill>
          <a:ln>
            <a:solidFill>
              <a:srgbClr val="FFFFFF"/>
            </a:solidFill>
          </a:ln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Anamneza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i pregled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/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Početak, tok</a:t>
            </a:r>
          </a:p>
          <a:p>
            <a:pPr lvl="1"/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Stupanj dehidracije</a:t>
            </a:r>
          </a:p>
          <a:p>
            <a:pPr lvl="1"/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Eviden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tiranje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infe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kcije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Lab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oratorija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odmah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/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Gly, jonogram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, Astrup</a:t>
            </a:r>
          </a:p>
          <a:p>
            <a:pPr lvl="1"/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Osmolarnost seruma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, KKS, CRP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rin: aceton, glikozurija, UK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Laboratorija posle 1h-  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sl-SI" sz="1800" dirty="0" smtClean="0">
                <a:latin typeface="Times New Roman" pitchFamily="18" charset="0"/>
                <a:cs typeface="Times New Roman" pitchFamily="18" charset="0"/>
              </a:rPr>
              <a:t>Gly, Na, K </a:t>
            </a:r>
          </a:p>
          <a:p>
            <a:pPr>
              <a:buFont typeface="Wingdings" pitchFamily="2" charset="2"/>
              <a:buNone/>
            </a:pP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Laboratorija:  na 2-4 ...6h</a:t>
            </a:r>
          </a:p>
          <a:p>
            <a:pPr>
              <a:buFont typeface="Wingdings" pitchFamily="2" charset="2"/>
              <a:buNone/>
            </a:pPr>
            <a:r>
              <a:rPr lang="sl-SI" sz="1800" dirty="0" smtClean="0">
                <a:latin typeface="Times New Roman" pitchFamily="18" charset="0"/>
                <a:cs typeface="Times New Roman" pitchFamily="18" charset="0"/>
              </a:rPr>
              <a:t>  Gly, glikozurija, ketonurija, jonogram</a:t>
            </a:r>
          </a:p>
          <a:p>
            <a:pPr>
              <a:buFont typeface="Wingdings" pitchFamily="2" charset="2"/>
              <a:buNone/>
            </a:pPr>
            <a:r>
              <a:rPr lang="sl-SI" sz="1800" dirty="0" smtClean="0">
                <a:latin typeface="Times New Roman" pitchFamily="18" charset="0"/>
                <a:cs typeface="Times New Roman" pitchFamily="18" charset="0"/>
              </a:rPr>
              <a:t>osmolarnost seruma, urea, Astrup,CRP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5364163" y="5013325"/>
            <a:ext cx="3505200" cy="13239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b="1" u="sng" dirty="0" err="1">
                <a:latin typeface="Times New Roman" pitchFamily="18" charset="0"/>
                <a:cs typeface="Times New Roman" pitchFamily="18" charset="0"/>
              </a:rPr>
              <a:t>Osmola</a:t>
            </a:r>
            <a:r>
              <a:rPr lang="sr-Latn-CS" sz="1600" b="1" u="sng" dirty="0">
                <a:latin typeface="Times New Roman" pitchFamily="18" charset="0"/>
                <a:cs typeface="Times New Roman" pitchFamily="18" charset="0"/>
              </a:rPr>
              <a:t>rnost seruma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2 x (Na + K) +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Glucos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urea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sr-Latn-C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rizik od edema mozga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&lt;250mOsm/l &gt; </a:t>
            </a: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330mOsm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l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9" name="Picture 5" descr="192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844675"/>
            <a:ext cx="3048000" cy="302418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7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603"/>
    </mc:Choice>
    <mc:Fallback xmlns="">
      <p:transition spd="slow" advTm="83603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6422" name="Group 54"/>
          <p:cNvGraphicFramePr>
            <a:graphicFrameLocks noGrp="1"/>
          </p:cNvGraphicFramePr>
          <p:nvPr>
            <p:ph/>
          </p:nvPr>
        </p:nvGraphicFramePr>
        <p:xfrm>
          <a:off x="990601" y="4419600"/>
          <a:ext cx="7924799" cy="1851661"/>
        </p:xfrm>
        <a:graphic>
          <a:graphicData uri="http://schemas.openxmlformats.org/drawingml/2006/table">
            <a:tbl>
              <a:tblPr/>
              <a:tblGrid>
                <a:gridCol w="1375457"/>
                <a:gridCol w="1200438"/>
                <a:gridCol w="1272269"/>
                <a:gridCol w="2112151"/>
                <a:gridCol w="1964484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sr-Latn-C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ormalno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Blaga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Umerena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A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</a:t>
                      </a: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š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  </a:t>
                      </a:r>
                      <a:r>
                        <a:rPr kumimoji="0" lang="sr-Cyrl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krvi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7,35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r>
                        <a:rPr kumimoji="0" lang="sr-Latn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-7.</a:t>
                      </a:r>
                      <a:r>
                        <a:rPr kumimoji="0" lang="sr-Latn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r>
                        <a:rPr kumimoji="0" lang="sr-Latn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-7.</a:t>
                      </a:r>
                      <a:r>
                        <a:rPr kumimoji="0" lang="sr-Latn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A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&lt;7.1</a:t>
                      </a:r>
                      <a:r>
                        <a:rPr kumimoji="0" lang="sr-Latn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CO2(m</a:t>
                      </a: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mol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20-28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5-10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A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</a:t>
                      </a: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Klinički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Bez promena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zamor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konfuzija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Kussm</a:t>
                      </a: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ul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disanje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pospаnоst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A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Kussmaul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disanje,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tupor, kоma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7682" name="Text Box 34"/>
          <p:cNvSpPr txBox="1">
            <a:spLocks noChangeArrowheads="1"/>
          </p:cNvSpPr>
          <p:nvPr/>
        </p:nvSpPr>
        <p:spPr bwMode="auto">
          <a:xfrm>
            <a:off x="990600" y="304800"/>
            <a:ext cx="71158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ДКА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лабораторијске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абнормалности</a:t>
            </a:r>
            <a:endParaRPr lang="sr-Latn-C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83" name="Rectangle 35"/>
          <p:cNvSpPr>
            <a:spLocks noChangeArrowheads="1"/>
          </p:cNvSpPr>
          <p:nvPr/>
        </p:nvSpPr>
        <p:spPr bwMode="auto">
          <a:xfrm>
            <a:off x="2438400" y="1524000"/>
            <a:ext cx="4572000" cy="2667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Arial" pitchFamily="34" charset="0"/>
              <a:buChar char="•"/>
            </a:pPr>
            <a:r>
              <a:rPr lang="sl-SI" sz="2400" b="1" dirty="0">
                <a:latin typeface="Times New Roman" pitchFamily="18" charset="0"/>
                <a:cs typeface="Times New Roman" pitchFamily="18" charset="0"/>
              </a:rPr>
              <a:t>Metabolička acidoza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sl-SI" sz="2400" b="1" dirty="0">
                <a:latin typeface="Times New Roman" pitchFamily="18" charset="0"/>
                <a:cs typeface="Times New Roman" pitchFamily="18" charset="0"/>
              </a:rPr>
              <a:t>PH krvi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sl-SI" sz="2400" b="1" dirty="0">
                <a:latin typeface="Times New Roman" pitchFamily="18" charset="0"/>
                <a:cs typeface="Times New Roman" pitchFamily="18" charset="0"/>
              </a:rPr>
              <a:t>7,30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sl-SI" sz="2400" b="1" dirty="0">
                <a:latin typeface="Times New Roman" pitchFamily="18" charset="0"/>
                <a:cs typeface="Times New Roman" pitchFamily="18" charset="0"/>
              </a:rPr>
              <a:t>HCO3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&lt;15mmol/l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Arial" pitchFamily="34" charset="0"/>
              <a:buChar char="•"/>
            </a:pP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Ketoacidoza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</a:pP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                ketonemija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&gt; 5mmol/l</a:t>
            </a:r>
            <a:endParaRPr lang="sl-SI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Arial" pitchFamily="34" charset="0"/>
              <a:buChar char="•"/>
            </a:pPr>
            <a:r>
              <a:rPr lang="sl-SI" sz="2400" b="1" dirty="0">
                <a:latin typeface="Times New Roman" pitchFamily="18" charset="0"/>
                <a:cs typeface="Times New Roman" pitchFamily="18" charset="0"/>
              </a:rPr>
              <a:t>Hiperglikemija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&gt;16,6mmol/l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84" name="Rectangle 36"/>
          <p:cNvSpPr>
            <a:spLocks noChangeArrowheads="1"/>
          </p:cNvSpPr>
          <p:nvPr/>
        </p:nvSpPr>
        <p:spPr bwMode="auto">
          <a:xfrm>
            <a:off x="3203575" y="6308725"/>
            <a:ext cx="519597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ESPE,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Lawson Wilkins Pediatric Endocrine Society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2011</a:t>
            </a:r>
            <a:endParaRPr lang="sr-Latn-C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1066800"/>
            <a:ext cx="451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Биохемијска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дефиниција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ДКА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660"/>
    </mc:Choice>
    <mc:Fallback xmlns="">
      <p:transition spd="slow" advTm="6166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057400" y="457200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ДКА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циљ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терапије</a:t>
            </a:r>
            <a:endParaRPr lang="sl-SI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0" y="1447800"/>
            <a:ext cx="52275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l-SI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Реанимација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витално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угрожених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2362200" y="2209800"/>
            <a:ext cx="5257800" cy="33547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Ø"/>
            </a:pPr>
            <a:r>
              <a:rPr lang="sr-Latn-RS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Надокнада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( 120-150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мл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кг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)</a:t>
            </a:r>
            <a:endParaRPr lang="sr-Latn-R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rgbClr val="FFFF66"/>
              </a:buClr>
            </a:pPr>
            <a:endParaRPr lang="sl-SI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Ø"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Корекција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поремећаја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ел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ктролита</a:t>
            </a:r>
            <a:endParaRPr lang="sl-SI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Ø"/>
            </a:pPr>
            <a:endParaRPr lang="sl-SI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Ø"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Регулација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нивоа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гликемије</a:t>
            </a:r>
            <a:endParaRPr lang="sl-SI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Ø"/>
            </a:pPr>
            <a:endParaRPr lang="sl-SI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Ø"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Корекција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ацидобазних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поремећаја</a:t>
            </a:r>
            <a:endParaRPr lang="sl-SI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Ø"/>
            </a:pPr>
            <a:endParaRPr lang="sl-SI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Ø"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Тх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придружених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порем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ћај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en-US" sz="2000" dirty="0"/>
          </a:p>
        </p:txBody>
      </p:sp>
      <p:pic>
        <p:nvPicPr>
          <p:cNvPr id="7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4477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246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8459787" cy="820737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Учесталост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младих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942474" y="1267606"/>
            <a:ext cx="7848600" cy="15081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DM -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најчешћа хронична болест детињства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&gt; 90% DMT1, 5-10% DMT2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0" descr="As we have mentioned above that 5% of diabetes population consists of  children. They are mainly suffering fro… | Diabetes, Diabetes information,  Diabetes manage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399" y="1951994"/>
            <a:ext cx="2768401" cy="143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Trends in incidence of type 1 and type 2 diabetes among youth younger than 20 years of age. Type 1 diabetes rose from 20 incidences per 100,000 in year 2002 to 23 in year 2015. Type 2 diabetes rose from 9 incidences per 100,000 in year 2002 to 14 in year 2015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86200"/>
            <a:ext cx="5133474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58211" y="3188446"/>
            <a:ext cx="4186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Растућа учесталост ДМ у деце: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71"/>
    </mc:Choice>
    <mc:Fallback xmlns="">
      <p:transition spd="slow" advTm="4577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838200" y="1600200"/>
            <a:ext cx="3810000" cy="2667000"/>
          </a:xfr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endParaRPr lang="sl-SI" sz="2600" b="1" u="sng" dirty="0" smtClean="0">
              <a:latin typeface="Times New Roman" pitchFamily="18" charset="0"/>
            </a:endParaRPr>
          </a:p>
          <a:p>
            <a:pPr marL="182880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600" b="1" dirty="0" err="1" smtClean="0">
                <a:latin typeface="Times New Roman" pitchFamily="18" charset="0"/>
              </a:rPr>
              <a:t>Edem</a:t>
            </a:r>
            <a:r>
              <a:rPr lang="sl-SI" sz="2600" b="1" dirty="0" smtClean="0">
                <a:latin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</a:rPr>
              <a:t>mozga</a:t>
            </a:r>
            <a:r>
              <a:rPr lang="sl-SI" sz="2600" dirty="0" smtClean="0">
                <a:latin typeface="Times New Roman" pitchFamily="18" charset="0"/>
              </a:rPr>
              <a:t> </a:t>
            </a:r>
            <a:endParaRPr lang="sl-SI" sz="2600" dirty="0">
              <a:latin typeface="Times New Roman" pitchFamily="18" charset="0"/>
            </a:endParaRPr>
          </a:p>
          <a:p>
            <a:pPr marL="182880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600" b="1" dirty="0" err="1" smtClean="0">
                <a:latin typeface="Times New Roman" pitchFamily="18" charset="0"/>
              </a:rPr>
              <a:t>Akutni</a:t>
            </a:r>
            <a:r>
              <a:rPr lang="sl-SI" sz="2600" b="1" dirty="0" smtClean="0">
                <a:latin typeface="Times New Roman" pitchFamily="18" charset="0"/>
              </a:rPr>
              <a:t> </a:t>
            </a:r>
            <a:r>
              <a:rPr lang="en-US" sz="2600" b="1" dirty="0" smtClean="0">
                <a:latin typeface="Times New Roman" pitchFamily="18" charset="0"/>
              </a:rPr>
              <a:t>RDS</a:t>
            </a:r>
            <a:r>
              <a:rPr lang="sl-SI" sz="2600" b="1" dirty="0" smtClean="0">
                <a:latin typeface="Times New Roman" pitchFamily="18" charset="0"/>
              </a:rPr>
              <a:t>y  </a:t>
            </a:r>
            <a:endParaRPr lang="sl-SI" sz="2600" b="1" dirty="0">
              <a:latin typeface="Times New Roman" pitchFamily="18" charset="0"/>
            </a:endParaRPr>
          </a:p>
          <a:p>
            <a:pPr marL="182880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600" b="1" dirty="0" err="1" smtClean="0">
                <a:latin typeface="Times New Roman" pitchFamily="18" charset="0"/>
              </a:rPr>
              <a:t>Tromboembolije</a:t>
            </a:r>
            <a:endParaRPr lang="sl-SI" sz="2600" b="1" dirty="0">
              <a:latin typeface="Times New Roman" pitchFamily="18" charset="0"/>
            </a:endParaRPr>
          </a:p>
          <a:p>
            <a:pPr marL="182880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600" b="1" dirty="0" err="1" smtClean="0">
                <a:latin typeface="Times New Roman" pitchFamily="18" charset="0"/>
              </a:rPr>
              <a:t>Gljivične</a:t>
            </a:r>
            <a:r>
              <a:rPr lang="sl-SI" sz="2600" b="1" dirty="0" smtClean="0">
                <a:latin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</a:rPr>
              <a:t>infekcije</a:t>
            </a:r>
            <a:endParaRPr lang="sl-SI" sz="2600" b="1" dirty="0">
              <a:latin typeface="Times New Roman" pitchFamily="18" charset="0"/>
            </a:endParaRPr>
          </a:p>
          <a:p>
            <a:pPr marL="182880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600" b="1" dirty="0" err="1" smtClean="0">
                <a:latin typeface="Times New Roman" pitchFamily="18" charset="0"/>
              </a:rPr>
              <a:t>Rabdomioliza</a:t>
            </a:r>
            <a:endParaRPr lang="sl-SI" sz="2600" b="1" dirty="0">
              <a:latin typeface="Times New Roman" pitchFamily="18" charset="0"/>
            </a:endParaRPr>
          </a:p>
          <a:p>
            <a:pPr marL="182880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600" b="1" dirty="0" smtClean="0">
                <a:latin typeface="Times New Roman" pitchFamily="18" charset="0"/>
              </a:rPr>
              <a:t>ABI</a:t>
            </a:r>
            <a:r>
              <a:rPr lang="sl-SI" sz="2600" b="1" dirty="0" smtClean="0">
                <a:latin typeface="Times New Roman" pitchFamily="18" charset="0"/>
              </a:rPr>
              <a:t>      </a:t>
            </a:r>
            <a:endParaRPr lang="en-US" sz="2600" b="1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sr-Latn-CS" dirty="0">
              <a:latin typeface="Times New Roman" pitchFamily="18" charset="0"/>
            </a:endParaRPr>
          </a:p>
        </p:txBody>
      </p:sp>
      <p:sp>
        <p:nvSpPr>
          <p:cNvPr id="40346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876800" y="1828800"/>
            <a:ext cx="4038600" cy="1143000"/>
          </a:xfrm>
          <a:ln>
            <a:solidFill>
              <a:schemeClr val="hlink"/>
            </a:solidFill>
          </a:ln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sr-Latn-CS" sz="2400" b="1" dirty="0" smtClean="0">
                <a:latin typeface="Times New Roman" pitchFamily="18" charset="0"/>
              </a:rPr>
              <a:t>E</a:t>
            </a:r>
            <a:r>
              <a:rPr lang="en-US" sz="2400" b="1" dirty="0" err="1">
                <a:latin typeface="Times New Roman" pitchFamily="18" charset="0"/>
              </a:rPr>
              <a:t>dem</a:t>
            </a:r>
            <a:r>
              <a:rPr lang="en-US" sz="2400" b="1" dirty="0">
                <a:latin typeface="Times New Roman" pitchFamily="18" charset="0"/>
              </a:rPr>
              <a:t> mo</a:t>
            </a:r>
            <a:r>
              <a:rPr lang="sr-Latn-CS" sz="2400" b="1" dirty="0">
                <a:latin typeface="Times New Roman" pitchFamily="18" charset="0"/>
              </a:rPr>
              <a:t>z</a:t>
            </a:r>
            <a:r>
              <a:rPr lang="en-US" sz="2400" b="1" dirty="0" err="1">
                <a:latin typeface="Times New Roman" pitchFamily="18" charset="0"/>
              </a:rPr>
              <a:t>ga</a:t>
            </a:r>
            <a:r>
              <a:rPr lang="sr-Latn-CS" sz="2400" b="1" dirty="0">
                <a:latin typeface="Times New Roman" pitchFamily="18" charset="0"/>
              </a:rPr>
              <a:t>-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dirty="0">
                <a:latin typeface="Times New Roman" pitchFamily="18" charset="0"/>
              </a:rPr>
              <a:t> </a:t>
            </a:r>
            <a:r>
              <a:rPr lang="sr-Latn-CS" sz="1600" b="1" dirty="0" smtClean="0">
                <a:latin typeface="Times New Roman" pitchFamily="18" charset="0"/>
              </a:rPr>
              <a:t>60-90</a:t>
            </a:r>
            <a:r>
              <a:rPr lang="sr-Latn-CS" sz="1600" b="1" dirty="0">
                <a:latin typeface="Times New Roman" pitchFamily="18" charset="0"/>
              </a:rPr>
              <a:t>% mortaliteta DKA-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1600" b="1" dirty="0">
                <a:latin typeface="Times New Roman" pitchFamily="18" charset="0"/>
              </a:rPr>
              <a:t> </a:t>
            </a:r>
            <a:r>
              <a:rPr lang="sr-Latn-CS" sz="1600" b="1" dirty="0" smtClean="0">
                <a:latin typeface="Times New Roman" pitchFamily="18" charset="0"/>
                <a:cs typeface="Times New Roman" pitchFamily="18" charset="0"/>
              </a:rPr>
              <a:t>Sekvele- oko 30%</a:t>
            </a:r>
          </a:p>
        </p:txBody>
      </p:sp>
      <p:sp>
        <p:nvSpPr>
          <p:cNvPr id="6" name="Rectangle 5"/>
          <p:cNvSpPr/>
          <p:nvPr/>
        </p:nvSpPr>
        <p:spPr>
          <a:xfrm>
            <a:off x="1143000" y="38100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ДКА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Компликације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l-SI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1295400"/>
            <a:ext cx="40190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800" b="1" dirty="0" smtClean="0">
                <a:latin typeface="Times New Roman" pitchFamily="18" charset="0"/>
                <a:cs typeface="Times New Roman" pitchFamily="18" charset="0"/>
              </a:rPr>
              <a:t>Mortalitet- 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0,15-0,30% (30%)</a:t>
            </a:r>
            <a:r>
              <a:rPr lang="en-US" sz="2000" b="1" dirty="0" smtClean="0">
                <a:solidFill>
                  <a:srgbClr val="FFFFFF"/>
                </a:solidFill>
                <a:latin typeface="Times New Roman" pitchFamily="18" charset="0"/>
              </a:rPr>
              <a:t> </a:t>
            </a:r>
            <a:endParaRPr lang="sr-Latn-RS" sz="2000" b="1" dirty="0" smtClean="0">
              <a:solidFill>
                <a:srgbClr val="FFFFFF"/>
              </a:solidFill>
              <a:latin typeface="Times New Roman" pitchFamily="18" charset="0"/>
            </a:endParaRPr>
          </a:p>
          <a:p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838200" y="4419600"/>
            <a:ext cx="7127875" cy="196977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sr-Latn-CS" sz="3200" b="1" dirty="0">
                <a:latin typeface="Times New Roman" pitchFamily="18" charset="0"/>
                <a:cs typeface="Times New Roman" pitchFamily="18" charset="0"/>
              </a:rPr>
              <a:t>Prevencija DKA</a:t>
            </a:r>
            <a:r>
              <a:rPr lang="sr-Latn-CS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buFontTx/>
              <a:buChar char="•"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Dobra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metabolička kontrola DM </a:t>
            </a:r>
          </a:p>
          <a:p>
            <a:pPr lvl="1">
              <a:buFontTx/>
              <a:buChar char="•"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 Adekvatan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odnos bolesnik- dostupnost lekara</a:t>
            </a:r>
          </a:p>
          <a:p>
            <a:pPr lvl="1">
              <a:buFontTx/>
              <a:buChar char="•"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Dobra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edukacija i adekvatna samokontrola </a:t>
            </a:r>
          </a:p>
          <a:p>
            <a:pPr lvl="1">
              <a:buFontTx/>
              <a:buChar char="•"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Borba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protiv infekcija i dehidracije (GIT porem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Tx/>
              <a:buChar char="•"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Psihološka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i psihijatrijska potpora bolesnika i porodice </a:t>
            </a:r>
          </a:p>
        </p:txBody>
      </p:sp>
      <p:sp>
        <p:nvSpPr>
          <p:cNvPr id="10" name="Rectangle 9"/>
          <p:cNvSpPr/>
          <p:nvPr/>
        </p:nvSpPr>
        <p:spPr>
          <a:xfrm>
            <a:off x="4800600" y="2971800"/>
            <a:ext cx="4572000" cy="11326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dirty="0" smtClean="0">
                <a:latin typeface="Times New Roman" pitchFamily="18" charset="0"/>
              </a:rPr>
              <a:t>Morbiditet: 10-25%-</a:t>
            </a:r>
            <a:endParaRPr lang="sr-Latn-CS" b="1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spcAft>
                <a:spcPts val="600"/>
              </a:spcAft>
              <a:buFont typeface="Wingdings" pitchFamily="2" charset="2"/>
              <a:buNone/>
            </a:pPr>
            <a:r>
              <a:rPr lang="sr-Latn-CS" sz="1600" b="1" dirty="0" smtClean="0">
                <a:latin typeface="Times New Roman" pitchFamily="18" charset="0"/>
              </a:rPr>
              <a:t>Direktno zavisi od: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sr-Latn-CS" sz="1600" b="1" dirty="0" smtClean="0">
                <a:latin typeface="Times New Roman" pitchFamily="18" charset="0"/>
              </a:rPr>
              <a:t>od kvaliteta zdravstvene zaštite  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sr-Latn-CS" sz="1600" b="1" dirty="0" smtClean="0">
                <a:latin typeface="Times New Roman" pitchFamily="18" charset="0"/>
              </a:rPr>
              <a:t>mogućnosti lečenja u metaboličkoj OIN</a:t>
            </a:r>
            <a:endParaRPr lang="sr-Latn-CS" sz="16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pic>
        <p:nvPicPr>
          <p:cNvPr id="11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017"/>
    </mc:Choice>
    <mc:Fallback xmlns="">
      <p:transition spd="slow" advTm="112017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990600" y="609600"/>
            <a:ext cx="6019800" cy="487363"/>
          </a:xfrm>
          <a:noFill/>
        </p:spPr>
        <p:txBody>
          <a:bodyPr>
            <a:noAutofit/>
          </a:bodyPr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Hypoglycemia</a:t>
            </a:r>
            <a:endParaRPr lang="sr-Latn-CS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3" name="Rectangle 4"/>
          <p:cNvSpPr>
            <a:spLocks noGrp="1" noChangeArrowheads="1"/>
          </p:cNvSpPr>
          <p:nvPr>
            <p:ph idx="1"/>
          </p:nvPr>
        </p:nvSpPr>
        <p:spPr bwMode="gray">
          <a:xfrm>
            <a:off x="838200" y="1752600"/>
            <a:ext cx="7924800" cy="1752600"/>
          </a:xfrm>
          <a:solidFill>
            <a:schemeClr val="bg1">
              <a:lumMod val="95000"/>
            </a:schemeClr>
          </a:solidFill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најчешћих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акутних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компликација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ДМТ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>
              <a:buFont typeface="Wingdings" pitchFamily="2" charset="2"/>
              <a:buNone/>
              <a:defRPr/>
            </a:pPr>
            <a:endParaRPr lang="sr-Latn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најчешћих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метаболичих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абнормалности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уопште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  <a:defRPr/>
            </a:pP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0" name="Picture 6" descr="DD00489_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533400"/>
            <a:ext cx="3051175" cy="19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066800" y="3657600"/>
            <a:ext cx="1367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Значај</a:t>
            </a:r>
            <a:r>
              <a:rPr lang="sr-Latn-RS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gray">
          <a:xfrm>
            <a:off x="1219200" y="4191000"/>
            <a:ext cx="5638800" cy="1905000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Arial" pitchFamily="34" charset="0"/>
              <a:buChar char="•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Непосредна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животна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угроженост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Arial" pitchFamily="34" charset="0"/>
              <a:buChar char="•"/>
              <a:defRPr/>
            </a:pP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Иреверзибилна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кома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Arial" pitchFamily="34" charset="0"/>
              <a:buChar char="•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Трајна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ЦНС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Arial" pitchFamily="34" charset="0"/>
              <a:buChar char="•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Епилептогени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фокуси</a:t>
            </a: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474"/>
    </mc:Choice>
    <mc:Fallback xmlns="">
      <p:transition spd="slow" advTm="34474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4876800" cy="487363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Хипогликемија</a:t>
            </a:r>
            <a:r>
              <a:rPr lang="sr-Latn-C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</a:t>
            </a:r>
            <a:r>
              <a:rPr lang="sr-Latn-C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257800" y="3886200"/>
            <a:ext cx="3673475" cy="1439862"/>
          </a:xfrm>
          <a:ln w="28575">
            <a:solidFill>
              <a:schemeClr val="tx2"/>
            </a:solidFill>
          </a:ln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Glikemija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3,6mmol/l </a:t>
            </a:r>
          </a:p>
          <a:p>
            <a:pPr>
              <a:buFont typeface="Wingdings" pitchFamily="2" charset="2"/>
              <a:buNone/>
            </a:pPr>
            <a:endParaRPr lang="sr-Latn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3,9mmol/l – ADA )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914400" y="2514600"/>
            <a:ext cx="4105275" cy="2879725"/>
          </a:xfrm>
          <a:solidFill>
            <a:schemeClr val="bg1">
              <a:lumMod val="95000"/>
            </a:schemeClr>
          </a:solidFill>
          <a:ln>
            <a:solidFill>
              <a:srgbClr val="FF6600"/>
            </a:solidFill>
          </a:ln>
        </p:spPr>
        <p:txBody>
          <a:bodyPr/>
          <a:lstStyle/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Изражени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знаци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хипогликемије</a:t>
            </a:r>
            <a:endParaRPr lang="sr-Latn-C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Истовремено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верификована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ниска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гликемије</a:t>
            </a:r>
            <a:endParaRPr lang="sr-Latn-C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Реверзибилност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симптома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дату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глукозу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9" name="Text Box 6"/>
          <p:cNvSpPr txBox="1">
            <a:spLocks noChangeArrowheads="1"/>
          </p:cNvSpPr>
          <p:nvPr/>
        </p:nvSpPr>
        <p:spPr bwMode="auto">
          <a:xfrm>
            <a:off x="5165725" y="9699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r-Latn-CS" sz="1600">
              <a:latin typeface="Tahoma" pitchFamily="34" charset="0"/>
            </a:endParaRPr>
          </a:p>
        </p:txBody>
      </p:sp>
      <p:pic>
        <p:nvPicPr>
          <p:cNvPr id="36870" name="Picture 7" descr="DD00489_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457200"/>
            <a:ext cx="3352799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Line 8"/>
          <p:cNvSpPr>
            <a:spLocks noChangeShapeType="1"/>
          </p:cNvSpPr>
          <p:nvPr/>
        </p:nvSpPr>
        <p:spPr bwMode="auto">
          <a:xfrm>
            <a:off x="4572000" y="3932238"/>
            <a:ext cx="762000" cy="3349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2" name="Rectangle 10"/>
          <p:cNvSpPr>
            <a:spLocks noChangeArrowheads="1"/>
          </p:cNvSpPr>
          <p:nvPr/>
        </p:nvSpPr>
        <p:spPr bwMode="auto">
          <a:xfrm>
            <a:off x="827088" y="1890713"/>
            <a:ext cx="35718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dirty="0"/>
              <a:t> 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Whipple- ova trijada:</a:t>
            </a:r>
            <a:endParaRPr lang="sr-Latn-C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454"/>
    </mc:Choice>
    <mc:Fallback xmlns="">
      <p:transition spd="slow" advTm="47454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820078370"/>
              </p:ext>
            </p:extLst>
          </p:nvPr>
        </p:nvGraphicFramePr>
        <p:xfrm>
          <a:off x="304800" y="1600200"/>
          <a:ext cx="3733800" cy="3173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58" name="Rectangle 10"/>
          <p:cNvSpPr>
            <a:spLocks noGrp="1" noChangeArrowheads="1"/>
          </p:cNvSpPr>
          <p:nvPr>
            <p:ph sz="half" idx="1"/>
          </p:nvPr>
        </p:nvSpPr>
        <p:spPr>
          <a:xfrm>
            <a:off x="3733800" y="2133600"/>
            <a:ext cx="5181600" cy="2362200"/>
          </a:xfrm>
          <a:solidFill>
            <a:schemeClr val="bg1">
              <a:lumMod val="95000"/>
            </a:schemeClr>
          </a:solidFill>
          <a:ln w="28575">
            <a:noFill/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  <a:defRPr/>
            </a:pPr>
            <a:endParaRPr lang="sr-Latn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Превелика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неадекватна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доза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инсулина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  <a:defRPr/>
            </a:pP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Недовољни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оброк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  <a:defRPr/>
            </a:pP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Прекомерна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физичка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активност</a:t>
            </a:r>
            <a:endParaRPr lang="sr-Latn-C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Спонтан</a:t>
            </a:r>
            <a:r>
              <a:rPr lang="sr-Latn-R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ретко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Tx/>
              <a:buChar char="-"/>
              <a:defRPr/>
            </a:pPr>
            <a:endParaRPr lang="sr-Latn-C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914400" y="381000"/>
            <a:ext cx="6019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Хипогликемија</a:t>
            </a:r>
            <a:r>
              <a:rPr lang="sr-Latn-RS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RS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ДМ</a:t>
            </a:r>
            <a:endParaRPr lang="sr-Latn-C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1676400" y="2438400"/>
            <a:ext cx="10374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INSULIN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022350" y="3555087"/>
            <a:ext cx="11826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ISHRANA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613025" y="47164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sr-Latn-CS" sz="1600">
              <a:latin typeface="Tahom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2465387" y="3462754"/>
            <a:ext cx="14589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1400" b="1" dirty="0">
                <a:latin typeface="Times New Roman" pitchFamily="18" charset="0"/>
                <a:cs typeface="Times New Roman" pitchFamily="18" charset="0"/>
              </a:rPr>
              <a:t>FIZIČKA</a:t>
            </a:r>
          </a:p>
          <a:p>
            <a:r>
              <a:rPr lang="sr-Latn-CS" sz="1400" b="1" dirty="0">
                <a:latin typeface="Times New Roman" pitchFamily="18" charset="0"/>
                <a:cs typeface="Times New Roman" pitchFamily="18" charset="0"/>
              </a:rPr>
              <a:t>AKTIVNOST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1143000" y="5181600"/>
            <a:ext cx="7772400" cy="707886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sr-Latn-CS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узрок</a:t>
            </a:r>
            <a:r>
              <a:rPr lang="sr-Latn-CS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хипогликемија</a:t>
            </a:r>
            <a:r>
              <a:rPr lang="sr-Latn-CS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sr-Latn-CS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sr-Latn-RS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ДМТ</a:t>
            </a:r>
            <a:r>
              <a:rPr lang="sr-Latn-CS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1 </a:t>
            </a:r>
          </a:p>
          <a:p>
            <a:r>
              <a:rPr lang="sr-Latn-RS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апсолутни</a:t>
            </a:r>
            <a:r>
              <a:rPr lang="sr-Latn-CS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CS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релативни</a:t>
            </a:r>
            <a:r>
              <a:rPr lang="sr-Latn-CS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вишак</a:t>
            </a:r>
            <a:r>
              <a:rPr lang="sr-Latn-CS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инсулина</a:t>
            </a:r>
            <a:r>
              <a:rPr lang="sr-Latn-CS" sz="20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sr-Latn-CS" sz="20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10000" y="1676400"/>
            <a:ext cx="1152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Uzroci:</a:t>
            </a:r>
          </a:p>
        </p:txBody>
      </p:sp>
      <p:pic>
        <p:nvPicPr>
          <p:cNvPr id="12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161"/>
    </mc:Choice>
    <mc:Fallback xmlns="">
      <p:transition spd="slow" advTm="36161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0163905"/>
              </p:ext>
            </p:extLst>
          </p:nvPr>
        </p:nvGraphicFramePr>
        <p:xfrm>
          <a:off x="1524000" y="1676400"/>
          <a:ext cx="6432550" cy="3548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2209800" y="381000"/>
            <a:ext cx="35689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600" dirty="0">
                <a:latin typeface="Tahoma" pitchFamily="34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Хипогликемија</a:t>
            </a:r>
            <a:endParaRPr lang="sr-Latn-CS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09"/>
    </mc:Choice>
    <mc:Fallback xmlns="">
      <p:transition spd="slow" advTm="19409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fr-FR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надражаја</a:t>
            </a:r>
            <a:r>
              <a:rPr lang="fr-FR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аутономног</a:t>
            </a:r>
            <a:r>
              <a:rPr lang="fr-FR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нервног</a:t>
            </a:r>
            <a:r>
              <a:rPr lang="fr-FR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система</a:t>
            </a:r>
            <a:endParaRPr lang="sr-Latn-CS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5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990600" y="4267200"/>
            <a:ext cx="2667000" cy="990600"/>
          </a:xfrm>
          <a:solidFill>
            <a:schemeClr val="bg1">
              <a:lumMod val="95000"/>
            </a:schemeClr>
          </a:solidFill>
          <a:ln>
            <a:solidFill>
              <a:srgbClr val="FF9966"/>
            </a:solidFill>
          </a:ln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мука</a:t>
            </a:r>
            <a:r>
              <a:rPr lang="fr-FR" sz="1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ење</a:t>
            </a:r>
            <a:r>
              <a:rPr lang="fr-FR" sz="1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r-Latn-C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повраћање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осећај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глади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7892" name="Picture 5" descr="hypoglycem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2133600"/>
            <a:ext cx="2927350" cy="30273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7893" name="Text Box 6"/>
          <p:cNvSpPr txBox="1">
            <a:spLocks noChangeArrowheads="1"/>
          </p:cNvSpPr>
          <p:nvPr/>
        </p:nvSpPr>
        <p:spPr bwMode="auto">
          <a:xfrm>
            <a:off x="2960688" y="5349458"/>
            <a:ext cx="5910262" cy="129266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израженији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sr-Latn-CS" sz="1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sr-Latn-CS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једнаком</a:t>
            </a:r>
            <a:r>
              <a:rPr lang="sr-Latn-CS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хипогликемијском</a:t>
            </a:r>
            <a:r>
              <a:rPr lang="sr-Latn-RS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стимулусу</a:t>
            </a:r>
            <a:r>
              <a:rPr lang="sr-Latn-CS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sr-Latn-CS" sz="18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здрава</a:t>
            </a:r>
            <a:r>
              <a:rPr lang="sr-Latn-CS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деца</a:t>
            </a:r>
            <a:r>
              <a:rPr lang="sr-Latn-CS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луче</a:t>
            </a:r>
            <a:r>
              <a:rPr lang="sr-Latn-CS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3-5X </a:t>
            </a:r>
            <a:r>
              <a:rPr lang="ru-RU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sr-Latn-CS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епинефрина</a:t>
            </a:r>
            <a:r>
              <a:rPr lang="sr-Latn-CS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одраслих</a:t>
            </a:r>
            <a:r>
              <a:rPr lang="sr-Latn-CS" sz="1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sr-Latn-CS" sz="18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8" name="Rectangle 8"/>
          <p:cNvSpPr>
            <a:spLocks noChangeArrowheads="1"/>
          </p:cNvSpPr>
          <p:nvPr/>
        </p:nvSpPr>
        <p:spPr bwMode="auto">
          <a:xfrm>
            <a:off x="914400" y="2438400"/>
            <a:ext cx="3429000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нервоза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слабост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знојење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sr-Latn-CS" b="1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бледило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тремор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палпитације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sr-Latn-CS" b="1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defRPr/>
            </a:pP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тахикардија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пораст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тензије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8200" y="1981200"/>
            <a:ext cx="5257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Повећана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секреција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катехоламина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14400" y="3810000"/>
            <a:ext cx="2774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Надражај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вагуса</a:t>
            </a:r>
            <a:r>
              <a:rPr lang="fr-FR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307"/>
    </mc:Choice>
    <mc:Fallback xmlns="">
      <p:transition spd="slow" advTm="52307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6172200" cy="685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неурогликопеније</a:t>
            </a:r>
            <a:endParaRPr lang="sr-Latn-CS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1916113"/>
            <a:ext cx="7391400" cy="1131887"/>
          </a:xfrm>
          <a:noFill/>
          <a:ln w="19050">
            <a:solidFill>
              <a:srgbClr val="FFFFFF"/>
            </a:solidFill>
          </a:ln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fr-FR" sz="2400" b="1" dirty="0" smtClean="0">
                <a:latin typeface="Times New Roman" pitchFamily="18" charset="0"/>
              </a:rPr>
              <a:t>■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Психичке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тегобе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смањена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конфузија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негативизам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делиријум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бизарно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психопатско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понашање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ретроградна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амнезија</a:t>
            </a:r>
            <a:r>
              <a:rPr lang="en-US" sz="2000" dirty="0" smtClean="0">
                <a:latin typeface="Times New Roman" pitchFamily="18" charset="0"/>
              </a:rPr>
              <a:t>. </a:t>
            </a:r>
            <a:endParaRPr lang="sr-Latn-RS" sz="20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endParaRPr lang="sr-Latn-RS" sz="20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endParaRPr lang="sr-Latn-RS" sz="20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endParaRPr lang="sr-Latn-CS" sz="2000" dirty="0" smtClean="0">
              <a:latin typeface="Times New Roman" pitchFamily="18" charset="0"/>
            </a:endParaRPr>
          </a:p>
        </p:txBody>
      </p:sp>
      <p:pic>
        <p:nvPicPr>
          <p:cNvPr id="39940" name="Picture 4" descr="Hyperactivit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217328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6858000" y="1600200"/>
            <a:ext cx="115768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6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iritabilnost</a:t>
            </a: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685800" y="3200400"/>
            <a:ext cx="7397750" cy="1077218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■</a:t>
            </a:r>
            <a:r>
              <a:rPr lang="sr-Latn-C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понашања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когнитивне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дисфункције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дискретне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поготово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болесника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поремећаја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свести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негативизам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агресивност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отежана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одлагање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692150" y="4572000"/>
            <a:ext cx="7391400" cy="1077218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■</a:t>
            </a:r>
            <a:r>
              <a:rPr lang="sr-Latn-C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Неуролошке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манифестације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главоб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ља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диплопија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порем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ћаји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вида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афазија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конвулзије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fr-F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хипоер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ефлексија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хемиплегија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мон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плегија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плегија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953"/>
    </mc:Choice>
    <mc:Fallback xmlns="">
      <p:transition spd="slow" advTm="45953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92200" y="303213"/>
            <a:ext cx="6223000" cy="99853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Хипогл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икемија</a:t>
            </a:r>
            <a:r>
              <a:rPr lang="sr-Latn-R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sr-Latn-CS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331912" y="1727200"/>
            <a:ext cx="7583487" cy="1341438"/>
          </a:xfrm>
          <a:solidFill>
            <a:schemeClr val="bg1">
              <a:lumMod val="95000"/>
            </a:schemeClr>
          </a:solidFill>
          <a:ln>
            <a:solidFill>
              <a:srgbClr val="FFFFFF"/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Cilj: </a:t>
            </a:r>
          </a:p>
          <a:p>
            <a:pPr>
              <a:buFont typeface="Wingdings" pitchFamily="2" charset="2"/>
              <a:buNone/>
              <a:defRPr/>
            </a:pP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- postići stanje euglikemije (5,6mmol/l)</a:t>
            </a:r>
          </a:p>
          <a:p>
            <a:pPr>
              <a:buFont typeface="Wingdings" pitchFamily="2" charset="2"/>
              <a:buNone/>
              <a:defRPr/>
            </a:pP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- ukloniti simptome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5638800" y="2286000"/>
            <a:ext cx="3505200" cy="16398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>    </a:t>
            </a:r>
            <a:endParaRPr lang="sr-Latn-CS" sz="1800" dirty="0" smtClean="0">
              <a:latin typeface="Times New Roman" pitchFamily="18" charset="0"/>
            </a:endParaRP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1524000" y="4191000"/>
            <a:ext cx="434340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Uzeti 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nešto ranije (do 30min)  obrok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,  </a:t>
            </a:r>
          </a:p>
          <a:p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ili</a:t>
            </a:r>
          </a:p>
          <a:p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vanrednu užinu (šolja mleka, hleb, voće)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1600200" y="5715000"/>
            <a:ext cx="4191000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Latn-C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1g </a:t>
            </a:r>
            <a:r>
              <a:rPr lang="sr-Latn-C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glukoze podiže Gly za 0,17mmol/l</a:t>
            </a:r>
          </a:p>
        </p:txBody>
      </p:sp>
      <p:pic>
        <p:nvPicPr>
          <p:cNvPr id="43015" name="Picture 8" descr="MM900303319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950" y="836613"/>
            <a:ext cx="1511300" cy="16557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447800" y="3733800"/>
            <a:ext cx="40398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I stepen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Blaga hipoglikemija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86"/>
    </mc:Choice>
    <mc:Fallback xmlns="">
      <p:transition spd="slow" advTm="51786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0999"/>
            <a:ext cx="7265987" cy="914401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b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умерено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тешке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хипогликемије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sr-Latn-CS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1143001" y="1524000"/>
            <a:ext cx="3810000" cy="4535487"/>
          </a:xfrm>
          <a:solidFill>
            <a:schemeClr val="bg1">
              <a:lumMod val="95000"/>
            </a:schemeClr>
          </a:solidFill>
          <a:ln>
            <a:solidFill>
              <a:srgbClr val="FFFFFF"/>
            </a:solidFill>
          </a:ln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a. Odmah dati: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sr-Latn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    5-15g šećera (3 kocke)  ili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čašu voćnog soka          ili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čašu zasla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đ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enog čaja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        +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  vanredni obrok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sr-Latn-C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b. Gly niska posle 15 min-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još 15g šećera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sr-Latn-C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c. Gly i dalje  niska-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još 15g šećera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( potreba IV davanja Gly ?)</a:t>
            </a:r>
          </a:p>
        </p:txBody>
      </p:sp>
      <p:sp>
        <p:nvSpPr>
          <p:cNvPr id="44036" name="Text Box 5"/>
          <p:cNvSpPr txBox="1">
            <a:spLocks noChangeArrowheads="1"/>
          </p:cNvSpPr>
          <p:nvPr/>
        </p:nvSpPr>
        <p:spPr bwMode="auto">
          <a:xfrm>
            <a:off x="1219200" y="6248400"/>
            <a:ext cx="6781800" cy="36933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Ako  se hipoGly javlja  2-3x/ nedeljno javiti se lekaru!</a:t>
            </a:r>
          </a:p>
        </p:txBody>
      </p:sp>
      <p:sp>
        <p:nvSpPr>
          <p:cNvPr id="44038" name="Rectangle 9"/>
          <p:cNvSpPr>
            <a:spLocks noChangeArrowheads="1"/>
          </p:cNvSpPr>
          <p:nvPr/>
        </p:nvSpPr>
        <p:spPr bwMode="auto">
          <a:xfrm>
            <a:off x="5257800" y="3124200"/>
            <a:ext cx="3733800" cy="2677656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Hypoglycemia </a:t>
            </a:r>
            <a:endParaRPr lang="sr-Latn-R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Busters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“: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2-4  tablet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e glukoze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čaša soka od jabuke ili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narandže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kašike suvog grožđa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RS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3-4 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kk šećera ili sirupa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šećera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RS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šolja nemasnog mleka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8" name="Picture 7" descr="hypoglicem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2590800"/>
            <a:ext cx="1441450" cy="1524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" name="Picture 8" descr="MM900303319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762000"/>
            <a:ext cx="1600200" cy="16557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994"/>
    </mc:Choice>
    <mc:Fallback xmlns="">
      <p:transition spd="slow" advTm="76994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1" y="304800"/>
            <a:ext cx="4800600" cy="1143000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b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тешке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хипогликемије</a:t>
            </a:r>
            <a:endParaRPr lang="sr-Latn-CS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1222375" y="2209800"/>
            <a:ext cx="7464425" cy="990599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b="1" dirty="0" smtClean="0">
                <a:solidFill>
                  <a:schemeClr val="tx2"/>
                </a:solidFill>
                <a:latin typeface="Times New Roman" pitchFamily="18" charset="0"/>
              </a:rPr>
              <a:t> 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Glukagon – Sc, Im, (Iv- bolnica)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Dete &lt; 12 god- 1/2 amp (0,5mg)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Dete &gt; 12 god- 1amp ( 1mg)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066800" y="4038600"/>
            <a:ext cx="7848600" cy="76944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Obrok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UH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( glukozni gel ili med sublingvalno (absorpcija, aspiracija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?)  </a:t>
            </a:r>
            <a:r>
              <a:rPr lang="sr-Latn-C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endParaRPr lang="sr-Latn-C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990600" y="3657600"/>
            <a:ext cx="54553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Odmah po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oporavku- 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uspostavljanju svesti:</a:t>
            </a:r>
            <a:endParaRPr lang="sr-Latn-C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990600" y="5562600"/>
            <a:ext cx="7924800" cy="76944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4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Bolus  Iv 10% glukoze 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( 2-5ml/kg )      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  OIN: Kontinuirano: 10% glukoza 1-3ml/kg/h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914400" y="5105400"/>
            <a:ext cx="75216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ema oporavka stanja svesti za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10min- 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transport u bolnicu</a:t>
            </a:r>
            <a:endParaRPr lang="sr-Latn-C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64" name="Picture 8" descr="45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2362200"/>
            <a:ext cx="2332038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5065" name="Rectangle 10"/>
          <p:cNvSpPr>
            <a:spLocks noChangeArrowheads="1"/>
          </p:cNvSpPr>
          <p:nvPr/>
        </p:nvSpPr>
        <p:spPr bwMode="auto">
          <a:xfrm>
            <a:off x="971550" y="1557338"/>
            <a:ext cx="32896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400" dirty="0"/>
              <a:t>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Kod kuće- dati odmah-</a:t>
            </a:r>
            <a:endParaRPr lang="sr-Latn-C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 descr="MM900303319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304800"/>
            <a:ext cx="1511300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640"/>
    </mc:Choice>
    <mc:Fallback xmlns="">
      <p:transition spd="slow" advTm="9364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0688398"/>
              </p:ext>
            </p:extLst>
          </p:nvPr>
        </p:nvGraphicFramePr>
        <p:xfrm>
          <a:off x="890337" y="1729349"/>
          <a:ext cx="5281863" cy="1855885"/>
        </p:xfrm>
        <a:graphic>
          <a:graphicData uri="http://schemas.openxmlformats.org/drawingml/2006/table">
            <a:tbl>
              <a:tblPr/>
              <a:tblGrid>
                <a:gridCol w="2496992"/>
                <a:gridCol w="1390833"/>
                <a:gridCol w="1394038"/>
              </a:tblGrid>
              <a:tr h="278734">
                <a:tc>
                  <a:txBody>
                    <a:bodyPr/>
                    <a:lstStyle/>
                    <a:p>
                      <a:pPr marL="0" marR="0" lvl="0" indent="1095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D.Melltus</a:t>
                      </a:r>
                      <a:r>
                        <a:rPr kumimoji="0" lang="sr-Cyrl-R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Т1</a:t>
                      </a: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sr-Cyrl-R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свету</a:t>
                      </a:r>
                      <a:endParaRPr kumimoji="0" lang="sr-Latn-C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B08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095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 god.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B088"/>
                    </a:solidFill>
                  </a:tcPr>
                </a:tc>
                <a:tc>
                  <a:txBody>
                    <a:bodyPr/>
                    <a:lstStyle/>
                    <a:p>
                      <a:pPr marL="4000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god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B088"/>
                    </a:solidFill>
                  </a:tcPr>
                </a:tc>
              </a:tr>
              <a:tr h="507352">
                <a:tc>
                  <a:txBody>
                    <a:bodyPr/>
                    <a:lstStyle/>
                    <a:p>
                      <a:pPr marL="285750" marR="0" lvl="0" indent="-28575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</a:p>
                    <a:p>
                      <a:pPr marL="285750" marR="0" lvl="0" indent="-28575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sr-Cyrl-R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Укупан број оболелих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095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 million</a:t>
                      </a:r>
                      <a:endParaRPr kumimoji="0" lang="sr-Latn-C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095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380 </a:t>
                      </a:r>
                      <a:r>
                        <a:rPr kumimoji="0" lang="en-GB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miliona</a:t>
                      </a:r>
                      <a:endParaRPr kumimoji="0" lang="sr-Latn-C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1637">
                <a:tc>
                  <a:txBody>
                    <a:bodyPr/>
                    <a:lstStyle/>
                    <a:p>
                      <a:pPr marL="285750" marR="0" lvl="0" indent="-28575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</a:p>
                    <a:p>
                      <a:pPr marL="285750" marR="0" lvl="0" indent="-285750" algn="just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sr-Cyrl-R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Укупан број оболеле деце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095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440,000</a:t>
                      </a:r>
                      <a:endParaRPr kumimoji="0" lang="sr-Latn-C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095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31154">
                <a:tc>
                  <a:txBody>
                    <a:bodyPr/>
                    <a:lstStyle/>
                    <a:p>
                      <a:pPr marL="285750" marR="0" lvl="0" indent="-28575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sr-Cyrl-R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Број новооткривених</a:t>
                      </a: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sr-Cyrl-R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случајева </a:t>
                      </a:r>
                      <a:r>
                        <a:rPr kumimoji="0" lang="sr-Latn-C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DMT1 </a:t>
                      </a:r>
                      <a:r>
                        <a:rPr kumimoji="0" lang="sr-Cyrl-R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 деце /год</a:t>
                      </a:r>
                      <a:endParaRPr kumimoji="0" lang="sr-Latn-C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095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r>
                        <a:rPr kumimoji="0" lang="sr-Latn-C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095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57250" y="1292729"/>
            <a:ext cx="427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Растућа преваленца ДМТ1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67303" y="380283"/>
            <a:ext cx="7886700" cy="777874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Учесталост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T1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младих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Epidemiology of diabetes - ScienceDir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523562"/>
            <a:ext cx="2054225" cy="434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857250" y="3886200"/>
            <a:ext cx="5848350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Учесталост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вар</a:t>
            </a:r>
            <a:r>
              <a:rPr lang="sr-Cyrl-RS" sz="2400" b="1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ja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билна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на различитим  географским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подручјима</a:t>
            </a:r>
            <a:endParaRPr lang="sr-Cyrl-C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    (географски фактори и стил живота)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различитих популација </a:t>
            </a:r>
          </a:p>
          <a:p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( генетска разноликост-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HLA- DQ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заштитни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алели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у различитом узрасту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– ( мах: 2-4.год и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пубертету)</a:t>
            </a:r>
            <a:endParaRPr lang="sr-Cyrl-C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      (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исхрана, инфекције, хормонски утицаји...)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18212" y="5924795"/>
            <a:ext cx="31257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нциденца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ДМТ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Србији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Latn-R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10-15/100 000)</a:t>
            </a:r>
            <a:r>
              <a:rPr lang="sr-Latn-C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82395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213"/>
    </mc:Choice>
    <mc:Fallback xmlns="">
      <p:transition spd="slow" advTm="169213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45363" cy="863600"/>
          </a:xfrm>
        </p:spPr>
        <p:txBody>
          <a:bodyPr>
            <a:normAutofit/>
          </a:bodyPr>
          <a:lstStyle/>
          <a:p>
            <a:pPr algn="l" eaLnBrk="1" hangingPunct="1"/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Циљеви лечења 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DMT1 </a:t>
            </a:r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у деце</a:t>
            </a:r>
            <a:endParaRPr lang="sr-Latn-CS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43600" y="1905000"/>
            <a:ext cx="2667000" cy="3505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4" descr="2mickeymouse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2362200"/>
            <a:ext cx="21336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66800" y="1985952"/>
            <a:ext cx="4572000" cy="34163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Одсуство клиничких симптома ДМ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Одржавање нормогликемије,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без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гликозурије и кетонурије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Превенција компликација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Рано откривање удружених болести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Нормалан раст, развој и пубертет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Очување здравља оболелог детета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35143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49" y="301625"/>
            <a:ext cx="7966075" cy="1111250"/>
          </a:xfrm>
        </p:spPr>
        <p:txBody>
          <a:bodyPr>
            <a:normAutofit/>
          </a:bodyPr>
          <a:lstStyle/>
          <a:p>
            <a:pPr algn="l" eaLnBrk="1" hangingPunct="1"/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Принципи терапије 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DM tip1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 код деце</a:t>
            </a:r>
            <a:endParaRPr lang="sr-Latn-CS" sz="3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8387" name="Rectangle 3"/>
          <p:cNvSpPr>
            <a:spLocks noGrp="1" noChangeArrowheads="1"/>
          </p:cNvSpPr>
          <p:nvPr>
            <p:ph idx="1"/>
          </p:nvPr>
        </p:nvSpPr>
        <p:spPr>
          <a:xfrm>
            <a:off x="755649" y="1981200"/>
            <a:ext cx="6096000" cy="40513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sl-SI" sz="2400" b="1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 инсулина</a:t>
            </a:r>
          </a:p>
          <a:p>
            <a:pPr>
              <a:lnSpc>
                <a:spcPct val="80000"/>
              </a:lnSpc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Спровођење хигијенско-дијететског режима</a:t>
            </a:r>
          </a:p>
          <a:p>
            <a:pPr>
              <a:lnSpc>
                <a:spcPct val="80000"/>
              </a:lnSpc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Одговарајућа физичка активност</a:t>
            </a:r>
          </a:p>
          <a:p>
            <a:pPr>
              <a:lnSpc>
                <a:spcPct val="80000"/>
              </a:lnSpc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Едукација болесника и породице и самоконтрола</a:t>
            </a:r>
          </a:p>
          <a:p>
            <a:pPr>
              <a:lnSpc>
                <a:spcPct val="80000"/>
              </a:lnSpc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Контрола дијабетолога и тима стручњака</a:t>
            </a:r>
            <a:endParaRPr lang="sl-SI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276" name="Picture 4" descr="diabetes-in-childr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799" y="1981200"/>
            <a:ext cx="2320925" cy="23622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6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977"/>
    </mc:Choice>
    <mc:Fallback xmlns="">
      <p:transition spd="slow" advTm="22977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6983412" cy="936625"/>
          </a:xfrm>
        </p:spPr>
        <p:txBody>
          <a:bodyPr/>
          <a:lstStyle/>
          <a:p>
            <a:pPr algn="l" eaLnBrk="1" hangingPunct="1"/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Терапија инсулином</a:t>
            </a:r>
            <a:endParaRPr lang="sr-Latn-CS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3059113" y="2486820"/>
            <a:ext cx="5689600" cy="719137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sl-SI" sz="3100" b="1" dirty="0" smtClean="0">
                <a:solidFill>
                  <a:schemeClr val="hlink"/>
                </a:solidFill>
                <a:latin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</a:rPr>
              <a:t>Најважнији вид терапије 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DM</a:t>
            </a:r>
            <a:endParaRPr lang="sr-Latn-C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4" name="Picture 4" descr="giving_insulin_injection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916113"/>
            <a:ext cx="1916113" cy="318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6" descr="scoopin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457200"/>
            <a:ext cx="2773363" cy="1644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6326" name="Rectangle 7"/>
          <p:cNvSpPr>
            <a:spLocks noChangeArrowheads="1"/>
          </p:cNvSpPr>
          <p:nvPr/>
        </p:nvSpPr>
        <p:spPr bwMode="auto">
          <a:xfrm>
            <a:off x="3200400" y="3048000"/>
            <a:ext cx="5761038" cy="129266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Супституциона терапија 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l-SI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sl-SI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Синтеза и активност глукозних транспортера </a:t>
            </a:r>
          </a:p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-    Утилизација глукозе  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Utilizacija 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Gly</a:t>
            </a:r>
          </a:p>
        </p:txBody>
      </p:sp>
      <p:pic>
        <p:nvPicPr>
          <p:cNvPr id="56327" name="Picture 8" descr="ANd9GcTPvK1dpJhqrzXRj1moKOp2WKqGyYOhw2JUTh1dH4eC4BIvLKV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038600"/>
            <a:ext cx="2667000" cy="17525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731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965"/>
    </mc:Choice>
    <mc:Fallback xmlns="">
      <p:transition spd="slow" advTm="28965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522287"/>
            <a:ext cx="7416800" cy="936625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Историјат</a:t>
            </a:r>
            <a:r>
              <a:rPr lang="sr-Latn-CS" sz="38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ефекти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прве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инсулина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5464562"/>
            <a:ext cx="7696200" cy="10795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eaLnBrk="1" hangingPunct="1">
              <a:spcBef>
                <a:spcPct val="50000"/>
              </a:spcBef>
              <a:buClr>
                <a:schemeClr val="bg1"/>
              </a:buClr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откривања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инсулина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оболела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деца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умирала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spcBef>
                <a:spcPct val="50000"/>
              </a:spcBef>
              <a:buClr>
                <a:schemeClr val="bg1"/>
              </a:buClr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недеља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месеци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почетка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болести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1" name="Picture 3" descr="insul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828800"/>
            <a:ext cx="2514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1752600"/>
            <a:ext cx="4019550" cy="2751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4500563" y="4652963"/>
            <a:ext cx="43195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JL: 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800" b="1" dirty="0">
                <a:latin typeface="Times New Roman" pitchFamily="18" charset="0"/>
                <a:cs typeface="Times New Roman" pitchFamily="18" charset="0"/>
              </a:rPr>
              <a:t>15.12.1922.   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        2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месеца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након увођења инсулина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547"/>
    </mc:Choice>
    <mc:Fallback xmlns="">
      <p:transition spd="slow" advTm="25547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533400" y="304800"/>
            <a:ext cx="83899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sz="3600" b="1" dirty="0">
                <a:solidFill>
                  <a:schemeClr val="bg2"/>
                </a:solidFill>
              </a:rPr>
              <a:t>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Дневни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профил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гликемије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здравих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 rot="-5400000">
            <a:off x="-1981200" y="3124201"/>
            <a:ext cx="50292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Glucos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mmol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/l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58372" name="Freeform 4"/>
          <p:cNvSpPr>
            <a:spLocks/>
          </p:cNvSpPr>
          <p:nvPr/>
        </p:nvSpPr>
        <p:spPr bwMode="auto">
          <a:xfrm>
            <a:off x="1295400" y="3733800"/>
            <a:ext cx="6610350" cy="881062"/>
          </a:xfrm>
          <a:custGeom>
            <a:avLst/>
            <a:gdLst>
              <a:gd name="T0" fmla="*/ 0 w 3500"/>
              <a:gd name="T1" fmla="*/ 856032 h 704"/>
              <a:gd name="T2" fmla="*/ 491055 w 3500"/>
              <a:gd name="T3" fmla="*/ 60072 h 704"/>
              <a:gd name="T4" fmla="*/ 1046324 w 3500"/>
              <a:gd name="T5" fmla="*/ 851026 h 704"/>
              <a:gd name="T6" fmla="*/ 1563820 w 3500"/>
              <a:gd name="T7" fmla="*/ 60072 h 704"/>
              <a:gd name="T8" fmla="*/ 2107758 w 3500"/>
              <a:gd name="T9" fmla="*/ 856032 h 704"/>
              <a:gd name="T10" fmla="*/ 2712132 w 3500"/>
              <a:gd name="T11" fmla="*/ 75091 h 704"/>
              <a:gd name="T12" fmla="*/ 3014320 w 3500"/>
              <a:gd name="T13" fmla="*/ 405489 h 704"/>
              <a:gd name="T14" fmla="*/ 3180523 w 3500"/>
              <a:gd name="T15" fmla="*/ 760917 h 704"/>
              <a:gd name="T16" fmla="*/ 3422273 w 3500"/>
              <a:gd name="T17" fmla="*/ 856032 h 704"/>
              <a:gd name="T18" fmla="*/ 4102195 w 3500"/>
              <a:gd name="T19" fmla="*/ 857283 h 704"/>
              <a:gd name="T20" fmla="*/ 4759453 w 3500"/>
              <a:gd name="T21" fmla="*/ 841014 h 704"/>
              <a:gd name="T22" fmla="*/ 5552694 w 3500"/>
              <a:gd name="T23" fmla="*/ 615742 h 704"/>
              <a:gd name="T24" fmla="*/ 6051303 w 3500"/>
              <a:gd name="T25" fmla="*/ 829750 h 704"/>
              <a:gd name="T26" fmla="*/ 6610350 w 3500"/>
              <a:gd name="T27" fmla="*/ 872301 h 70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500"/>
              <a:gd name="T43" fmla="*/ 0 h 704"/>
              <a:gd name="T44" fmla="*/ 3500 w 3500"/>
              <a:gd name="T45" fmla="*/ 704 h 70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500" h="704">
                <a:moveTo>
                  <a:pt x="0" y="684"/>
                </a:moveTo>
                <a:cubicBezTo>
                  <a:pt x="45" y="578"/>
                  <a:pt x="168" y="49"/>
                  <a:pt x="260" y="48"/>
                </a:cubicBezTo>
                <a:cubicBezTo>
                  <a:pt x="352" y="47"/>
                  <a:pt x="459" y="680"/>
                  <a:pt x="554" y="680"/>
                </a:cubicBezTo>
                <a:cubicBezTo>
                  <a:pt x="649" y="680"/>
                  <a:pt x="734" y="47"/>
                  <a:pt x="828" y="48"/>
                </a:cubicBezTo>
                <a:cubicBezTo>
                  <a:pt x="922" y="49"/>
                  <a:pt x="1015" y="682"/>
                  <a:pt x="1116" y="684"/>
                </a:cubicBezTo>
                <a:cubicBezTo>
                  <a:pt x="1217" y="686"/>
                  <a:pt x="1356" y="120"/>
                  <a:pt x="1436" y="60"/>
                </a:cubicBezTo>
                <a:cubicBezTo>
                  <a:pt x="1516" y="0"/>
                  <a:pt x="1555" y="233"/>
                  <a:pt x="1596" y="324"/>
                </a:cubicBezTo>
                <a:cubicBezTo>
                  <a:pt x="1637" y="415"/>
                  <a:pt x="1648" y="548"/>
                  <a:pt x="1684" y="608"/>
                </a:cubicBezTo>
                <a:cubicBezTo>
                  <a:pt x="1720" y="668"/>
                  <a:pt x="1731" y="671"/>
                  <a:pt x="1812" y="684"/>
                </a:cubicBezTo>
                <a:cubicBezTo>
                  <a:pt x="1893" y="697"/>
                  <a:pt x="2054" y="687"/>
                  <a:pt x="2172" y="685"/>
                </a:cubicBezTo>
                <a:cubicBezTo>
                  <a:pt x="2290" y="683"/>
                  <a:pt x="2392" y="704"/>
                  <a:pt x="2520" y="672"/>
                </a:cubicBezTo>
                <a:cubicBezTo>
                  <a:pt x="2648" y="640"/>
                  <a:pt x="2826" y="494"/>
                  <a:pt x="2940" y="492"/>
                </a:cubicBezTo>
                <a:cubicBezTo>
                  <a:pt x="3054" y="490"/>
                  <a:pt x="3111" y="629"/>
                  <a:pt x="3204" y="663"/>
                </a:cubicBezTo>
                <a:cubicBezTo>
                  <a:pt x="3297" y="697"/>
                  <a:pt x="3438" y="690"/>
                  <a:pt x="3500" y="697"/>
                </a:cubicBezTo>
              </a:path>
            </a:pathLst>
          </a:custGeom>
          <a:noFill/>
          <a:ln w="762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685800" y="3505200"/>
            <a:ext cx="685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200000"/>
              </a:lnSpc>
              <a:spcBef>
                <a:spcPct val="50000"/>
              </a:spcBef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10-                   8-  6-  4-  2-</a:t>
            </a:r>
          </a:p>
          <a:p>
            <a:pPr eaLnBrk="0" hangingPunct="0">
              <a:lnSpc>
                <a:spcPct val="200000"/>
              </a:lnSpc>
              <a:spcBef>
                <a:spcPct val="50000"/>
              </a:spcBef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0            </a:t>
            </a:r>
          </a:p>
          <a:p>
            <a:pPr eaLnBrk="0" hangingPunct="0">
              <a:spcBef>
                <a:spcPct val="50000"/>
              </a:spcBef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>
            <a:off x="1143000" y="2514600"/>
            <a:ext cx="0" cy="3371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5" name="Line 7"/>
          <p:cNvSpPr>
            <a:spLocks noChangeShapeType="1"/>
          </p:cNvSpPr>
          <p:nvPr/>
        </p:nvSpPr>
        <p:spPr bwMode="auto">
          <a:xfrm flipV="1">
            <a:off x="1143000" y="5715000"/>
            <a:ext cx="6753225" cy="1000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1066800" y="60198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r-Latn-RS" sz="1600" b="1" dirty="0" smtClean="0"/>
              <a:t>        </a:t>
            </a:r>
            <a:r>
              <a:rPr lang="en-US" sz="1600" b="1" dirty="0" smtClean="0"/>
              <a:t> </a:t>
            </a:r>
            <a:r>
              <a:rPr lang="sr-Latn-CS" sz="1600" b="1" dirty="0"/>
              <a:t>0</a:t>
            </a:r>
            <a:r>
              <a:rPr lang="en-US" sz="1600" b="1" dirty="0"/>
              <a:t>8</a:t>
            </a:r>
            <a:r>
              <a:rPr lang="sr-Latn-CS" sz="1600" b="1" dirty="0"/>
              <a:t>h</a:t>
            </a:r>
            <a:r>
              <a:rPr lang="en-US" sz="1600" b="1" dirty="0"/>
              <a:t>      </a:t>
            </a:r>
            <a:r>
              <a:rPr lang="sr-Latn-RS" sz="1600" b="1" dirty="0" smtClean="0"/>
              <a:t>            </a:t>
            </a:r>
            <a:r>
              <a:rPr lang="sr-Latn-CS" sz="1600" b="1" dirty="0" smtClean="0"/>
              <a:t>12h</a:t>
            </a:r>
            <a:r>
              <a:rPr lang="en-US" sz="1600" b="1" dirty="0" smtClean="0"/>
              <a:t>                </a:t>
            </a:r>
            <a:r>
              <a:rPr lang="sr-Latn-CS" sz="1600" b="1" dirty="0" smtClean="0"/>
              <a:t>18h</a:t>
            </a:r>
            <a:r>
              <a:rPr lang="en-US" sz="1600" b="1" dirty="0" smtClean="0"/>
              <a:t>                     </a:t>
            </a:r>
            <a:r>
              <a:rPr lang="sr-Latn-CS" sz="1600" b="1" dirty="0"/>
              <a:t>21h</a:t>
            </a:r>
            <a:r>
              <a:rPr lang="en-US" sz="1600" b="1" dirty="0"/>
              <a:t> </a:t>
            </a:r>
            <a:r>
              <a:rPr lang="sr-Latn-CS" sz="1600" b="1" dirty="0"/>
              <a:t>          </a:t>
            </a:r>
            <a:r>
              <a:rPr lang="en-US" sz="1600" b="1" dirty="0" smtClean="0"/>
              <a:t>  </a:t>
            </a:r>
            <a:r>
              <a:rPr lang="sr-Latn-CS" sz="1600" b="1" dirty="0" smtClean="0"/>
              <a:t>  </a:t>
            </a:r>
            <a:r>
              <a:rPr lang="sr-Latn-CS" sz="1600" b="1" dirty="0"/>
              <a:t>0</a:t>
            </a:r>
            <a:r>
              <a:rPr lang="en-US" sz="1600" b="1" dirty="0"/>
              <a:t>2</a:t>
            </a:r>
            <a:r>
              <a:rPr lang="sr-Latn-CS" sz="1600" b="1" dirty="0"/>
              <a:t>h</a:t>
            </a:r>
            <a:r>
              <a:rPr lang="en-US" sz="1600" b="1" dirty="0"/>
              <a:t>             </a:t>
            </a:r>
            <a:r>
              <a:rPr lang="sr-Latn-CS" sz="1600" b="1" dirty="0"/>
              <a:t>0</a:t>
            </a:r>
            <a:r>
              <a:rPr lang="en-US" sz="1600" b="1" dirty="0"/>
              <a:t>4</a:t>
            </a:r>
            <a:r>
              <a:rPr lang="sr-Latn-CS" sz="1600" b="1" dirty="0"/>
              <a:t>h</a:t>
            </a:r>
            <a:r>
              <a:rPr lang="en-US" sz="1600" b="1" dirty="0"/>
              <a:t>              </a:t>
            </a:r>
            <a:r>
              <a:rPr lang="sr-Latn-CS" sz="1600" b="1" dirty="0"/>
              <a:t>0</a:t>
            </a:r>
            <a:r>
              <a:rPr lang="en-US" sz="1600" b="1" dirty="0"/>
              <a:t>8</a:t>
            </a:r>
            <a:r>
              <a:rPr lang="sr-Latn-CS" sz="1600" b="1" dirty="0"/>
              <a:t>h</a:t>
            </a:r>
            <a:r>
              <a:rPr lang="en-US" sz="2400" dirty="0"/>
              <a:t>  </a:t>
            </a:r>
          </a:p>
        </p:txBody>
      </p:sp>
      <p:sp>
        <p:nvSpPr>
          <p:cNvPr id="218121" name="Freeform 9"/>
          <p:cNvSpPr>
            <a:spLocks/>
          </p:cNvSpPr>
          <p:nvPr/>
        </p:nvSpPr>
        <p:spPr bwMode="auto">
          <a:xfrm>
            <a:off x="1371600" y="3657600"/>
            <a:ext cx="1350962" cy="1025525"/>
          </a:xfrm>
          <a:custGeom>
            <a:avLst/>
            <a:gdLst>
              <a:gd name="T0" fmla="*/ 0 w 638"/>
              <a:gd name="T1" fmla="*/ 828996 h 861"/>
              <a:gd name="T2" fmla="*/ 474319 w 638"/>
              <a:gd name="T3" fmla="*/ 66701 h 861"/>
              <a:gd name="T4" fmla="*/ 830058 w 638"/>
              <a:gd name="T5" fmla="*/ 428791 h 861"/>
              <a:gd name="T6" fmla="*/ 923228 w 638"/>
              <a:gd name="T7" fmla="*/ 614600 h 861"/>
              <a:gd name="T8" fmla="*/ 1041808 w 638"/>
              <a:gd name="T9" fmla="*/ 752766 h 861"/>
              <a:gd name="T10" fmla="*/ 1350962 w 638"/>
              <a:gd name="T11" fmla="*/ 1025525 h 86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38"/>
              <a:gd name="T19" fmla="*/ 0 h 861"/>
              <a:gd name="T20" fmla="*/ 638 w 638"/>
              <a:gd name="T21" fmla="*/ 861 h 86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38" h="861">
                <a:moveTo>
                  <a:pt x="0" y="696"/>
                </a:moveTo>
                <a:cubicBezTo>
                  <a:pt x="37" y="589"/>
                  <a:pt x="159" y="112"/>
                  <a:pt x="224" y="56"/>
                </a:cubicBezTo>
                <a:cubicBezTo>
                  <a:pt x="289" y="0"/>
                  <a:pt x="357" y="283"/>
                  <a:pt x="392" y="360"/>
                </a:cubicBezTo>
                <a:cubicBezTo>
                  <a:pt x="427" y="437"/>
                  <a:pt x="419" y="471"/>
                  <a:pt x="436" y="516"/>
                </a:cubicBezTo>
                <a:cubicBezTo>
                  <a:pt x="453" y="561"/>
                  <a:pt x="458" y="575"/>
                  <a:pt x="492" y="632"/>
                </a:cubicBezTo>
                <a:cubicBezTo>
                  <a:pt x="526" y="689"/>
                  <a:pt x="608" y="813"/>
                  <a:pt x="638" y="861"/>
                </a:cubicBezTo>
              </a:path>
            </a:pathLst>
          </a:custGeom>
          <a:noFill/>
          <a:ln w="76200">
            <a:pattFill prst="sphere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122" name="Freeform 10"/>
          <p:cNvSpPr>
            <a:spLocks/>
          </p:cNvSpPr>
          <p:nvPr/>
        </p:nvSpPr>
        <p:spPr bwMode="auto">
          <a:xfrm>
            <a:off x="2362200" y="3657600"/>
            <a:ext cx="1447800" cy="993775"/>
          </a:xfrm>
          <a:custGeom>
            <a:avLst/>
            <a:gdLst>
              <a:gd name="T0" fmla="*/ 0 w 684"/>
              <a:gd name="T1" fmla="*/ 850957 h 835"/>
              <a:gd name="T2" fmla="*/ 194733 w 684"/>
              <a:gd name="T3" fmla="*/ 700998 h 835"/>
              <a:gd name="T4" fmla="*/ 368300 w 684"/>
              <a:gd name="T5" fmla="*/ 409412 h 835"/>
              <a:gd name="T6" fmla="*/ 599017 w 684"/>
              <a:gd name="T7" fmla="*/ 30944 h 835"/>
              <a:gd name="T8" fmla="*/ 772583 w 684"/>
              <a:gd name="T9" fmla="*/ 226128 h 835"/>
              <a:gd name="T10" fmla="*/ 960967 w 684"/>
              <a:gd name="T11" fmla="*/ 555800 h 835"/>
              <a:gd name="T12" fmla="*/ 1123950 w 684"/>
              <a:gd name="T13" fmla="*/ 749794 h 835"/>
              <a:gd name="T14" fmla="*/ 1447800 w 684"/>
              <a:gd name="T15" fmla="*/ 993775 h 8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84"/>
              <a:gd name="T25" fmla="*/ 0 h 835"/>
              <a:gd name="T26" fmla="*/ 684 w 684"/>
              <a:gd name="T27" fmla="*/ 835 h 83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84" h="835">
                <a:moveTo>
                  <a:pt x="0" y="715"/>
                </a:moveTo>
                <a:cubicBezTo>
                  <a:pt x="15" y="694"/>
                  <a:pt x="63" y="651"/>
                  <a:pt x="92" y="589"/>
                </a:cubicBezTo>
                <a:cubicBezTo>
                  <a:pt x="121" y="527"/>
                  <a:pt x="142" y="438"/>
                  <a:pt x="174" y="344"/>
                </a:cubicBezTo>
                <a:cubicBezTo>
                  <a:pt x="206" y="250"/>
                  <a:pt x="251" y="52"/>
                  <a:pt x="283" y="26"/>
                </a:cubicBezTo>
                <a:cubicBezTo>
                  <a:pt x="315" y="0"/>
                  <a:pt x="337" y="117"/>
                  <a:pt x="365" y="190"/>
                </a:cubicBezTo>
                <a:cubicBezTo>
                  <a:pt x="393" y="263"/>
                  <a:pt x="426" y="394"/>
                  <a:pt x="454" y="467"/>
                </a:cubicBezTo>
                <a:cubicBezTo>
                  <a:pt x="482" y="540"/>
                  <a:pt x="492" y="569"/>
                  <a:pt x="531" y="630"/>
                </a:cubicBezTo>
                <a:cubicBezTo>
                  <a:pt x="569" y="692"/>
                  <a:pt x="652" y="793"/>
                  <a:pt x="684" y="835"/>
                </a:cubicBezTo>
              </a:path>
            </a:pathLst>
          </a:custGeom>
          <a:noFill/>
          <a:ln w="76200">
            <a:pattFill prst="sphere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123" name="Freeform 11"/>
          <p:cNvSpPr>
            <a:spLocks/>
          </p:cNvSpPr>
          <p:nvPr/>
        </p:nvSpPr>
        <p:spPr bwMode="auto">
          <a:xfrm>
            <a:off x="3505200" y="3657600"/>
            <a:ext cx="1554162" cy="946150"/>
          </a:xfrm>
          <a:custGeom>
            <a:avLst/>
            <a:gdLst>
              <a:gd name="T0" fmla="*/ 0 w 734"/>
              <a:gd name="T1" fmla="*/ 848560 h 795"/>
              <a:gd name="T2" fmla="*/ 389599 w 734"/>
              <a:gd name="T3" fmla="*/ 334425 h 795"/>
              <a:gd name="T4" fmla="*/ 673329 w 734"/>
              <a:gd name="T5" fmla="*/ 24993 h 795"/>
              <a:gd name="T6" fmla="*/ 851190 w 734"/>
              <a:gd name="T7" fmla="*/ 183279 h 795"/>
              <a:gd name="T8" fmla="*/ 1020580 w 734"/>
              <a:gd name="T9" fmla="*/ 523655 h 795"/>
              <a:gd name="T10" fmla="*/ 1175150 w 734"/>
              <a:gd name="T11" fmla="*/ 740258 h 795"/>
              <a:gd name="T12" fmla="*/ 1554162 w 734"/>
              <a:gd name="T13" fmla="*/ 946150 h 79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34"/>
              <a:gd name="T22" fmla="*/ 0 h 795"/>
              <a:gd name="T23" fmla="*/ 734 w 734"/>
              <a:gd name="T24" fmla="*/ 795 h 79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34" h="795">
                <a:moveTo>
                  <a:pt x="0" y="713"/>
                </a:moveTo>
                <a:cubicBezTo>
                  <a:pt x="32" y="641"/>
                  <a:pt x="131" y="396"/>
                  <a:pt x="184" y="281"/>
                </a:cubicBezTo>
                <a:cubicBezTo>
                  <a:pt x="237" y="166"/>
                  <a:pt x="282" y="42"/>
                  <a:pt x="318" y="21"/>
                </a:cubicBezTo>
                <a:cubicBezTo>
                  <a:pt x="355" y="0"/>
                  <a:pt x="375" y="84"/>
                  <a:pt x="402" y="154"/>
                </a:cubicBezTo>
                <a:cubicBezTo>
                  <a:pt x="429" y="224"/>
                  <a:pt x="457" y="362"/>
                  <a:pt x="482" y="440"/>
                </a:cubicBezTo>
                <a:cubicBezTo>
                  <a:pt x="507" y="518"/>
                  <a:pt x="513" y="563"/>
                  <a:pt x="555" y="622"/>
                </a:cubicBezTo>
                <a:cubicBezTo>
                  <a:pt x="597" y="681"/>
                  <a:pt x="697" y="759"/>
                  <a:pt x="734" y="795"/>
                </a:cubicBezTo>
              </a:path>
            </a:pathLst>
          </a:custGeom>
          <a:noFill/>
          <a:ln w="76200">
            <a:pattFill prst="sphere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124" name="Freeform 12"/>
          <p:cNvSpPr>
            <a:spLocks/>
          </p:cNvSpPr>
          <p:nvPr/>
        </p:nvSpPr>
        <p:spPr bwMode="auto">
          <a:xfrm>
            <a:off x="1143000" y="4343400"/>
            <a:ext cx="6389688" cy="398462"/>
          </a:xfrm>
          <a:custGeom>
            <a:avLst/>
            <a:gdLst>
              <a:gd name="T0" fmla="*/ 0 w 3573"/>
              <a:gd name="T1" fmla="*/ 302469 h 220"/>
              <a:gd name="T2" fmla="*/ 718907 w 3573"/>
              <a:gd name="T3" fmla="*/ 208287 h 220"/>
              <a:gd name="T4" fmla="*/ 1012193 w 3573"/>
              <a:gd name="T5" fmla="*/ 269867 h 220"/>
              <a:gd name="T6" fmla="*/ 1439602 w 3573"/>
              <a:gd name="T7" fmla="*/ 255378 h 220"/>
              <a:gd name="T8" fmla="*/ 1938545 w 3573"/>
              <a:gd name="T9" fmla="*/ 204665 h 220"/>
              <a:gd name="T10" fmla="*/ 1915297 w 3573"/>
              <a:gd name="T11" fmla="*/ 222776 h 220"/>
              <a:gd name="T12" fmla="*/ 2049422 w 3573"/>
              <a:gd name="T13" fmla="*/ 211909 h 220"/>
              <a:gd name="T14" fmla="*/ 2017232 w 3573"/>
              <a:gd name="T15" fmla="*/ 233644 h 220"/>
              <a:gd name="T16" fmla="*/ 2172816 w 3573"/>
              <a:gd name="T17" fmla="*/ 201042 h 220"/>
              <a:gd name="T18" fmla="*/ 2739715 w 3573"/>
              <a:gd name="T19" fmla="*/ 177497 h 220"/>
              <a:gd name="T20" fmla="*/ 2911394 w 3573"/>
              <a:gd name="T21" fmla="*/ 213721 h 220"/>
              <a:gd name="T22" fmla="*/ 3108110 w 3573"/>
              <a:gd name="T23" fmla="*/ 269867 h 220"/>
              <a:gd name="T24" fmla="*/ 4393917 w 3573"/>
              <a:gd name="T25" fmla="*/ 318770 h 220"/>
              <a:gd name="T26" fmla="*/ 4558443 w 3573"/>
              <a:gd name="T27" fmla="*/ 255378 h 220"/>
              <a:gd name="T28" fmla="*/ 5218335 w 3573"/>
              <a:gd name="T29" fmla="*/ 1811 h 220"/>
              <a:gd name="T30" fmla="*/ 5708336 w 3573"/>
              <a:gd name="T31" fmla="*/ 266245 h 220"/>
              <a:gd name="T32" fmla="*/ 6316367 w 3573"/>
              <a:gd name="T33" fmla="*/ 380350 h 220"/>
              <a:gd name="T34" fmla="*/ 6151841 w 3573"/>
              <a:gd name="T35" fmla="*/ 374917 h 22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3573"/>
              <a:gd name="T55" fmla="*/ 0 h 220"/>
              <a:gd name="T56" fmla="*/ 3573 w 3573"/>
              <a:gd name="T57" fmla="*/ 220 h 22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3573" h="220">
                <a:moveTo>
                  <a:pt x="0" y="167"/>
                </a:moveTo>
                <a:cubicBezTo>
                  <a:pt x="134" y="143"/>
                  <a:pt x="308" y="118"/>
                  <a:pt x="402" y="115"/>
                </a:cubicBezTo>
                <a:cubicBezTo>
                  <a:pt x="496" y="112"/>
                  <a:pt x="499" y="145"/>
                  <a:pt x="566" y="149"/>
                </a:cubicBezTo>
                <a:cubicBezTo>
                  <a:pt x="633" y="153"/>
                  <a:pt x="719" y="147"/>
                  <a:pt x="805" y="141"/>
                </a:cubicBezTo>
                <a:cubicBezTo>
                  <a:pt x="891" y="135"/>
                  <a:pt x="1040" y="116"/>
                  <a:pt x="1084" y="113"/>
                </a:cubicBezTo>
                <a:cubicBezTo>
                  <a:pt x="1128" y="110"/>
                  <a:pt x="1061" y="122"/>
                  <a:pt x="1071" y="123"/>
                </a:cubicBezTo>
                <a:cubicBezTo>
                  <a:pt x="1081" y="124"/>
                  <a:pt x="1137" y="116"/>
                  <a:pt x="1146" y="117"/>
                </a:cubicBezTo>
                <a:cubicBezTo>
                  <a:pt x="1155" y="118"/>
                  <a:pt x="1117" y="130"/>
                  <a:pt x="1128" y="129"/>
                </a:cubicBezTo>
                <a:cubicBezTo>
                  <a:pt x="1139" y="128"/>
                  <a:pt x="1148" y="116"/>
                  <a:pt x="1215" y="111"/>
                </a:cubicBezTo>
                <a:cubicBezTo>
                  <a:pt x="1282" y="106"/>
                  <a:pt x="1463" y="97"/>
                  <a:pt x="1532" y="98"/>
                </a:cubicBezTo>
                <a:cubicBezTo>
                  <a:pt x="1601" y="99"/>
                  <a:pt x="1594" y="109"/>
                  <a:pt x="1628" y="118"/>
                </a:cubicBezTo>
                <a:cubicBezTo>
                  <a:pt x="1662" y="127"/>
                  <a:pt x="1600" y="139"/>
                  <a:pt x="1738" y="149"/>
                </a:cubicBezTo>
                <a:cubicBezTo>
                  <a:pt x="1876" y="159"/>
                  <a:pt x="2322" y="177"/>
                  <a:pt x="2457" y="176"/>
                </a:cubicBezTo>
                <a:cubicBezTo>
                  <a:pt x="2592" y="175"/>
                  <a:pt x="2472" y="170"/>
                  <a:pt x="2549" y="141"/>
                </a:cubicBezTo>
                <a:cubicBezTo>
                  <a:pt x="2626" y="112"/>
                  <a:pt x="2811" y="0"/>
                  <a:pt x="2918" y="1"/>
                </a:cubicBezTo>
                <a:cubicBezTo>
                  <a:pt x="3025" y="2"/>
                  <a:pt x="3090" y="112"/>
                  <a:pt x="3192" y="147"/>
                </a:cubicBezTo>
                <a:cubicBezTo>
                  <a:pt x="3294" y="182"/>
                  <a:pt x="3491" y="200"/>
                  <a:pt x="3532" y="210"/>
                </a:cubicBezTo>
                <a:cubicBezTo>
                  <a:pt x="3573" y="220"/>
                  <a:pt x="3459" y="208"/>
                  <a:pt x="3440" y="207"/>
                </a:cubicBezTo>
              </a:path>
            </a:pathLst>
          </a:custGeom>
          <a:noFill/>
          <a:ln w="76200">
            <a:solidFill>
              <a:srgbClr val="FFFF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81" name="Rectangle 14"/>
          <p:cNvSpPr>
            <a:spLocks noChangeArrowheads="1"/>
          </p:cNvSpPr>
          <p:nvPr/>
        </p:nvSpPr>
        <p:spPr bwMode="auto">
          <a:xfrm>
            <a:off x="4572000" y="1600200"/>
            <a:ext cx="4419600" cy="233910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solidFill>
              <a:srgbClr val="FFCC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Конвенционални</a:t>
            </a:r>
            <a:r>
              <a:rPr lang="sl-SI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800" dirty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(2)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доза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инсулина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средње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дугог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дејства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брзог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инсулина</a:t>
            </a:r>
            <a:r>
              <a:rPr lang="sl-SI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l-SI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sl-SI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Интензивирани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ИКТТ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400" b="1" dirty="0">
                <a:latin typeface="Times New Roman" pitchFamily="18" charset="0"/>
                <a:cs typeface="Times New Roman" pitchFamily="18" charset="0"/>
              </a:rPr>
              <a:t>)  </a:t>
            </a:r>
          </a:p>
          <a:p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базално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болусни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режим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“-</a:t>
            </a:r>
            <a:r>
              <a:rPr lang="sl-SI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дозе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инсулина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средњедугог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дејства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увече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l-SI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болуси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кристалног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инсулина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пред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оброке</a:t>
            </a:r>
            <a:r>
              <a:rPr lang="sl-SI" sz="1600" dirty="0" smtClean="0">
                <a:latin typeface="Times New Roman" pitchFamily="18" charset="0"/>
                <a:cs typeface="Times New Roman" pitchFamily="18" charset="0"/>
              </a:rPr>
              <a:t>.                     </a:t>
            </a:r>
            <a:endParaRPr lang="sr-Latn-C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82" name="Rectangle 15"/>
          <p:cNvSpPr>
            <a:spLocks noChangeArrowheads="1"/>
          </p:cNvSpPr>
          <p:nvPr/>
        </p:nvSpPr>
        <p:spPr bwMode="auto">
          <a:xfrm>
            <a:off x="4343400" y="1066800"/>
            <a:ext cx="4701928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Режими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давања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инсулина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l-SI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sl-SI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ight Arrow 15"/>
          <p:cNvSpPr/>
          <p:nvPr/>
        </p:nvSpPr>
        <p:spPr>
          <a:xfrm rot="6896194">
            <a:off x="3869274" y="2983646"/>
            <a:ext cx="780841" cy="318562"/>
          </a:xfrm>
          <a:prstGeom prst="rightArrow">
            <a:avLst/>
          </a:prstGeom>
          <a:solidFill>
            <a:srgbClr val="990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 rot="6757705">
            <a:off x="2827923" y="2998121"/>
            <a:ext cx="888217" cy="435047"/>
          </a:xfrm>
          <a:prstGeom prst="rightArrow">
            <a:avLst/>
          </a:prstGeom>
          <a:solidFill>
            <a:srgbClr val="990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7170941">
            <a:off x="1738864" y="3008465"/>
            <a:ext cx="888218" cy="376805"/>
          </a:xfrm>
          <a:prstGeom prst="rightArrow">
            <a:avLst/>
          </a:prstGeom>
          <a:solidFill>
            <a:srgbClr val="990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19355354">
            <a:off x="4618585" y="4819359"/>
            <a:ext cx="978408" cy="484632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37655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41436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8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8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8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8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21" grpId="0" animBg="1"/>
      <p:bldP spid="218122" grpId="0" animBg="1"/>
      <p:bldP spid="218123" grpId="0" animBg="1"/>
      <p:bldP spid="21812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772400" cy="838200"/>
          </a:xfrm>
        </p:spPr>
        <p:txBody>
          <a:bodyPr>
            <a:normAutofit/>
          </a:bodyPr>
          <a:lstStyle/>
          <a:p>
            <a:pPr algn="l" eaLnBrk="1" hangingPunct="1"/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Начини апликовања инсулина</a:t>
            </a:r>
            <a:endParaRPr lang="sr-Latn-CS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432800" cy="4967287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■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Класичне инсулинске бризгалице и игле </a:t>
            </a:r>
          </a:p>
          <a:p>
            <a:pPr eaLnBrk="1" hangingPunct="1">
              <a:buFont typeface="Wingdings" pitchFamily="2" charset="2"/>
              <a:buNone/>
            </a:pP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2ml, 4ml,  (Ins. 40ij/ml, 80ij/ml, 100ij/ml. .)</a:t>
            </a:r>
          </a:p>
          <a:p>
            <a:pPr eaLnBrk="1" hangingPunct="1">
              <a:buFont typeface="Wingdings" pitchFamily="2" charset="2"/>
              <a:buNone/>
            </a:pPr>
            <a:endParaRPr lang="sl-SI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■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Пен за једнократну примену</a:t>
            </a:r>
            <a:endParaRPr lang="sl-SI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■ 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Пен за вишекратну примену</a:t>
            </a:r>
            <a:endParaRPr lang="sl-SI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   ( 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Ins 100ij/1,5ml )  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Одговарајуће игле 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12mm, 8mm, 6mm, 5mm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, 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■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Инсулинска пумпа </a:t>
            </a:r>
            <a:r>
              <a:rPr lang="en-CA" sz="20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endParaRPr lang="sr-Latn-C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Kontinuirana potkožna infuzija insulina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(CSII) </a:t>
            </a:r>
          </a:p>
          <a:p>
            <a:pPr eaLnBrk="1" hangingPunct="1">
              <a:buFont typeface="Wingdings" pitchFamily="2" charset="2"/>
              <a:buNone/>
            </a:pP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     (punjenja od   500ij/ml)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endParaRPr lang="sl-SI" sz="20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l-SI" dirty="0" smtClean="0">
                <a:latin typeface="Times New Roman" pitchFamily="18" charset="0"/>
              </a:rPr>
              <a:t>                              </a:t>
            </a:r>
            <a:endParaRPr lang="sr-Latn-CS" dirty="0" smtClean="0">
              <a:latin typeface="Times New Roman" pitchFamily="18" charset="0"/>
            </a:endParaRPr>
          </a:p>
        </p:txBody>
      </p:sp>
      <p:pic>
        <p:nvPicPr>
          <p:cNvPr id="59396" name="Picture 4" descr="diabetes-girl-shot-rg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260350"/>
            <a:ext cx="1050925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7" name="Picture 5" descr="novo-pen-juni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933833">
            <a:off x="7562850" y="3390901"/>
            <a:ext cx="1493837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8" name="Picture 8" descr="insulin%20pu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5825" y="4581525"/>
            <a:ext cx="1512888" cy="201612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59399" name="Picture 9" descr="_origina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1275" y="5373688"/>
            <a:ext cx="2982913" cy="12763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59400" name="Picture 10" descr="insulin-in-treating-diabetes-ga-2-main_Ful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96188" y="1773238"/>
            <a:ext cx="1022350" cy="10223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0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821"/>
    </mc:Choice>
    <mc:Fallback xmlns="">
      <p:transition spd="slow" advTm="30821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83512" cy="647700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Хигијенско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дијететски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режим</a:t>
            </a:r>
            <a:endParaRPr lang="sr-Latn-C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20" name="Picture 4" descr="ADA-food-pyram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3352800"/>
            <a:ext cx="2557463" cy="297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04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188912"/>
            <a:ext cx="1633538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42211" y="1373188"/>
            <a:ext cx="7162801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схрана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детета оболелог од ДМТ1 треба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омогући: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одржавање нормалне ТМ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правилан раст и развој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Данашњи концепт исхране деце са ДМТ1 захтева: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Избегавање концентрованих УХ (слаткиши, слатка пића, воће)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Планирање оброка употребом АДА таблица -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6 група намирница: млеко и замене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поврће а и Б и замене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воће и замене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хлеб и замене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месо и замене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масноће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замене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Конципирање оброка према: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калоријским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потребама и гликемијском индексу: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број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1000 +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узраст (год) или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кг /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90-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узраст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god)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967"/>
    </mc:Choice>
    <mc:Fallback xmlns="">
      <p:transition spd="slow" advTm="65967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33400"/>
            <a:ext cx="7772400" cy="863600"/>
          </a:xfrm>
        </p:spPr>
        <p:txBody>
          <a:bodyPr/>
          <a:lstStyle/>
          <a:p>
            <a:pPr algn="l" eaLnBrk="1" hangingPunct="1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Физичка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активност</a:t>
            </a:r>
            <a:endParaRPr lang="sr-Latn-CS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676400"/>
            <a:ext cx="6192838" cy="316865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сензитивност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инсулин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sl-SI" sz="1200" b="1" dirty="0" smtClean="0">
                <a:latin typeface="Times New Roman" pitchFamily="18" charset="0"/>
                <a:cs typeface="Times New Roman" pitchFamily="18" charset="0"/>
              </a:rPr>
              <a:t>■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sl-SI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периферну</a:t>
            </a:r>
            <a:r>
              <a:rPr lang="sl-SI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искористљивост</a:t>
            </a:r>
            <a:r>
              <a:rPr lang="sl-SI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глукозе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Aft>
                <a:spcPts val="600"/>
              </a:spcAft>
              <a:buFont typeface="Wingdings" pitchFamily="2" charset="2"/>
              <a:buNone/>
            </a:pPr>
            <a:r>
              <a:rPr lang="sl-SI" sz="1400" b="1" dirty="0" smtClean="0">
                <a:latin typeface="Times New Roman" pitchFamily="18" charset="0"/>
                <a:cs typeface="Times New Roman" pitchFamily="18" charset="0"/>
              </a:rPr>
              <a:t>■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депоновање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гликогена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мишићима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јетри</a:t>
            </a:r>
            <a:endParaRPr lang="sr-Latn-CS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Aft>
                <a:spcPts val="600"/>
              </a:spcAft>
              <a:buFont typeface="Wingdings" pitchFamily="2" charset="2"/>
              <a:buNone/>
            </a:pPr>
            <a:r>
              <a:rPr lang="sl-SI" sz="1400" b="1" dirty="0" smtClean="0">
                <a:latin typeface="Times New Roman" pitchFamily="18" charset="0"/>
                <a:cs typeface="Times New Roman" pitchFamily="18" charset="0"/>
              </a:rPr>
              <a:t>■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отпуштање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СМК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масног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ткива</a:t>
            </a:r>
            <a:endParaRPr lang="sr-Latn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Носи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хипогликемија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l-SI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98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553200" y="381000"/>
          <a:ext cx="2024063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4" name="Clip" r:id="rId3" imgW="22414680" imgH="12653640" progId="">
                  <p:embed/>
                </p:oleObj>
              </mc:Choice>
              <mc:Fallback>
                <p:oleObj name="Clip" r:id="rId3" imgW="22414680" imgH="126536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381000"/>
                        <a:ext cx="2024063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Text Box 11"/>
          <p:cNvSpPr txBox="1">
            <a:spLocks noChangeArrowheads="1"/>
          </p:cNvSpPr>
          <p:nvPr/>
        </p:nvSpPr>
        <p:spPr bwMode="auto">
          <a:xfrm>
            <a:off x="3492500" y="472440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  <a:p>
            <a:endParaRPr lang="sr-Latn-CS"/>
          </a:p>
        </p:txBody>
      </p:sp>
      <p:sp>
        <p:nvSpPr>
          <p:cNvPr id="4103" name="Rectangle 12"/>
          <p:cNvSpPr>
            <a:spLocks noChangeArrowheads="1"/>
          </p:cNvSpPr>
          <p:nvPr/>
        </p:nvSpPr>
        <p:spPr bwMode="auto">
          <a:xfrm>
            <a:off x="990600" y="4419600"/>
            <a:ext cx="5486400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случају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теже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физичке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узети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додатни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оброк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10-15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УХ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узети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коцке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шећера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сок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слаткиш</a:t>
            </a:r>
            <a:endParaRPr lang="sl-SI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sl-SI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смањиити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дозу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инсулина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4" name="Rectangle 9"/>
          <p:cNvSpPr>
            <a:spLocks noChangeArrowheads="1"/>
          </p:cNvSpPr>
          <p:nvPr/>
        </p:nvSpPr>
        <p:spPr bwMode="auto">
          <a:xfrm>
            <a:off x="6705600" y="4495800"/>
            <a:ext cx="1886863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Свакодневна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l-SI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истог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интензитета</a:t>
            </a:r>
            <a:endParaRPr lang="sl-SI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81800" y="1981200"/>
            <a:ext cx="2057400" cy="2590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076" name="Object 9">
            <a:hlinkClick r:id="" action="ppaction://ole?verb=0"/>
          </p:cNvPr>
          <p:cNvGraphicFramePr>
            <a:graphicFrameLocks/>
          </p:cNvGraphicFramePr>
          <p:nvPr/>
        </p:nvGraphicFramePr>
        <p:xfrm>
          <a:off x="6781800" y="1905000"/>
          <a:ext cx="2133600" cy="2667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5" name="Clip" r:id="rId5" imgW="2217600" imgH="3468600" progId="">
                  <p:embed/>
                </p:oleObj>
              </mc:Choice>
              <mc:Fallback>
                <p:oleObj name="Clip" r:id="rId5" imgW="2217600" imgH="3468600" progId="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1905000"/>
                        <a:ext cx="2133600" cy="2667001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6553200" y="381000"/>
            <a:ext cx="2209800" cy="1219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078" name="Object 4"/>
          <p:cNvGraphicFramePr>
            <a:graphicFrameLocks noChangeAspect="1"/>
          </p:cNvGraphicFramePr>
          <p:nvPr/>
        </p:nvGraphicFramePr>
        <p:xfrm>
          <a:off x="6705600" y="533400"/>
          <a:ext cx="202565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6" name="Clip" r:id="rId7" imgW="22414680" imgH="12653640" progId="">
                  <p:embed/>
                </p:oleObj>
              </mc:Choice>
              <mc:Fallback>
                <p:oleObj name="Clip" r:id="rId7" imgW="22414680" imgH="1265364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533400"/>
                        <a:ext cx="202565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964"/>
    </mc:Choice>
    <mc:Fallback xmlns="">
      <p:transition spd="slow" advTm="74964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407275" cy="590550"/>
          </a:xfrm>
        </p:spPr>
        <p:txBody>
          <a:bodyPr>
            <a:noAutofit/>
          </a:bodyPr>
          <a:lstStyle/>
          <a:p>
            <a:pPr algn="l" eaLnBrk="1" hangingPunct="1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Едукација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самоконтрола</a:t>
            </a:r>
            <a:endParaRPr lang="sr-Latn-CS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8893175" cy="3700462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sl-SI" sz="1900" b="1" dirty="0" smtClean="0">
                <a:latin typeface="Times New Roman" pitchFamily="18" charset="0"/>
              </a:rPr>
              <a:t>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Континуирани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обухвата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родитеље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децу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породицу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друштво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endParaRPr lang="sl-SI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Започиње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прве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хоспитализације</a:t>
            </a:r>
            <a:endParaRPr lang="sl-SI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Наставља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редовних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контрола</a:t>
            </a:r>
            <a:endParaRPr lang="sl-SI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Строга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контрола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узорака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урина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eaLnBrk="1" hangingPunct="1"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   5x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дневно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оброке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спавање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3-5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sl-SI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5"/>
          <p:cNvSpPr>
            <a:spLocks noChangeArrowheads="1"/>
          </p:cNvSpPr>
          <p:nvPr/>
        </p:nvSpPr>
        <p:spPr bwMode="auto">
          <a:xfrm>
            <a:off x="990601" y="5410200"/>
            <a:ext cx="7315200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b="1" dirty="0">
                <a:latin typeface="Times New Roman" pitchFamily="18" charset="0"/>
                <a:cs typeface="Times New Roman" pitchFamily="18" charset="0"/>
              </a:rPr>
              <a:t>DCCT 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( Diabetes Control and Complication Trial Research Group studija):</a:t>
            </a:r>
          </a:p>
          <a:p>
            <a:r>
              <a:rPr lang="sl-SI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Potreba što strožije kontrole bolesti</a:t>
            </a:r>
            <a:endParaRPr lang="sr-Latn-CS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4146" name="Picture 2" descr="http://s3-ap-southeast-1.amazonaws.com/webportalapps/uploads/341/project/77ee6937-7a05-4882-aab8-c9b89b889f61-kalanga-bazar-eduction-trust-kb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457199"/>
            <a:ext cx="2362200" cy="2514601"/>
          </a:xfrm>
          <a:prstGeom prst="rect">
            <a:avLst/>
          </a:prstGeom>
          <a:noFill/>
        </p:spPr>
      </p:pic>
      <p:pic>
        <p:nvPicPr>
          <p:cNvPr id="7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006"/>
    </mc:Choice>
    <mc:Fallback xmlns="">
      <p:transition spd="slow" advTm="81006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596900" y="228600"/>
            <a:ext cx="7927975" cy="914400"/>
          </a:xfrm>
        </p:spPr>
        <p:txBody>
          <a:bodyPr>
            <a:normAutofit/>
          </a:bodyPr>
          <a:lstStyle/>
          <a:p>
            <a:pPr algn="l" eaLnBrk="1" hangingPunct="1"/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Праћење и контроле  деце са </a:t>
            </a:r>
            <a:r>
              <a:rPr lang="sr-Latn-CS" sz="3600" b="1" dirty="0" smtClean="0">
                <a:latin typeface="Times New Roman" pitchFamily="18" charset="0"/>
                <a:cs typeface="Times New Roman" pitchFamily="18" charset="0"/>
              </a:rPr>
              <a:t>DM tip1</a:t>
            </a:r>
          </a:p>
        </p:txBody>
      </p:sp>
      <p:sp>
        <p:nvSpPr>
          <p:cNvPr id="2" name="Rectangle 1"/>
          <p:cNvSpPr/>
          <p:nvPr/>
        </p:nvSpPr>
        <p:spPr>
          <a:xfrm>
            <a:off x="762000" y="1447800"/>
            <a:ext cx="6324600" cy="48320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Мерење липидограма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Holesterol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, HDL i 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LDL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Триглицериди</a:t>
            </a: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■ 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Офталмолошки преглед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 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откривање ретинопатије 3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године после постављања 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Dg-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пута  годишње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■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Нефролошко испитивање: (откривање нефропатије)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скрининг на микроалбуминурију,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24-часовна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протеинурија, клиренс креатинина</a:t>
            </a: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■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Електромиографија: (откривање неуропатије) </a:t>
            </a:r>
            <a:endParaRPr lang="sr-Cyrl-R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3 год.</a:t>
            </a: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■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Трагање за удруженим болестима</a:t>
            </a: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■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Процена тироидне функције: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TSH, FT4, McAb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откривање 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m.Coeliacus -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TTG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t IgA i 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IgG</a:t>
            </a:r>
            <a:endParaRPr lang="sl-SI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966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192"/>
    </mc:Choice>
    <mc:Fallback xmlns="">
      <p:transition spd="slow" advTm="7319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301625"/>
            <a:ext cx="7712075" cy="1143000"/>
          </a:xfrm>
        </p:spPr>
        <p:txBody>
          <a:bodyPr>
            <a:normAutofit/>
          </a:bodyPr>
          <a:lstStyle/>
          <a:p>
            <a:pPr algn="l"/>
            <a:r>
              <a:rPr lang="sr-Latn-R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D. 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r-Latn-R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ellitus -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ефиниција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81200"/>
            <a:ext cx="7772400" cy="3581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sr-Latn-CS" sz="2400" b="1" dirty="0" smtClean="0">
                <a:latin typeface="Times New Roman" pitchFamily="18" charset="0"/>
              </a:rPr>
              <a:t>   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endParaRPr lang="sr-Latn-CS" sz="2400" b="1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000" b="1" dirty="0" smtClean="0"/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рупа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метаболичких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одликује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стање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хроничне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хипергликемије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узроковано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поремећајем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секреције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дејства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инсулина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sl-SI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тога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поремећаја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метаболизма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УХ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масти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протеина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циљним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ткивима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Font typeface="Wingdings" pitchFamily="2" charset="2"/>
              <a:buNone/>
            </a:pP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прогресивним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оштећењем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Font typeface="Wingdings" pitchFamily="2" charset="2"/>
              <a:buNone/>
            </a:pP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нарочито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очију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бубрега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нерава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судова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срца</a:t>
            </a:r>
            <a:r>
              <a:rPr lang="sr-Latn-CS" sz="2000" b="1" dirty="0" smtClean="0"/>
              <a:t>. </a:t>
            </a:r>
            <a:endParaRPr lang="sl-SI" sz="2000" b="1" dirty="0" smtClean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557772" y="6324600"/>
            <a:ext cx="4281428" cy="307777"/>
          </a:xfrm>
          <a:prstGeom prst="rect">
            <a:avLst/>
          </a:prstGeom>
          <a:solidFill>
            <a:srgbClr val="FFFFFF"/>
          </a:solidFill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sl-SI" sz="1400" b="1" dirty="0">
                <a:latin typeface="Times New Roman" pitchFamily="18" charset="0"/>
                <a:cs typeface="Times New Roman" pitchFamily="18" charset="0"/>
              </a:rPr>
              <a:t>ISPAD, Clinical Practice Consensus  Guidelines </a:t>
            </a:r>
            <a:r>
              <a:rPr lang="sl-SI" sz="1400" b="1" dirty="0" smtClean="0">
                <a:latin typeface="Times New Roman" pitchFamily="18" charset="0"/>
                <a:cs typeface="Times New Roman" pitchFamily="18" charset="0"/>
              </a:rPr>
              <a:t>201</a:t>
            </a:r>
            <a:r>
              <a:rPr lang="sr-Cyrl-RS" sz="1400" b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sl-SI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9" name="Oval 6"/>
          <p:cNvSpPr>
            <a:spLocks noChangeArrowheads="1"/>
          </p:cNvSpPr>
          <p:nvPr/>
        </p:nvSpPr>
        <p:spPr bwMode="auto">
          <a:xfrm>
            <a:off x="1295400" y="2286000"/>
            <a:ext cx="1079500" cy="647700"/>
          </a:xfrm>
          <a:prstGeom prst="ellips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" name="Picture 9" descr="ANd9GcRxAkfZ-4CofwQ58TZKFwQ_spgTMqCfdIhazgTFuPhBAc8sba3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457200"/>
            <a:ext cx="22383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7154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91"/>
    </mc:Choice>
    <mc:Fallback xmlns="">
      <p:transition spd="slow" advTm="37991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504092" y="213897"/>
            <a:ext cx="7712075" cy="865188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Контроле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T1</a:t>
            </a:r>
          </a:p>
        </p:txBody>
      </p:sp>
      <p:sp>
        <p:nvSpPr>
          <p:cNvPr id="65541" name="Rectangle 6"/>
          <p:cNvSpPr>
            <a:spLocks noChangeArrowheads="1"/>
          </p:cNvSpPr>
          <p:nvPr/>
        </p:nvSpPr>
        <p:spPr bwMode="auto">
          <a:xfrm>
            <a:off x="1998785" y="5859536"/>
            <a:ext cx="6807199" cy="67710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2000" b="1" dirty="0">
                <a:latin typeface="Times New Roman" pitchFamily="18" charset="0"/>
                <a:cs typeface="Times New Roman" pitchFamily="18" charset="0"/>
              </a:rPr>
              <a:t>Mauriac-ov 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</a:rPr>
              <a:t> Sy- </a:t>
            </a:r>
            <a:endParaRPr lang="sl-SI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sz="1800" b="1" dirty="0">
                <a:latin typeface="Times New Roman" pitchFamily="18" charset="0"/>
                <a:cs typeface="Times New Roman" pitchFamily="18" charset="0"/>
              </a:rPr>
              <a:t>TV </a:t>
            </a:r>
            <a:r>
              <a:rPr lang="sl-SI" sz="18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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 успорен пубертет, хепатомегалија, Кушингоидни изглед</a:t>
            </a:r>
            <a:endParaRPr lang="sr-Latn-C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542" name="Rectangle 7"/>
          <p:cNvSpPr>
            <a:spLocks noChangeArrowheads="1"/>
          </p:cNvSpPr>
          <p:nvPr/>
        </p:nvSpPr>
        <p:spPr bwMode="auto">
          <a:xfrm>
            <a:off x="665162" y="4566874"/>
            <a:ext cx="8123237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Clr>
                <a:srgbClr val="990033"/>
              </a:buClr>
              <a:buFont typeface="Wingdings" panose="05000000000000000000" pitchFamily="2" charset="2"/>
              <a:buChar char="§"/>
            </a:pP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Процена брзине раста и развоја </a:t>
            </a:r>
          </a:p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   На почетку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TM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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, TV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endParaRPr lang="sl-SI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касније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TM 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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или 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TM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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- проверити исхрану или дозу инсулина</a:t>
            </a:r>
            <a:endParaRPr lang="sl-SI" b="1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             TV 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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- лоша контрола, придружене болести, компликације</a:t>
            </a:r>
            <a:endParaRPr lang="sl-SI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1190831"/>
            <a:ext cx="3068469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sr-Cyrl-RS" sz="24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Дозирање</a:t>
            </a:r>
            <a:r>
              <a:rPr lang="sl-SI" sz="24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HbA1C </a:t>
            </a:r>
          </a:p>
        </p:txBody>
      </p:sp>
      <p:sp>
        <p:nvSpPr>
          <p:cNvPr id="2" name="Rectangle 1"/>
          <p:cNvSpPr/>
          <p:nvPr/>
        </p:nvSpPr>
        <p:spPr>
          <a:xfrm>
            <a:off x="497681" y="1609169"/>
            <a:ext cx="8458200" cy="27946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% HbA1C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фракција 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Hb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који је  гликолизиран, неезиматски везан за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глукозу</a:t>
            </a:r>
            <a:endParaRPr lang="sr-Cyrl-RS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sl-SI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l-SI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Како је век еритроцита око 120 дана – %</a:t>
            </a: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HbA1C</a:t>
            </a:r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  се мења  за 8-12 недеља, 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треба 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га контролисати </a:t>
            </a:r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3- 4 </a:t>
            </a:r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мес,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у мање деце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 2 мес. </a:t>
            </a:r>
            <a:endParaRPr lang="sl-SI" sz="16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HbA1C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  3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% -   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здраве особе</a:t>
            </a:r>
            <a:endParaRPr lang="sl-SI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% - 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 добра гликорегулација</a:t>
            </a:r>
            <a:endParaRPr lang="sl-SI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8% - 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осредња гликорегулација</a:t>
            </a:r>
            <a:endParaRPr lang="sl-SI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dirty="0">
                <a:latin typeface="Times New Roman" pitchFamily="18" charset="0"/>
                <a:cs typeface="Times New Roman" pitchFamily="18" charset="0"/>
              </a:rPr>
              <a:t>10% - 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лоша гликорегулација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% - 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 веома  лоша гликорегулација</a:t>
            </a:r>
          </a:p>
          <a:p>
            <a:pPr>
              <a:lnSpc>
                <a:spcPct val="80000"/>
              </a:lnSpc>
            </a:pPr>
            <a:endParaRPr lang="sr-Cyrl-R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mmol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mmol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HBA1C-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количина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HBA1C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Hb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која је гликозилирана </a:t>
            </a:r>
            <a:endParaRPr lang="sl-SI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5" descr="glucos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2418594"/>
            <a:ext cx="2895600" cy="15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800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30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763"/>
    </mc:Choice>
    <mc:Fallback xmlns="">
      <p:transition spd="slow" advTm="193763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772400" cy="936625"/>
          </a:xfrm>
        </p:spPr>
        <p:txBody>
          <a:bodyPr>
            <a:normAutofit/>
          </a:bodyPr>
          <a:lstStyle/>
          <a:p>
            <a:pPr algn="l" eaLnBrk="1" hangingPunct="1"/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Нови приступи у лечењу 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DM tip 1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6" name="Picture 7" descr="oper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3284538"/>
            <a:ext cx="2298700" cy="1512887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742534" y="1746250"/>
            <a:ext cx="5486400" cy="47089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Биоартефицијални панкреас</a:t>
            </a: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инсулин апсорбован на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биоактивном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влакну.</a:t>
            </a:r>
          </a:p>
          <a:p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■ </a:t>
            </a: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Трансплантација панкреаса и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његових острваца</a:t>
            </a: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физиолошки концепт,</a:t>
            </a: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лучење инсулина у портну циркулацију</a:t>
            </a:r>
          </a:p>
          <a:p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Имуносупресивна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Тн</a:t>
            </a: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Одбацивање трансплантата после 6-12 мес.</a:t>
            </a:r>
          </a:p>
          <a:p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■ </a:t>
            </a: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Интраназална</a:t>
            </a:r>
          </a:p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и ГИТ примена инсулина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8" descr="deonat_600-300x3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6925" y="5526088"/>
            <a:ext cx="1238250" cy="1238250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3" name="Picture 9" descr="vianas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79248" y="4872039"/>
            <a:ext cx="986790" cy="1382712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4" name="Picture 5" descr="Bioartificial%20Liv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2242" y="1123951"/>
            <a:ext cx="852488" cy="1079500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5" name="Picture 4" descr="Practical%2520Applications_clip_image001_0000">
            <a:hlinkClick r:id="rId6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7"/>
          <a:srcRect/>
          <a:stretch>
            <a:fillRect/>
          </a:stretch>
        </p:blipFill>
        <p:spPr>
          <a:xfrm>
            <a:off x="6289517" y="1711327"/>
            <a:ext cx="1144587" cy="1220787"/>
          </a:xfrm>
          <a:ln>
            <a:solidFill>
              <a:schemeClr val="tx2">
                <a:lumMod val="50000"/>
              </a:schemeClr>
            </a:solidFill>
          </a:ln>
        </p:spPr>
      </p:pic>
      <p:pic>
        <p:nvPicPr>
          <p:cNvPr id="11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817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478"/>
    </mc:Choice>
    <mc:Fallback xmlns="">
      <p:transition spd="slow" advTm="101478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914400"/>
          </a:xfrm>
        </p:spPr>
        <p:txBody>
          <a:bodyPr/>
          <a:lstStyle/>
          <a:p>
            <a:r>
              <a:rPr lang="sr-Cyrl-RS" sz="3200" b="1" dirty="0">
                <a:latin typeface="Times New Roman" pitchFamily="18" charset="0"/>
                <a:cs typeface="Times New Roman" pitchFamily="18" charset="0"/>
              </a:rPr>
              <a:t>Нови приступи у лечењу </a:t>
            </a:r>
            <a:r>
              <a:rPr lang="sl-SI" sz="2800" b="1" dirty="0">
                <a:latin typeface="Times New Roman" pitchFamily="18" charset="0"/>
                <a:cs typeface="Times New Roman" pitchFamily="18" charset="0"/>
              </a:rPr>
              <a:t>DM tip 1</a:t>
            </a:r>
            <a:r>
              <a:rPr lang="sl-SI" sz="3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8306" name="Picture 2" descr="http://www.discoverymedicine.com/Dequina-Nicholas/files/2011/04/discovery_medicine_william_langridge_no_59_figure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143000"/>
            <a:ext cx="2895600" cy="1828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588498" y="1219200"/>
            <a:ext cx="5029200" cy="32316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Имуномодулација: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Имуносупресивна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код новооткривених случајева</a:t>
            </a:r>
          </a:p>
          <a:p>
            <a:pPr lvl="1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пролонгира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„меденог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месеца“</a:t>
            </a:r>
          </a:p>
          <a:p>
            <a:pPr lvl="1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носи висок ризик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Имуномодулатори</a:t>
            </a:r>
          </a:p>
          <a:p>
            <a:pPr lvl="1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никотинамид</a:t>
            </a:r>
          </a:p>
          <a:p>
            <a:pPr lvl="1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Микофенолат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91000" y="3048000"/>
            <a:ext cx="4572000" cy="35240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Генска, „биолошка“ терапија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Блокирање даљег</a:t>
            </a:r>
          </a:p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имунолошког оштећења 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ћелија:</a:t>
            </a: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Кодирање сопствених Аг</a:t>
            </a:r>
          </a:p>
          <a:p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Кодирање инхибитора цитокина</a:t>
            </a:r>
          </a:p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(смањује инсуларну инфламацију)</a:t>
            </a:r>
          </a:p>
          <a:p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Модификација генске експресије</a:t>
            </a:r>
          </a:p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ћелијских антигена сличних 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GAD</a:t>
            </a:r>
            <a:endParaRPr lang="sr-Latn-CS" dirty="0"/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3387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663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732"/>
    </mc:Choice>
    <mc:Fallback xmlns="">
      <p:transition spd="slow" advTm="89732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5256213" cy="1143000"/>
          </a:xfrm>
        </p:spPr>
        <p:txBody>
          <a:bodyPr>
            <a:noAutofit/>
          </a:bodyPr>
          <a:lstStyle/>
          <a:p>
            <a:pPr algn="l" eaLnBrk="1" hangingPunct="1"/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Прогноза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DM </a:t>
            </a:r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у деце</a:t>
            </a:r>
            <a:r>
              <a:rPr lang="sr-Latn-CS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2" name="Rectangle 1"/>
          <p:cNvSpPr/>
          <p:nvPr/>
        </p:nvSpPr>
        <p:spPr>
          <a:xfrm>
            <a:off x="990600" y="2971800"/>
            <a:ext cx="7772400" cy="19389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целини добра, 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 развоја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микроангиопатских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макроангиопатских промена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8" descr="ANd9GcS4YH86pMVbPiiF1VhfKkrqiTwx5TI86_k2vD3dtTsujB2KSfu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1921996"/>
            <a:ext cx="2590800" cy="3488204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863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393"/>
    </mc:Choice>
    <mc:Fallback xmlns="">
      <p:transition spd="slow" advTm="4839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5"/>
          <p:cNvSpPr>
            <a:spLocks noGrp="1" noChangeArrowheads="1"/>
          </p:cNvSpPr>
          <p:nvPr>
            <p:ph idx="1"/>
          </p:nvPr>
        </p:nvSpPr>
        <p:spPr bwMode="gray">
          <a:xfrm>
            <a:off x="698205" y="3733800"/>
            <a:ext cx="4619625" cy="24384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None/>
            </a:pPr>
            <a:endParaRPr lang="sl-SI" sz="1400" b="1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sl-SI" sz="1600" b="1" dirty="0" smtClean="0">
                <a:solidFill>
                  <a:srgbClr val="C80051"/>
                </a:solidFill>
                <a:latin typeface="Times New Roman" pitchFamily="18" charset="0"/>
              </a:rPr>
              <a:t> </a:t>
            </a:r>
            <a:r>
              <a:rPr lang="sr-Cyrl-RS" sz="1600" b="1" dirty="0" smtClean="0">
                <a:solidFill>
                  <a:srgbClr val="C80051"/>
                </a:solidFill>
                <a:latin typeface="Times New Roman" pitchFamily="18" charset="0"/>
              </a:rPr>
              <a:t>Дијабетес (</a:t>
            </a:r>
            <a:r>
              <a:rPr lang="sl-SI" sz="1600" b="1" dirty="0" smtClean="0">
                <a:solidFill>
                  <a:srgbClr val="C80051"/>
                </a:solidFill>
                <a:latin typeface="Times New Roman" pitchFamily="18" charset="0"/>
              </a:rPr>
              <a:t>D</a:t>
            </a:r>
            <a:r>
              <a:rPr lang="sr-Cyrl-RS" sz="1600" b="1" dirty="0" smtClean="0">
                <a:solidFill>
                  <a:srgbClr val="C80051"/>
                </a:solidFill>
                <a:latin typeface="Times New Roman" pitchFamily="18" charset="0"/>
              </a:rPr>
              <a:t>М):</a:t>
            </a:r>
            <a:endParaRPr lang="en-US" sz="1600" b="1" dirty="0" smtClean="0">
              <a:solidFill>
                <a:srgbClr val="C80051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endParaRPr lang="sl-SI" sz="1600" b="1" dirty="0" smtClean="0">
              <a:solidFill>
                <a:srgbClr val="C80051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l-SI" sz="1600" b="1" dirty="0" smtClean="0">
                <a:latin typeface="Times New Roman" pitchFamily="18" charset="0"/>
              </a:rPr>
              <a:t>         </a:t>
            </a:r>
            <a:r>
              <a:rPr lang="sr-Cyrl-RS" sz="1600" b="1" dirty="0" smtClean="0">
                <a:latin typeface="Times New Roman" pitchFamily="18" charset="0"/>
              </a:rPr>
              <a:t>симптоми ДМ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Cyrl-RS" sz="1600" b="1" dirty="0">
                <a:latin typeface="Times New Roman" pitchFamily="18" charset="0"/>
              </a:rPr>
              <a:t> </a:t>
            </a:r>
            <a:r>
              <a:rPr lang="sr-Cyrl-RS" sz="1600" b="1" dirty="0" smtClean="0">
                <a:latin typeface="Times New Roman" pitchFamily="18" charset="0"/>
              </a:rPr>
              <a:t>                    + </a:t>
            </a:r>
            <a:endParaRPr lang="sl-SI" sz="1600" b="1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Cyrl-RS" sz="1600" b="1" dirty="0" smtClean="0">
                <a:latin typeface="Times New Roman" pitchFamily="18" charset="0"/>
              </a:rPr>
              <a:t>    </a:t>
            </a:r>
            <a:r>
              <a:rPr lang="sl-SI" sz="1600" b="1" dirty="0" smtClean="0">
                <a:latin typeface="Times New Roman" pitchFamily="18" charset="0"/>
              </a:rPr>
              <a:t> - </a:t>
            </a:r>
            <a:r>
              <a:rPr lang="sr-Cyrl-RS" sz="1600" b="1" dirty="0" smtClean="0">
                <a:latin typeface="Times New Roman" pitchFamily="18" charset="0"/>
              </a:rPr>
              <a:t>гликемија наште </a:t>
            </a:r>
            <a:r>
              <a:rPr lang="sl-SI" sz="1600" b="1" dirty="0" smtClean="0">
                <a:latin typeface="Times New Roman" pitchFamily="18" charset="0"/>
              </a:rPr>
              <a:t>(FG) ≥</a:t>
            </a:r>
            <a:r>
              <a:rPr lang="sr-Cyrl-RS" sz="1600" b="1" dirty="0" smtClean="0">
                <a:latin typeface="Times New Roman" pitchFamily="18" charset="0"/>
              </a:rPr>
              <a:t> </a:t>
            </a:r>
            <a:r>
              <a:rPr lang="sl-SI" sz="1600" b="1" dirty="0" smtClean="0">
                <a:latin typeface="Times New Roman" pitchFamily="18" charset="0"/>
              </a:rPr>
              <a:t>7,0 mmol/l</a:t>
            </a:r>
            <a:r>
              <a:rPr lang="sr-Cyrl-RS" sz="1600" b="1" dirty="0" smtClean="0">
                <a:latin typeface="Times New Roman" pitchFamily="18" charset="0"/>
              </a:rPr>
              <a:t>  </a:t>
            </a:r>
            <a:endParaRPr lang="en-US" sz="1600" b="1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sr-Cyrl-RS" sz="1600" b="1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Cyrl-RS" sz="1600" b="1" dirty="0">
                <a:latin typeface="Times New Roman" pitchFamily="18" charset="0"/>
              </a:rPr>
              <a:t> </a:t>
            </a:r>
            <a:r>
              <a:rPr lang="sr-Cyrl-RS" sz="1600" b="1" dirty="0" smtClean="0">
                <a:latin typeface="Times New Roman" pitchFamily="18" charset="0"/>
              </a:rPr>
              <a:t>                  или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sr-Cyrl-RS" sz="1600" b="1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Cyrl-RS" sz="1600" b="1" dirty="0" smtClean="0">
                <a:latin typeface="Times New Roman" pitchFamily="18" charset="0"/>
              </a:rPr>
              <a:t>     </a:t>
            </a:r>
            <a:r>
              <a:rPr lang="sl-SI" sz="1600" b="1" dirty="0" smtClean="0">
                <a:latin typeface="Times New Roman" pitchFamily="18" charset="0"/>
              </a:rPr>
              <a:t>- </a:t>
            </a:r>
            <a:r>
              <a:rPr lang="sr-Cyrl-RS" sz="1600" b="1" dirty="0" smtClean="0">
                <a:latin typeface="Times New Roman" pitchFamily="18" charset="0"/>
              </a:rPr>
              <a:t>гликемија у било ком узорку крви </a:t>
            </a:r>
            <a:r>
              <a:rPr lang="sl-SI" sz="1600" b="1" dirty="0" smtClean="0">
                <a:latin typeface="Times New Roman" pitchFamily="18" charset="0"/>
              </a:rPr>
              <a:t>≥11,1 mmol/l</a:t>
            </a:r>
          </a:p>
        </p:txBody>
      </p:sp>
      <p:sp>
        <p:nvSpPr>
          <p:cNvPr id="21508" name="Rectangle 9"/>
          <p:cNvSpPr>
            <a:spLocks noChangeArrowheads="1"/>
          </p:cNvSpPr>
          <p:nvPr/>
        </p:nvSpPr>
        <p:spPr bwMode="auto">
          <a:xfrm>
            <a:off x="790575" y="381000"/>
            <a:ext cx="8353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</a:pPr>
            <a:r>
              <a:rPr lang="ru-RU" sz="3200" b="1" dirty="0" smtClean="0">
                <a:latin typeface="Times New Roman" pitchFamily="18" charset="0"/>
              </a:rPr>
              <a:t>Критеријуми</a:t>
            </a:r>
            <a:r>
              <a:rPr lang="sl-SI" sz="3200" b="1" dirty="0" smtClean="0">
                <a:latin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</a:rPr>
              <a:t>за</a:t>
            </a:r>
            <a:r>
              <a:rPr lang="sl-SI" sz="3200" b="1" dirty="0" smtClean="0">
                <a:latin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</a:rPr>
              <a:t>процену</a:t>
            </a:r>
            <a:r>
              <a:rPr lang="sl-SI" sz="3200" b="1" dirty="0" smtClean="0">
                <a:latin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</a:rPr>
              <a:t>толеранције</a:t>
            </a:r>
            <a:r>
              <a:rPr lang="sl-SI" sz="3200" b="1" dirty="0" smtClean="0">
                <a:latin typeface="Times New Roman" pitchFamily="18" charset="0"/>
              </a:rPr>
              <a:t> </a:t>
            </a:r>
            <a:r>
              <a:rPr lang="sr-Latn-RS" sz="3200" b="1" dirty="0" smtClean="0">
                <a:latin typeface="Times New Roman" pitchFamily="18" charset="0"/>
              </a:rPr>
              <a:t>Gl</a:t>
            </a:r>
            <a:r>
              <a:rPr lang="sl-SI" sz="3200" b="1" dirty="0" smtClean="0">
                <a:latin typeface="Times New Roman" pitchFamily="18" charset="0"/>
              </a:rPr>
              <a:t>y</a:t>
            </a:r>
            <a:endParaRPr lang="sl-SI" sz="3200" b="1" dirty="0"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8205" y="3262462"/>
            <a:ext cx="4619625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sr-Cyrl-RS" b="1" dirty="0" smtClean="0">
                <a:latin typeface="Times New Roman" pitchFamily="18" charset="0"/>
              </a:rPr>
              <a:t>1.</a:t>
            </a:r>
            <a:r>
              <a:rPr lang="sr-Latn-RS" b="1" dirty="0" smtClean="0">
                <a:latin typeface="Times New Roman" pitchFamily="18" charset="0"/>
              </a:rPr>
              <a:t>  </a:t>
            </a:r>
            <a:r>
              <a:rPr lang="sr-Latn-RS" sz="2000" b="1" dirty="0" smtClean="0">
                <a:latin typeface="Times New Roman" pitchFamily="18" charset="0"/>
              </a:rPr>
              <a:t>H</a:t>
            </a:r>
            <a:r>
              <a:rPr lang="ru-RU" sz="2000" b="1" dirty="0" smtClean="0">
                <a:latin typeface="Times New Roman" pitchFamily="18" charset="0"/>
              </a:rPr>
              <a:t>а</a:t>
            </a:r>
            <a:r>
              <a:rPr lang="sl-SI" sz="2000" b="1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основу</a:t>
            </a:r>
            <a:r>
              <a:rPr lang="sl-SI" sz="2000" b="1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вредности</a:t>
            </a:r>
            <a:r>
              <a:rPr lang="sl-SI" sz="2000" b="1" dirty="0" smtClean="0">
                <a:latin typeface="Times New Roman" pitchFamily="18" charset="0"/>
              </a:rPr>
              <a:t> </a:t>
            </a:r>
            <a:r>
              <a:rPr lang="sr-Latn-RS" sz="2000" b="1" dirty="0" smtClean="0">
                <a:latin typeface="Times New Roman" pitchFamily="18" charset="0"/>
              </a:rPr>
              <a:t>Gly</a:t>
            </a:r>
            <a:r>
              <a:rPr lang="sr-Latn-CS" sz="2000" b="1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наште</a:t>
            </a:r>
            <a:endParaRPr lang="en-US" sz="2000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gray">
          <a:xfrm>
            <a:off x="4038600" y="1745380"/>
            <a:ext cx="4876800" cy="1112009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l-SI" sz="1400" b="1" dirty="0" smtClean="0">
              <a:solidFill>
                <a:srgbClr val="C80051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r-Cyrl-RS" sz="1600" b="1" dirty="0" smtClean="0">
                <a:solidFill>
                  <a:srgbClr val="C80051"/>
                </a:solidFill>
                <a:latin typeface="Times New Roman" pitchFamily="18" charset="0"/>
              </a:rPr>
              <a:t>Дијабетес </a:t>
            </a:r>
            <a:r>
              <a:rPr lang="sl-SI" sz="1600" b="1" dirty="0" smtClean="0">
                <a:solidFill>
                  <a:srgbClr val="C80051"/>
                </a:solidFill>
                <a:latin typeface="Times New Roman" pitchFamily="18" charset="0"/>
              </a:rPr>
              <a:t>- </a:t>
            </a:r>
            <a:r>
              <a:rPr lang="sl-SI" sz="1600" b="1" dirty="0">
                <a:solidFill>
                  <a:srgbClr val="C80051"/>
                </a:solidFill>
                <a:latin typeface="Times New Roman" pitchFamily="18" charset="0"/>
              </a:rPr>
              <a:t>(DM</a:t>
            </a:r>
            <a:r>
              <a:rPr lang="sl-SI" sz="1600" b="1" dirty="0" smtClean="0">
                <a:solidFill>
                  <a:srgbClr val="C80051"/>
                </a:solidFill>
                <a:latin typeface="Times New Roman" pitchFamily="18" charset="0"/>
              </a:rPr>
              <a:t>)</a:t>
            </a:r>
            <a:r>
              <a:rPr lang="sr-Cyrl-RS" sz="1600" b="1" dirty="0" smtClean="0">
                <a:solidFill>
                  <a:srgbClr val="C80051"/>
                </a:solidFill>
                <a:latin typeface="Times New Roman" pitchFamily="18" charset="0"/>
              </a:rPr>
              <a:t>:</a:t>
            </a:r>
            <a:endParaRPr lang="sl-SI" sz="1600" b="1" dirty="0">
              <a:solidFill>
                <a:srgbClr val="C80051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sl-SI" sz="1600" b="1" dirty="0">
                <a:latin typeface="Times New Roman" pitchFamily="18" charset="0"/>
              </a:rPr>
              <a:t>        </a:t>
            </a:r>
            <a:r>
              <a:rPr lang="sr-Cyrl-RS" sz="1600" b="1" dirty="0" smtClean="0">
                <a:latin typeface="Times New Roman" pitchFamily="18" charset="0"/>
              </a:rPr>
              <a:t>гликемија у </a:t>
            </a:r>
            <a:r>
              <a:rPr lang="sl-SI" sz="1600" b="1" dirty="0" smtClean="0">
                <a:latin typeface="Times New Roman" pitchFamily="18" charset="0"/>
              </a:rPr>
              <a:t>120min  </a:t>
            </a:r>
            <a:r>
              <a:rPr lang="sl-SI" sz="1600" b="1" dirty="0">
                <a:latin typeface="Times New Roman" pitchFamily="18" charset="0"/>
              </a:rPr>
              <a:t>&gt; 11,1mmol/l</a:t>
            </a:r>
            <a:r>
              <a:rPr lang="sl-SI" sz="16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sl-SI" sz="1600" b="1" dirty="0">
                <a:solidFill>
                  <a:srgbClr val="F28308"/>
                </a:solidFill>
                <a:latin typeface="Times New Roman" pitchFamily="18" charset="0"/>
              </a:rPr>
              <a:t> </a:t>
            </a:r>
            <a:endParaRPr lang="sr-Latn-CS" sz="1600" b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38601" y="1245006"/>
            <a:ext cx="4876800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sr-Latn-RS" b="1" dirty="0" smtClean="0">
                <a:latin typeface="Times New Roman" pitchFamily="18" charset="0"/>
              </a:rPr>
              <a:t>2</a:t>
            </a:r>
            <a:r>
              <a:rPr lang="sr-Latn-RS" sz="2000" b="1" dirty="0" smtClean="0">
                <a:latin typeface="Times New Roman" pitchFamily="18" charset="0"/>
              </a:rPr>
              <a:t>.  H</a:t>
            </a:r>
            <a:r>
              <a:rPr lang="ru-RU" sz="2000" b="1" dirty="0" smtClean="0">
                <a:latin typeface="Times New Roman" pitchFamily="18" charset="0"/>
              </a:rPr>
              <a:t>а</a:t>
            </a:r>
            <a:r>
              <a:rPr lang="sl-SI" sz="2000" b="1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основу</a:t>
            </a:r>
            <a:r>
              <a:rPr lang="sl-SI" sz="2000" b="1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вредности</a:t>
            </a:r>
            <a:r>
              <a:rPr lang="sr-Cyrl-RS" sz="2000" b="1" dirty="0">
                <a:latin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</a:rPr>
              <a:t>Gly</a:t>
            </a:r>
            <a:r>
              <a:rPr lang="sl-SI" sz="2000" b="1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оком</a:t>
            </a:r>
            <a:r>
              <a:rPr lang="sl-SI" sz="2000" b="1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ОГТТ</a:t>
            </a:r>
            <a:r>
              <a:rPr lang="sl-SI" sz="2000" b="1" dirty="0" smtClean="0">
                <a:latin typeface="Times New Roman" pitchFamily="18" charset="0"/>
              </a:rPr>
              <a:t>:</a:t>
            </a:r>
            <a:endParaRPr lang="sr-Latn-CS" sz="2000" b="1" dirty="0">
              <a:latin typeface="Times New Roman" pitchFamily="18" charset="0"/>
            </a:endParaRPr>
          </a:p>
        </p:txBody>
      </p:sp>
      <p:pic>
        <p:nvPicPr>
          <p:cNvPr id="10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011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101"/>
    </mc:Choice>
    <mc:Fallback xmlns="">
      <p:transition spd="slow" advTm="7310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8604250" cy="990600"/>
          </a:xfrm>
        </p:spPr>
        <p:txBody>
          <a:bodyPr>
            <a:normAutofit/>
          </a:bodyPr>
          <a:lstStyle/>
          <a:p>
            <a:pPr algn="l"/>
            <a:r>
              <a:rPr lang="sr-Latn-CS" sz="3600" dirty="0" smtClean="0">
                <a:solidFill>
                  <a:schemeClr val="tx1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ласификација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-(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АДА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СЗО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sr-Latn-CS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524000"/>
            <a:ext cx="8496300" cy="511175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D.mellitus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I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90000"/>
              </a:lnSpc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–</a:t>
            </a:r>
            <a:r>
              <a:rPr lang="sr-Latn-CS" sz="2400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апсолутни недостатак инсулина</a:t>
            </a:r>
            <a:r>
              <a:rPr lang="sr-Latn-RS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CS" sz="2000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 marL="400050" indent="-400050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           деструкција </a:t>
            </a:r>
            <a:r>
              <a:rPr lang="sl-SI" sz="20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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ћелиија</a:t>
            </a:r>
            <a:endParaRPr lang="sl-SI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00050" indent="-400050">
              <a:lnSpc>
                <a:spcPct val="90000"/>
              </a:lnSpc>
              <a:buFont typeface="Wingdings" pitchFamily="2" charset="2"/>
              <a:buNone/>
            </a:pPr>
            <a:endParaRPr lang="sr-Latn-C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00050" indent="-400050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2. D.Mellitus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00050" indent="-400050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-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ткивна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резистенција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инсулин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00050" indent="-400050">
              <a:lnSpc>
                <a:spcPct val="90000"/>
              </a:lnSpc>
              <a:buFont typeface="Wingdings" pitchFamily="2" charset="2"/>
              <a:buNone/>
            </a:pPr>
            <a:endParaRPr lang="sr-Latn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00050" indent="-400050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Специфични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типови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00050" indent="-400050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Генетски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условљени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МО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DY DM)</a:t>
            </a:r>
            <a:endParaRPr lang="sr-Latn-C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00050" indent="-400050">
              <a:lnSpc>
                <a:spcPct val="90000"/>
              </a:lnSpc>
              <a:buFontTx/>
              <a:buNone/>
            </a:pP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егзокриног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панкреаса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00050" indent="-400050">
              <a:lnSpc>
                <a:spcPct val="90000"/>
              </a:lnSpc>
              <a:buFontTx/>
              <a:buNone/>
            </a:pP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ендокриних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00050" indent="-400050">
              <a:lnSpc>
                <a:spcPct val="90000"/>
              </a:lnSpc>
              <a:buFontTx/>
              <a:buNone/>
            </a:pP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токсичних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инфективних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панкреаса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00050" indent="-400050">
              <a:lnSpc>
                <a:spcPct val="90000"/>
              </a:lnSpc>
              <a:buFont typeface="Wingdings" pitchFamily="2" charset="2"/>
              <a:buNone/>
            </a:pP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Генетски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удружени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00050" indent="-400050">
              <a:lnSpc>
                <a:spcPct val="90000"/>
              </a:lnSpc>
              <a:buFont typeface="Wingdings" pitchFamily="2" charset="2"/>
              <a:buNone/>
            </a:pPr>
            <a:endParaRPr lang="sr-Latn-C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00050" indent="-400050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Гестациони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јавља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трудноћи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предходно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здравих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жена</a:t>
            </a:r>
            <a:endParaRPr lang="sr-Latn-CS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7282" name="Picture 2" descr="http://www.remap-ec.eu/images/is-hypoglycemia-a-symptom-of-pre-diabetes-de-dover-137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600200"/>
            <a:ext cx="3200400" cy="35052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236"/>
    </mc:Choice>
    <mc:Fallback xmlns="">
      <p:transition spd="slow" advTm="80236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899615" y="2659982"/>
            <a:ext cx="7772400" cy="16158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sr-Latn-CS" sz="2400" dirty="0">
                <a:latin typeface="Comic Sans MS" pitchFamily="66" charset="0"/>
              </a:rPr>
              <a:t> 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ип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400" b="1" dirty="0">
                <a:latin typeface="Times New Roman" pitchFamily="18" charset="0"/>
                <a:cs typeface="Times New Roman" pitchFamily="18" charset="0"/>
              </a:rPr>
              <a:t>IA 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DM-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 имунски посредован 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-98</a:t>
            </a:r>
            <a:r>
              <a:rPr lang="sl-SI" sz="2400" b="1" dirty="0">
                <a:latin typeface="Times New Roman" pitchFamily="18" charset="0"/>
                <a:cs typeface="Times New Roman" pitchFamily="18" charset="0"/>
              </a:rPr>
              <a:t>%)</a:t>
            </a:r>
          </a:p>
          <a:p>
            <a:pPr>
              <a:spcAft>
                <a:spcPts val="600"/>
              </a:spcAft>
            </a:pPr>
            <a:r>
              <a:rPr lang="sl-SI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CS" sz="2000" b="1" dirty="0" smtClean="0">
                <a:latin typeface="Times New Roman" pitchFamily="18" charset="0"/>
                <a:cs typeface="Times New Roman" pitchFamily="18" charset="0"/>
              </a:rPr>
              <a:t>IV-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цитотоксични тип аутоимнских болести </a:t>
            </a:r>
          </a:p>
          <a:p>
            <a:pPr>
              <a:spcAft>
                <a:spcPts val="600"/>
              </a:spcAft>
            </a:pP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повезан са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000" dirty="0">
                <a:latin typeface="Times New Roman" pitchFamily="18" charset="0"/>
                <a:cs typeface="Times New Roman" pitchFamily="18" charset="0"/>
              </a:rPr>
              <a:t>MCH II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класом гена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DQA,DQB,DRB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DR/DQ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  - различити типови Ат :</a:t>
            </a:r>
            <a:endParaRPr lang="sr-Latn-C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899615" y="5435817"/>
            <a:ext cx="8077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ип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400" b="1" dirty="0">
                <a:latin typeface="Times New Roman" pitchFamily="18" charset="0"/>
                <a:cs typeface="Times New Roman" pitchFamily="18" charset="0"/>
              </a:rPr>
              <a:t>IB 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DM-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идиопатски</a:t>
            </a:r>
            <a:endParaRPr lang="sl-SI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r>
              <a:rPr lang="sl-SI" sz="1800" dirty="0"/>
              <a:t>   </a:t>
            </a:r>
            <a:r>
              <a:rPr lang="sr-Cyrl-RS" sz="1800" dirty="0" smtClean="0"/>
              <a:t> </a:t>
            </a:r>
            <a:r>
              <a:rPr lang="sl-SI" sz="1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нема доказа о </a:t>
            </a:r>
            <a:r>
              <a:rPr lang="sr-Latn-CS" sz="1800" dirty="0" smtClean="0">
                <a:latin typeface="Times New Roman" pitchFamily="18" charset="0"/>
                <a:cs typeface="Times New Roman" pitchFamily="18" charset="0"/>
              </a:rPr>
              <a:t>β-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ћелијској аутоимуности,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није присутна </a:t>
            </a:r>
            <a:r>
              <a:rPr lang="sl-SI" sz="1800" dirty="0" smtClean="0">
                <a:latin typeface="Times New Roman" pitchFamily="18" charset="0"/>
                <a:cs typeface="Times New Roman" pitchFamily="18" charset="0"/>
              </a:rPr>
              <a:t>HLA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повезаност</a:t>
            </a:r>
            <a:endParaRPr lang="sr-Latn-R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Хипотеза о касној фази аутоимунских процеса 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0" y="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latin typeface="Comic Sans MS" pitchFamily="66" charset="0"/>
              </a:rPr>
              <a:t>8.</a:t>
            </a:r>
            <a:endParaRPr lang="sr-Latn-CS" sz="1800">
              <a:latin typeface="Comic Sans MS" pitchFamily="66" charset="0"/>
            </a:endParaRP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533400"/>
            <a:ext cx="2535237" cy="1876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5508625" cy="742950"/>
          </a:xfrm>
          <a:noFill/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Diabetes mellitus </a:t>
            </a:r>
            <a:r>
              <a:rPr lang="sr-Cyrl-R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Т1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dece</a:t>
            </a:r>
            <a:endParaRPr lang="sr-Latn-CS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4" name="Rectangle 9"/>
          <p:cNvSpPr>
            <a:spLocks noChangeArrowheads="1"/>
          </p:cNvSpPr>
          <p:nvPr/>
        </p:nvSpPr>
        <p:spPr bwMode="auto">
          <a:xfrm>
            <a:off x="819943" y="1116932"/>
            <a:ext cx="6696075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У око 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90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случајева</a:t>
            </a:r>
          </a:p>
          <a:p>
            <a:pPr>
              <a:defRPr/>
            </a:pPr>
            <a:endParaRPr lang="sr-Latn-CS" sz="1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деструкција</a:t>
            </a:r>
            <a:r>
              <a:rPr lang="sr-Latn-C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8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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ћелија са </a:t>
            </a:r>
          </a:p>
          <a:p>
            <a:pPr>
              <a:defRPr/>
            </a:pPr>
            <a:r>
              <a:rPr lang="sr-Cyrl-RS" sz="18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апсолутним дефицитом инсулина</a:t>
            </a:r>
            <a:endParaRPr lang="sr-Latn-CS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89578" y="4277667"/>
            <a:ext cx="66544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16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GAD </a:t>
            </a:r>
            <a:r>
              <a:rPr lang="en-US" sz="16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65</a:t>
            </a:r>
            <a:r>
              <a:rPr lang="sr-Latn-CS" sz="16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Ат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декарбоксилазу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глутаминске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-80-95% </a:t>
            </a:r>
          </a:p>
          <a:p>
            <a:r>
              <a:rPr lang="sr-Latn-RS" sz="16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IC</a:t>
            </a:r>
            <a:r>
              <a:rPr lang="ru-RU" sz="16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sz="16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512 -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Ат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површинске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цитоплазматске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Аг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ћелија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острваца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-70%</a:t>
            </a:r>
          </a:p>
          <a:p>
            <a:r>
              <a:rPr lang="sr-Latn-RS" sz="16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en-US" sz="16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Ат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инсулин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sz="16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6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-2 </a:t>
            </a:r>
            <a:r>
              <a:rPr lang="ru-RU" sz="16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6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16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6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-2β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Ат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тирозин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фосфатазу</a:t>
            </a:r>
            <a:r>
              <a:rPr lang="sr-Latn-CS" sz="16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343"/>
    </mc:Choice>
    <mc:Fallback xmlns="">
      <p:transition spd="slow" advTm="13134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8229600" cy="838200"/>
          </a:xfrm>
        </p:spPr>
        <p:txBody>
          <a:bodyPr>
            <a:normAutofit/>
          </a:bodyPr>
          <a:lstStyle/>
          <a:p>
            <a:pPr algn="l"/>
            <a:r>
              <a:rPr lang="ru-RU" altLang="zh-CN" sz="36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Етиоп</a:t>
            </a:r>
            <a:r>
              <a:rPr lang="ru-RU" altLang="zh-CN" sz="3600" b="1" dirty="0" smtClean="0">
                <a:latin typeface="Times New Roman" pitchFamily="18" charset="0"/>
                <a:cs typeface="Times New Roman" pitchFamily="18" charset="0"/>
              </a:rPr>
              <a:t>атогенеза</a:t>
            </a:r>
            <a:r>
              <a:rPr lang="sr-Latn-CS" altLang="zh-CN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36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altLang="zh-CN" sz="36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М</a:t>
            </a:r>
            <a:r>
              <a:rPr lang="ru-RU" altLang="zh-CN" sz="36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Latn-CS" altLang="zh-CN" sz="3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8242" name="Picture 2" descr="http://www.nature.com/nrendo/journal/v10/n4/images/nrendo.2014.2-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905000"/>
            <a:ext cx="7543800" cy="332422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219200" y="5334000"/>
            <a:ext cx="1981200" cy="124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650" indent="-120650">
              <a:lnSpc>
                <a:spcPct val="6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ru-RU" altLang="zh-CN" sz="14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Генетски</a:t>
            </a:r>
            <a:r>
              <a:rPr lang="en-US" altLang="zh-CN" sz="14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фактори</a:t>
            </a:r>
            <a:endParaRPr lang="sr-Latn-RS" altLang="zh-CN" sz="1400" b="1" dirty="0" smtClean="0">
              <a:solidFill>
                <a:srgbClr val="292929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0650" indent="-120650">
              <a:lnSpc>
                <a:spcPct val="60000"/>
              </a:lnSpc>
              <a:spcBef>
                <a:spcPts val="600"/>
              </a:spcBef>
              <a:buFont typeface="Arial" pitchFamily="34" charset="0"/>
              <a:buChar char="•"/>
            </a:pPr>
            <a:endParaRPr lang="en-US" altLang="zh-CN" sz="1400" b="1" dirty="0" smtClean="0">
              <a:solidFill>
                <a:srgbClr val="292929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120650" indent="-120650">
              <a:lnSpc>
                <a:spcPct val="6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ru-RU" altLang="zh-CN" sz="14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Спољашња</a:t>
            </a:r>
            <a:r>
              <a:rPr lang="en-US" altLang="zh-CN" sz="14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средина</a:t>
            </a:r>
            <a:endParaRPr lang="en-US" altLang="zh-CN" sz="1400" b="1" dirty="0" smtClean="0">
              <a:solidFill>
                <a:srgbClr val="292929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</a:pPr>
            <a:r>
              <a:rPr lang="en-US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вирусне</a:t>
            </a:r>
            <a:r>
              <a:rPr lang="en-US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инфекције</a:t>
            </a:r>
            <a:r>
              <a:rPr lang="en-US" altLang="zh-CN" sz="1200" b="1" dirty="0" smtClean="0">
                <a:solidFill>
                  <a:srgbClr val="29292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</a:pPr>
            <a:r>
              <a:rPr lang="en-US" altLang="zh-CN" sz="1200" b="1" dirty="0" smtClean="0">
                <a:solidFill>
                  <a:srgbClr val="29292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</a:t>
            </a:r>
            <a:r>
              <a:rPr lang="ru-RU" altLang="zh-CN" sz="1200" b="1" dirty="0" smtClean="0">
                <a:solidFill>
                  <a:srgbClr val="29292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хемијски</a:t>
            </a:r>
            <a:r>
              <a:rPr lang="en-US" altLang="zh-CN" sz="1200" b="1" dirty="0" smtClean="0">
                <a:solidFill>
                  <a:srgbClr val="29292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ru-RU" altLang="zh-CN" sz="1200" b="1" dirty="0" smtClean="0">
                <a:solidFill>
                  <a:srgbClr val="29292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агенси</a:t>
            </a:r>
            <a:endParaRPr lang="en-US" altLang="zh-CN" sz="1200" b="1" dirty="0" smtClean="0">
              <a:solidFill>
                <a:srgbClr val="292929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</a:pPr>
            <a:r>
              <a:rPr lang="en-US" altLang="zh-CN" sz="1200" b="1" dirty="0" smtClean="0">
                <a:solidFill>
                  <a:srgbClr val="29292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</a:t>
            </a:r>
            <a:r>
              <a:rPr lang="ru-RU" altLang="zh-CN" sz="1200" b="1" dirty="0" smtClean="0">
                <a:solidFill>
                  <a:srgbClr val="29292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храна</a:t>
            </a:r>
            <a:r>
              <a:rPr lang="en-US" altLang="zh-CN" sz="1200" b="1" dirty="0" smtClean="0">
                <a:solidFill>
                  <a:srgbClr val="292929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…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8000" y="5334000"/>
            <a:ext cx="1981200" cy="1178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650" indent="-120650">
              <a:lnSpc>
                <a:spcPct val="6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ru-RU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Губитак</a:t>
            </a:r>
            <a:r>
              <a:rPr lang="sr-Latn-RS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120650" indent="-120650">
              <a:lnSpc>
                <a:spcPct val="60000"/>
              </a:lnSpc>
              <a:spcBef>
                <a:spcPts val="600"/>
              </a:spcBef>
            </a:pPr>
            <a:r>
              <a:rPr lang="sr-Latn-RS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специфичне</a:t>
            </a:r>
            <a:r>
              <a:rPr lang="sr-Latn-RS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антигенске</a:t>
            </a:r>
            <a:r>
              <a:rPr lang="sr-Latn-RS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20650" indent="-120650">
              <a:lnSpc>
                <a:spcPct val="60000"/>
              </a:lnSpc>
              <a:spcBef>
                <a:spcPts val="600"/>
              </a:spcBef>
            </a:pPr>
            <a:r>
              <a:rPr lang="sr-Latn-RS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презентације</a:t>
            </a:r>
            <a:r>
              <a:rPr lang="sr-Latn-RS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sr-Latn-CS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ћелиј</a:t>
            </a:r>
            <a:r>
              <a:rPr lang="ru-RU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sr-Latn-RS" altLang="zh-CN" sz="1200" b="1" dirty="0" smtClean="0">
              <a:solidFill>
                <a:srgbClr val="292929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0650" indent="-120650">
              <a:lnSpc>
                <a:spcPct val="60000"/>
              </a:lnSpc>
              <a:spcBef>
                <a:spcPts val="600"/>
              </a:spcBef>
            </a:pPr>
            <a:endParaRPr lang="sr-Latn-RS" altLang="zh-CN" sz="1200" b="1" dirty="0" smtClean="0">
              <a:solidFill>
                <a:srgbClr val="292929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0650" indent="-120650">
              <a:lnSpc>
                <a:spcPct val="6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sr-Latn-RS" altLang="zh-CN" sz="1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Прекид</a:t>
            </a:r>
            <a:r>
              <a:rPr lang="sr-Latn-RS" altLang="zh-CN" sz="14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имуне</a:t>
            </a:r>
            <a:r>
              <a:rPr lang="sr-Latn-RS" altLang="zh-CN" sz="14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120650" indent="-120650">
              <a:lnSpc>
                <a:spcPct val="60000"/>
              </a:lnSpc>
              <a:spcBef>
                <a:spcPts val="600"/>
              </a:spcBef>
            </a:pPr>
            <a:r>
              <a:rPr lang="sr-Latn-RS" altLang="zh-CN" sz="14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zh-CN" sz="14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толеранције</a:t>
            </a:r>
            <a:endParaRPr lang="en-US" altLang="zh-CN" sz="1400" b="1" dirty="0" smtClean="0">
              <a:solidFill>
                <a:srgbClr val="2929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53000" y="5288340"/>
            <a:ext cx="4191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Latn-C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Хронична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прогресивна</a:t>
            </a:r>
            <a:r>
              <a:rPr lang="sr-Latn-R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ћелијама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посредована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инфламаторна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аутоимунска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деструкција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β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ћелија</a:t>
            </a:r>
            <a:r>
              <a:rPr lang="sr-Latn-R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ћелијска</a:t>
            </a:r>
            <a:r>
              <a:rPr lang="sr-Latn-CS" sz="1400" b="1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болест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sr-Latn-CS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тешким</a:t>
            </a:r>
            <a:r>
              <a:rPr lang="sr-Latn-C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дефицитом</a:t>
            </a:r>
            <a:r>
              <a:rPr lang="sr-Latn-C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инсулина</a:t>
            </a:r>
            <a:r>
              <a:rPr lang="sr-Latn-C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R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ниским</a:t>
            </a:r>
            <a:r>
              <a:rPr lang="sr-Latn-CS" sz="12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немерљивим</a:t>
            </a:r>
            <a:r>
              <a:rPr lang="sr-Latn-C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конц</a:t>
            </a:r>
            <a:r>
              <a:rPr lang="sr-Latn-CS" sz="1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sr-Latn-CS" sz="1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пептида</a:t>
            </a:r>
            <a:r>
              <a:rPr lang="sr-Latn-CS" sz="12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sr-Latn-CS" sz="1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присустне</a:t>
            </a:r>
            <a:r>
              <a:rPr lang="sr-Latn-C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хуморалне</a:t>
            </a:r>
            <a:r>
              <a:rPr lang="sr-Latn-C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маркере</a:t>
            </a:r>
            <a:r>
              <a:rPr lang="sr-Latn-C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β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ћелијске</a:t>
            </a:r>
            <a:r>
              <a:rPr lang="sr-Latn-C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деструкције</a:t>
            </a:r>
            <a:endParaRPr lang="sr-Latn-C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71600" y="990600"/>
            <a:ext cx="4321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Мултифакторијелна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природа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болести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381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410"/>
    </mc:Choice>
    <mc:Fallback xmlns="">
      <p:transition spd="slow" advTm="9941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188913"/>
            <a:ext cx="7215187" cy="979487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патофизиоло</a:t>
            </a:r>
            <a:r>
              <a:rPr lang="sr-Cyrl-R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гија</a:t>
            </a:r>
            <a:endParaRPr lang="sr-Latn-CS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2036" name="AutoShape 4"/>
          <p:cNvSpPr>
            <a:spLocks noChangeArrowheads="1"/>
          </p:cNvSpPr>
          <p:nvPr/>
        </p:nvSpPr>
        <p:spPr bwMode="gray">
          <a:xfrm>
            <a:off x="381000" y="1447800"/>
            <a:ext cx="4032250" cy="576262"/>
          </a:xfrm>
          <a:prstGeom prst="roundRect">
            <a:avLst>
              <a:gd name="adj" fmla="val 7574"/>
            </a:avLst>
          </a:prstGeom>
          <a:noFill/>
          <a:ln w="28575" cap="rnd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chemeClr val="bg1"/>
              </a:buClr>
              <a:buFont typeface="Wingdings" pitchFamily="2" charset="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Дефицит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инсулина</a:t>
            </a:r>
            <a:r>
              <a:rPr lang="zh-CN" altLang="en-US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endParaRPr lang="en-US" altLang="zh-CN" sz="24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172037" name="AutoShape 5"/>
          <p:cNvSpPr>
            <a:spLocks noChangeArrowheads="1"/>
          </p:cNvSpPr>
          <p:nvPr/>
        </p:nvSpPr>
        <p:spPr bwMode="gray">
          <a:xfrm>
            <a:off x="900113" y="2420938"/>
            <a:ext cx="8091487" cy="1008062"/>
          </a:xfrm>
          <a:prstGeom prst="roundRect">
            <a:avLst>
              <a:gd name="adj" fmla="val 7574"/>
            </a:avLst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r>
              <a:rPr lang="zh-CN" altLang="en-US" dirty="0">
                <a:latin typeface="Times New Roman" pitchFamily="18" charset="0"/>
                <a:ea typeface="宋体" pitchFamily="2" charset="-122"/>
              </a:rPr>
              <a:t> </a:t>
            </a:r>
            <a:r>
              <a:rPr lang="sl-SI" altLang="zh-CN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Хипергликемија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l-SI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b="1" dirty="0">
                <a:latin typeface="Times New Roman" pitchFamily="18" charset="0"/>
                <a:cs typeface="Times New Roman" pitchFamily="18" charset="0"/>
              </a:rPr>
              <a:t>     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смањено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прихватање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периферним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ткивима</a:t>
            </a:r>
            <a:endParaRPr lang="sl-SI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dirty="0">
                <a:latin typeface="Times New Roman" pitchFamily="18" charset="0"/>
                <a:cs typeface="Times New Roman" pitchFamily="18" charset="0"/>
              </a:rPr>
              <a:t>    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повећано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јетре, мишића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гликогенолиза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глуконеогенеза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l-SI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2038" name="AutoShape 6"/>
          <p:cNvSpPr>
            <a:spLocks noChangeArrowheads="1"/>
          </p:cNvSpPr>
          <p:nvPr/>
        </p:nvSpPr>
        <p:spPr bwMode="gray">
          <a:xfrm>
            <a:off x="990600" y="3581400"/>
            <a:ext cx="6686550" cy="1512888"/>
          </a:xfrm>
          <a:prstGeom prst="roundRect">
            <a:avLst>
              <a:gd name="adj" fmla="val 7574"/>
            </a:avLst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r>
              <a:rPr lang="sl-SI" altLang="zh-CN" b="1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. Glikozurija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l-SI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Glikemija  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&gt; 10,0mmol/l - osmotska diureza,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 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poliurija</a:t>
            </a:r>
          </a:p>
          <a:p>
            <a:r>
              <a:rPr lang="sl-SI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 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gubitak  vode, elektrolita i glukoze  </a:t>
            </a:r>
            <a:r>
              <a:rPr lang="sl-SI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  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polifagija </a:t>
            </a:r>
          </a:p>
          <a:p>
            <a:r>
              <a:rPr lang="sl-SI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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dehidracija, deficit  energetskih materija   </a:t>
            </a:r>
            <a:r>
              <a:rPr lang="sl-SI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gubitak u TM</a:t>
            </a:r>
            <a:endParaRPr lang="sl-SI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r>
              <a:rPr lang="sl-SI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 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hiperosmolalnost </a:t>
            </a:r>
            <a:r>
              <a:rPr lang="sl-SI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 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žedj,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kompenzatorna  polidipsija,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noktiurija</a:t>
            </a:r>
            <a:endParaRPr lang="en-US" altLang="zh-CN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172039" name="AutoShape 7"/>
          <p:cNvSpPr>
            <a:spLocks noChangeArrowheads="1"/>
          </p:cNvSpPr>
          <p:nvPr/>
        </p:nvSpPr>
        <p:spPr bwMode="gray">
          <a:xfrm>
            <a:off x="990600" y="5410200"/>
            <a:ext cx="6553200" cy="1079500"/>
          </a:xfrm>
          <a:prstGeom prst="roundRect">
            <a:avLst>
              <a:gd name="adj" fmla="val 7574"/>
            </a:avLst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r>
              <a:rPr lang="sl-SI" b="1" dirty="0">
                <a:latin typeface="Times New Roman" pitchFamily="18" charset="0"/>
                <a:cs typeface="Times New Roman" pitchFamily="18" charset="0"/>
              </a:rPr>
              <a:t>3. Lipoliza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sl-SI" dirty="0">
                <a:latin typeface="Times New Roman" pitchFamily="18" charset="0"/>
                <a:cs typeface="Times New Roman" pitchFamily="18" charset="0"/>
              </a:rPr>
              <a:t>   - usmeravanje energetskog metabolizma na metabolizam masti</a:t>
            </a:r>
          </a:p>
          <a:p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konce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sl-SI" b="1" dirty="0">
                <a:latin typeface="Times New Roman" pitchFamily="18" charset="0"/>
                <a:cs typeface="Times New Roman" pitchFamily="18" charset="0"/>
              </a:rPr>
              <a:t>tracija ukupnih lipida, triglicerida, holesterola, sMK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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172040" name="AutoShape 8"/>
          <p:cNvSpPr>
            <a:spLocks noChangeArrowheads="1"/>
          </p:cNvSpPr>
          <p:nvPr/>
        </p:nvSpPr>
        <p:spPr bwMode="gray">
          <a:xfrm>
            <a:off x="4284663" y="1341438"/>
            <a:ext cx="4608512" cy="935037"/>
          </a:xfrm>
          <a:prstGeom prst="roundRect">
            <a:avLst>
              <a:gd name="adj" fmla="val 7574"/>
            </a:avLst>
          </a:prstGeom>
          <a:noFill/>
          <a:ln w="28575" cap="rnd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buClr>
                <a:schemeClr val="bg1"/>
              </a:buClr>
              <a:buFont typeface="Wingdings" pitchFamily="2" charset="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Повећање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l-SI" sz="24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Clr>
                <a:schemeClr val="bg1"/>
              </a:buClr>
              <a:buFont typeface="Wingdings" pitchFamily="2" charset="2"/>
              <a:buNone/>
            </a:pP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контрарегулаторних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хормона</a:t>
            </a:r>
            <a:endParaRPr lang="sl-SI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40" name="AutoShape 9"/>
          <p:cNvSpPr>
            <a:spLocks noChangeArrowheads="1"/>
          </p:cNvSpPr>
          <p:nvPr/>
        </p:nvSpPr>
        <p:spPr bwMode="auto">
          <a:xfrm>
            <a:off x="3779838" y="1752600"/>
            <a:ext cx="485775" cy="7810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2">
              <a:lumMod val="75000"/>
            </a:schemeClr>
          </a:soli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>
              <a:solidFill>
                <a:srgbClr val="FFCC99"/>
              </a:solidFill>
            </a:endParaRPr>
          </a:p>
        </p:txBody>
      </p:sp>
      <p:pic>
        <p:nvPicPr>
          <p:cNvPr id="10" name="Picture 2" descr="Ð ÐµÐ·ÑÐ»ÑÐ°Ñ ÑÐ»Ð¸ÐºÐ° Ð·Ð° diabetes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2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484"/>
    </mc:Choice>
    <mc:Fallback xmlns="">
      <p:transition spd="slow" advTm="1494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2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72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72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6" grpId="0"/>
      <p:bldP spid="172037" grpId="0" animBg="1"/>
      <p:bldP spid="172038" grpId="0" animBg="1"/>
      <p:bldP spid="172039" grpId="0" animBg="1"/>
      <p:bldP spid="17204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4397</TotalTime>
  <Words>2810</Words>
  <Application>Microsoft Office PowerPoint</Application>
  <PresentationFormat>On-screen Show (4:3)</PresentationFormat>
  <Paragraphs>594</Paragraphs>
  <Slides>43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5" baseType="lpstr">
      <vt:lpstr>宋体</vt:lpstr>
      <vt:lpstr>Arial</vt:lpstr>
      <vt:lpstr>Calibri</vt:lpstr>
      <vt:lpstr>Calibri Light</vt:lpstr>
      <vt:lpstr>Comic Sans MS</vt:lpstr>
      <vt:lpstr>Symbol</vt:lpstr>
      <vt:lpstr>Tahoma</vt:lpstr>
      <vt:lpstr>Times New Roman</vt:lpstr>
      <vt:lpstr>Verdana</vt:lpstr>
      <vt:lpstr>Wingdings</vt:lpstr>
      <vt:lpstr>Office Theme</vt:lpstr>
      <vt:lpstr>Clip</vt:lpstr>
      <vt:lpstr>      </vt:lpstr>
      <vt:lpstr>Учесталост ДМ код деце и младих</vt:lpstr>
      <vt:lpstr>Учесталост ДМT1 код деце и младих</vt:lpstr>
      <vt:lpstr>D. Mellitus -дефиниција </vt:lpstr>
      <vt:lpstr>PowerPoint Presentation</vt:lpstr>
      <vt:lpstr> ДМ- класификација -(АДА, СЗО)</vt:lpstr>
      <vt:lpstr>Diabetes mellitus  Т1 u dece</vt:lpstr>
      <vt:lpstr>Етиопатогенеза ДМТ1</vt:lpstr>
      <vt:lpstr>ДМ Т1 код деце-патофизиологија</vt:lpstr>
      <vt:lpstr>ДМТ 1 код деце- патофизиологија </vt:lpstr>
      <vt:lpstr>PowerPoint Presentation</vt:lpstr>
      <vt:lpstr>Компликације ДМТ1 код деце</vt:lpstr>
      <vt:lpstr>Хроничне компликације ДМТ1</vt:lpstr>
      <vt:lpstr>ДКА- Преципитирајући фактори: </vt:lpstr>
      <vt:lpstr>Патофизиологија ДКА- </vt:lpstr>
      <vt:lpstr> ДКА- клиничка слика</vt:lpstr>
      <vt:lpstr>DKA-иницијална евалуација</vt:lpstr>
      <vt:lpstr>PowerPoint Presentation</vt:lpstr>
      <vt:lpstr>PowerPoint Presentation</vt:lpstr>
      <vt:lpstr>PowerPoint Presentation</vt:lpstr>
      <vt:lpstr>Hypoglycemia</vt:lpstr>
      <vt:lpstr>Хипогликемија-деф.</vt:lpstr>
      <vt:lpstr>PowerPoint Presentation</vt:lpstr>
      <vt:lpstr>PowerPoint Presentation</vt:lpstr>
      <vt:lpstr>Симптоми надражаја  аутономног нервног система</vt:lpstr>
      <vt:lpstr>   Симптоми неурогликопеније</vt:lpstr>
      <vt:lpstr>Хипогликемија - терапија</vt:lpstr>
      <vt:lpstr>Терапија-  умерено тешке хипогликемије-</vt:lpstr>
      <vt:lpstr>Терапија- тешке хипогликемије</vt:lpstr>
      <vt:lpstr>Циљеви лечења DMT1 у деце</vt:lpstr>
      <vt:lpstr>Принципи терапије DM tip1  код деце</vt:lpstr>
      <vt:lpstr>Терапија инсулином</vt:lpstr>
      <vt:lpstr>Историјат-   ефекти прве примене инсулина</vt:lpstr>
      <vt:lpstr>PowerPoint Presentation</vt:lpstr>
      <vt:lpstr>Начини апликовања инсулина</vt:lpstr>
      <vt:lpstr>Хигијенско-дијететски  режим</vt:lpstr>
      <vt:lpstr>Физичка активност</vt:lpstr>
      <vt:lpstr>Едукација, самоконтрола</vt:lpstr>
      <vt:lpstr>Праћење и контроле  деце са DM tip1</vt:lpstr>
      <vt:lpstr>Контроле деце са ДМT1</vt:lpstr>
      <vt:lpstr>Нови приступи у лечењу DM tip 1 </vt:lpstr>
      <vt:lpstr>Нови приступи у лечењу DM tip 1 </vt:lpstr>
      <vt:lpstr>Прогноза DM у деце?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</dc:title>
  <dc:creator>Slavica</dc:creator>
  <cp:lastModifiedBy>Microsoft account</cp:lastModifiedBy>
  <cp:revision>220</cp:revision>
  <cp:lastPrinted>2020-09-04T21:13:56Z</cp:lastPrinted>
  <dcterms:created xsi:type="dcterms:W3CDTF">2015-11-17T11:38:04Z</dcterms:created>
  <dcterms:modified xsi:type="dcterms:W3CDTF">2020-09-27T06:22:05Z</dcterms:modified>
</cp:coreProperties>
</file>