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23"/>
  </p:notesMasterIdLst>
  <p:handoutMasterIdLst>
    <p:handoutMasterId r:id="rId24"/>
  </p:handoutMasterIdLst>
  <p:sldIdLst>
    <p:sldId id="397" r:id="rId2"/>
    <p:sldId id="408" r:id="rId3"/>
    <p:sldId id="409" r:id="rId4"/>
    <p:sldId id="416" r:id="rId5"/>
    <p:sldId id="405" r:id="rId6"/>
    <p:sldId id="395" r:id="rId7"/>
    <p:sldId id="413" r:id="rId8"/>
    <p:sldId id="418" r:id="rId9"/>
    <p:sldId id="411" r:id="rId10"/>
    <p:sldId id="266" r:id="rId11"/>
    <p:sldId id="332" r:id="rId12"/>
    <p:sldId id="378" r:id="rId13"/>
    <p:sldId id="315" r:id="rId14"/>
    <p:sldId id="313" r:id="rId15"/>
    <p:sldId id="328" r:id="rId16"/>
    <p:sldId id="367" r:id="rId17"/>
    <p:sldId id="373" r:id="rId18"/>
    <p:sldId id="283" r:id="rId19"/>
    <p:sldId id="375" r:id="rId20"/>
    <p:sldId id="341" r:id="rId21"/>
    <p:sldId id="414" r:id="rId22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0">
          <p15:clr>
            <a:srgbClr val="A4A3A4"/>
          </p15:clr>
        </p15:guide>
        <p15:guide id="2" pos="28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7FF"/>
    <a:srgbClr val="F8F0E8"/>
    <a:srgbClr val="A7A7FF"/>
    <a:srgbClr val="EEA7FF"/>
    <a:srgbClr val="C38649"/>
    <a:srgbClr val="0000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28" y="54"/>
      </p:cViewPr>
      <p:guideLst>
        <p:guide orient="horz" pos="900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1B15E6-FFA1-49E1-9F96-51735780133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02AA193A-B9B2-4A25-A0DE-2A879362D7D7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     NEREGULISAN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                       DM/GD  MAJKE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C2FD8C1F-1EE5-4CD0-B189-17643933BA5A}" type="parTrans" cxnId="{89E1C1D6-4B4F-44D4-A426-CA5FF7773C2B}">
      <dgm:prSet/>
      <dgm:spPr/>
    </dgm:pt>
    <dgm:pt modelId="{A657A89B-E6A6-40AB-8AAF-07A7829EF539}" type="sibTrans" cxnId="{89E1C1D6-4B4F-44D4-A426-CA5FF7773C2B}">
      <dgm:prSet/>
      <dgm:spPr/>
    </dgm:pt>
    <dgm:pt modelId="{28EDE5F5-E5DC-4088-B6DA-1B05AF5D6153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HIPERGLIKEMIJA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KOD MAJKE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57984EA1-66BA-4E7C-B6F8-1E4310E70A3E}" type="parTrans" cxnId="{1635E160-2606-42D4-98AD-7B7CE1B3F0E4}">
      <dgm:prSet/>
      <dgm:spPr/>
    </dgm:pt>
    <dgm:pt modelId="{88822968-1FEC-49B6-BB08-B09255FF238F}" type="sibTrans" cxnId="{1635E160-2606-42D4-98AD-7B7CE1B3F0E4}">
      <dgm:prSet/>
      <dgm:spPr/>
    </dgm:pt>
    <dgm:pt modelId="{22BBDA2D-8FAA-4577-A6B2-7B7175E60BB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  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     TRANSPALCENTARNI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PRELAZAK GLY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04F6845E-550E-487F-848A-DE6A0136D242}" type="parTrans" cxnId="{0DE2EE72-C39F-4167-BFDF-AE7EA564B822}">
      <dgm:prSet/>
      <dgm:spPr/>
    </dgm:pt>
    <dgm:pt modelId="{6FCDF23E-86AD-45F6-BBF5-C31BF73ADD9A}" type="sibTrans" cxnId="{0DE2EE72-C39F-4167-BFDF-AE7EA564B822}">
      <dgm:prSet/>
      <dgm:spPr/>
    </dgm:pt>
    <dgm:pt modelId="{50EC77A4-7D74-430A-91DF-83BB99038DD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HIPERGLIKEMIJA PLODA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283ED255-6854-4859-B5AC-C17BB2F78636}" type="parTrans" cxnId="{323C95A6-5D08-44A5-8316-6ACC1E3B9B17}">
      <dgm:prSet/>
      <dgm:spPr/>
    </dgm:pt>
    <dgm:pt modelId="{E3FF1740-8ED4-4AE7-BC04-D7F1B4074DC1}" type="sibTrans" cxnId="{323C95A6-5D08-44A5-8316-6ACC1E3B9B17}">
      <dgm:prSet/>
      <dgm:spPr/>
    </dgm:pt>
    <dgm:pt modelId="{29B73E8A-2510-4D1B-BCFE-E86B72305C7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                                     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HIPERTROFIJA I HIPERPLAZIJA                                  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l-GR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Β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ĆELIJA PANKREASA PLODA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rgbClr val="9966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                </a:t>
          </a:r>
          <a:endParaRPr kumimoji="0" lang="el-GR" b="1" i="0" u="none" strike="noStrike" cap="none" normalizeH="0" baseline="0" smtClean="0">
            <a:ln>
              <a:noFill/>
            </a:ln>
            <a:solidFill>
              <a:srgbClr val="9966FF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C2E461-8387-48CA-A474-9D04CEE6EEAD}" type="parTrans" cxnId="{9F61818D-3776-4EE5-B415-A187FEC13810}">
      <dgm:prSet/>
      <dgm:spPr/>
    </dgm:pt>
    <dgm:pt modelId="{652F7CF0-8E1A-45BF-B21D-AB6DD2CD78E4}" type="sibTrans" cxnId="{9F61818D-3776-4EE5-B415-A187FEC13810}">
      <dgm:prSet/>
      <dgm:spPr/>
    </dgm:pt>
    <dgm:pt modelId="{19AB1ACB-7844-4724-B74E-694CD0DC03AC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Comic Sans MS" panose="030F0702030302020204" pitchFamily="66" charset="0"/>
            </a:rPr>
            <a:t>             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HIPERINSULINEMIJA                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                 PLODA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Comic Sans MS" panose="030F0702030302020204" pitchFamily="66" charset="0"/>
            </a:rPr>
            <a:t>                          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anose="030F0702030302020204" pitchFamily="66" charset="0"/>
          </a:endParaRPr>
        </a:p>
      </dgm:t>
    </dgm:pt>
    <dgm:pt modelId="{601D31B7-A518-4F90-ADC8-EA6FC3FD3388}" type="parTrans" cxnId="{D1D7CDD6-F1F3-4C8A-8BE4-C01FC0E67338}">
      <dgm:prSet/>
      <dgm:spPr/>
    </dgm:pt>
    <dgm:pt modelId="{6D5A5E22-0677-43A9-A3F6-35DF0D886B5E}" type="sibTrans" cxnId="{D1D7CDD6-F1F3-4C8A-8BE4-C01FC0E67338}">
      <dgm:prSet/>
      <dgm:spPr/>
    </dgm:pt>
    <dgm:pt modelId="{AD459CFB-A5CD-4489-B28D-56F87A6D9BA4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</a:t>
          </a: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POJAČANI METABOLIČKI                             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                I MITOTSKI EFEKTI  INSULINA</a:t>
          </a:r>
          <a:r>
            <a:rPr kumimoji="0" lang="sr-Latn-C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Comic Sans MS" panose="030F0702030302020204" pitchFamily="66" charset="0"/>
            </a:rPr>
            <a:t>                                           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anose="030F0702030302020204" pitchFamily="66" charset="0"/>
          </a:endParaRPr>
        </a:p>
      </dgm:t>
    </dgm:pt>
    <dgm:pt modelId="{6CF54D56-9E1C-44E7-9A4E-8E46F2A95D26}" type="parTrans" cxnId="{3B880271-8474-4FA2-8AF8-692AF37467B1}">
      <dgm:prSet/>
      <dgm:spPr/>
    </dgm:pt>
    <dgm:pt modelId="{C72A7511-8E74-479B-A844-DA36FC64D54D}" type="sibTrans" cxnId="{3B880271-8474-4FA2-8AF8-692AF37467B1}">
      <dgm:prSet/>
      <dgm:spPr/>
    </dgm:pt>
    <dgm:pt modelId="{7F5E254A-E97D-4D81-9E49-1C29A83C33DC}" type="pres">
      <dgm:prSet presAssocID="{FF1B15E6-FFA1-49E1-9F96-517357801338}" presName="cycle" presStyleCnt="0">
        <dgm:presLayoutVars>
          <dgm:dir/>
          <dgm:resizeHandles val="exact"/>
        </dgm:presLayoutVars>
      </dgm:prSet>
      <dgm:spPr/>
    </dgm:pt>
    <dgm:pt modelId="{6B53DA76-C826-40CA-910D-70B9EAA439DE}" type="pres">
      <dgm:prSet presAssocID="{02AA193A-B9B2-4A25-A0DE-2A879362D7D7}" presName="dummy" presStyleCnt="0"/>
      <dgm:spPr/>
    </dgm:pt>
    <dgm:pt modelId="{6A2178A5-4D1C-49A6-93B7-C78FC5925D30}" type="pres">
      <dgm:prSet presAssocID="{02AA193A-B9B2-4A25-A0DE-2A879362D7D7}" presName="node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2D097-C189-41DD-AEAA-A11BE43A90C8}" type="pres">
      <dgm:prSet presAssocID="{A657A89B-E6A6-40AB-8AAF-07A7829EF539}" presName="sibTrans" presStyleLbl="node1" presStyleIdx="0" presStyleCnt="7"/>
      <dgm:spPr/>
    </dgm:pt>
    <dgm:pt modelId="{3D191BD5-2341-4193-A079-F073BB5214F1}" type="pres">
      <dgm:prSet presAssocID="{28EDE5F5-E5DC-4088-B6DA-1B05AF5D6153}" presName="dummy" presStyleCnt="0"/>
      <dgm:spPr/>
    </dgm:pt>
    <dgm:pt modelId="{EE65C382-7668-4570-BA61-F894BBAFD45E}" type="pres">
      <dgm:prSet presAssocID="{28EDE5F5-E5DC-4088-B6DA-1B05AF5D6153}" presName="node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A6CA1-F656-4CE7-9408-F9C9C045AAC4}" type="pres">
      <dgm:prSet presAssocID="{88822968-1FEC-49B6-BB08-B09255FF238F}" presName="sibTrans" presStyleLbl="node1" presStyleIdx="1" presStyleCnt="7"/>
      <dgm:spPr/>
    </dgm:pt>
    <dgm:pt modelId="{2ABA9DB4-2DF4-491A-9001-68F91D58CB65}" type="pres">
      <dgm:prSet presAssocID="{22BBDA2D-8FAA-4577-A6B2-7B7175E60BB8}" presName="dummy" presStyleCnt="0"/>
      <dgm:spPr/>
    </dgm:pt>
    <dgm:pt modelId="{89685013-A914-48D2-B275-9ACDC3B539D1}" type="pres">
      <dgm:prSet presAssocID="{22BBDA2D-8FAA-4577-A6B2-7B7175E60BB8}" presName="node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5760D-050D-4C62-BCA2-01B0B0BAC2D0}" type="pres">
      <dgm:prSet presAssocID="{6FCDF23E-86AD-45F6-BBF5-C31BF73ADD9A}" presName="sibTrans" presStyleLbl="node1" presStyleIdx="2" presStyleCnt="7"/>
      <dgm:spPr/>
    </dgm:pt>
    <dgm:pt modelId="{7F8756AB-C028-4859-8269-0807FD0CC898}" type="pres">
      <dgm:prSet presAssocID="{50EC77A4-7D74-430A-91DF-83BB99038DD1}" presName="dummy" presStyleCnt="0"/>
      <dgm:spPr/>
    </dgm:pt>
    <dgm:pt modelId="{BE2ED15F-6856-4E2F-90DA-5D079D9FD7F8}" type="pres">
      <dgm:prSet presAssocID="{50EC77A4-7D74-430A-91DF-83BB99038DD1}" presName="node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A9605-C200-4ACC-BFF4-EA9A9CE8EAAD}" type="pres">
      <dgm:prSet presAssocID="{E3FF1740-8ED4-4AE7-BC04-D7F1B4074DC1}" presName="sibTrans" presStyleLbl="node1" presStyleIdx="3" presStyleCnt="7"/>
      <dgm:spPr/>
    </dgm:pt>
    <dgm:pt modelId="{772A698D-6323-4BE3-B7B9-14C64A2963A2}" type="pres">
      <dgm:prSet presAssocID="{29B73E8A-2510-4D1B-BCFE-E86B72305C78}" presName="dummy" presStyleCnt="0"/>
      <dgm:spPr/>
    </dgm:pt>
    <dgm:pt modelId="{CA707178-F16B-4AD6-AB2A-8A8F0A6BFD8E}" type="pres">
      <dgm:prSet presAssocID="{29B73E8A-2510-4D1B-BCFE-E86B72305C78}" presName="node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08711-A080-449E-BDC9-156DE08250A8}" type="pres">
      <dgm:prSet presAssocID="{652F7CF0-8E1A-45BF-B21D-AB6DD2CD78E4}" presName="sibTrans" presStyleLbl="node1" presStyleIdx="4" presStyleCnt="7"/>
      <dgm:spPr/>
    </dgm:pt>
    <dgm:pt modelId="{848B6932-EE02-4195-A29A-2BC3FA6C0A24}" type="pres">
      <dgm:prSet presAssocID="{19AB1ACB-7844-4724-B74E-694CD0DC03AC}" presName="dummy" presStyleCnt="0"/>
      <dgm:spPr/>
    </dgm:pt>
    <dgm:pt modelId="{9E048EC5-9C55-4AAF-B23C-8A5B4A87C4E5}" type="pres">
      <dgm:prSet presAssocID="{19AB1ACB-7844-4724-B74E-694CD0DC03AC}" presName="node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48AF7A-B237-4F27-892E-2485A9F465FE}" type="pres">
      <dgm:prSet presAssocID="{6D5A5E22-0677-43A9-A3F6-35DF0D886B5E}" presName="sibTrans" presStyleLbl="node1" presStyleIdx="5" presStyleCnt="7"/>
      <dgm:spPr/>
    </dgm:pt>
    <dgm:pt modelId="{AF92E22C-C899-4A23-96C4-F1FA3162CB0C}" type="pres">
      <dgm:prSet presAssocID="{AD459CFB-A5CD-4489-B28D-56F87A6D9BA4}" presName="dummy" presStyleCnt="0"/>
      <dgm:spPr/>
    </dgm:pt>
    <dgm:pt modelId="{7C9BACB3-DDDA-48AB-82A0-4D6210FF10B6}" type="pres">
      <dgm:prSet presAssocID="{AD459CFB-A5CD-4489-B28D-56F87A6D9BA4}" presName="node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31851-417B-44FC-888E-CB065825B54D}" type="pres">
      <dgm:prSet presAssocID="{C72A7511-8E74-479B-A844-DA36FC64D54D}" presName="sibTrans" presStyleLbl="node1" presStyleIdx="6" presStyleCnt="7"/>
      <dgm:spPr/>
    </dgm:pt>
  </dgm:ptLst>
  <dgm:cxnLst>
    <dgm:cxn modelId="{5407F66A-B05D-427B-BD9A-6A8FCDA29295}" type="presOf" srcId="{652F7CF0-8E1A-45BF-B21D-AB6DD2CD78E4}" destId="{FB108711-A080-449E-BDC9-156DE08250A8}" srcOrd="0" destOrd="0" presId="urn:microsoft.com/office/officeart/2005/8/layout/cycle1"/>
    <dgm:cxn modelId="{2AC6DECE-A1EA-4E4E-A38B-1563C0670E6B}" type="presOf" srcId="{6D5A5E22-0677-43A9-A3F6-35DF0D886B5E}" destId="{6048AF7A-B237-4F27-892E-2485A9F465FE}" srcOrd="0" destOrd="0" presId="urn:microsoft.com/office/officeart/2005/8/layout/cycle1"/>
    <dgm:cxn modelId="{EB33254D-87D8-40EE-B5C4-B2D5C8E07B66}" type="presOf" srcId="{88822968-1FEC-49B6-BB08-B09255FF238F}" destId="{538A6CA1-F656-4CE7-9408-F9C9C045AAC4}" srcOrd="0" destOrd="0" presId="urn:microsoft.com/office/officeart/2005/8/layout/cycle1"/>
    <dgm:cxn modelId="{73E246F6-292E-4CFC-B38C-AE4285AD2B38}" type="presOf" srcId="{FF1B15E6-FFA1-49E1-9F96-517357801338}" destId="{7F5E254A-E97D-4D81-9E49-1C29A83C33DC}" srcOrd="0" destOrd="0" presId="urn:microsoft.com/office/officeart/2005/8/layout/cycle1"/>
    <dgm:cxn modelId="{0DE2EE72-C39F-4167-BFDF-AE7EA564B822}" srcId="{FF1B15E6-FFA1-49E1-9F96-517357801338}" destId="{22BBDA2D-8FAA-4577-A6B2-7B7175E60BB8}" srcOrd="2" destOrd="0" parTransId="{04F6845E-550E-487F-848A-DE6A0136D242}" sibTransId="{6FCDF23E-86AD-45F6-BBF5-C31BF73ADD9A}"/>
    <dgm:cxn modelId="{323C95A6-5D08-44A5-8316-6ACC1E3B9B17}" srcId="{FF1B15E6-FFA1-49E1-9F96-517357801338}" destId="{50EC77A4-7D74-430A-91DF-83BB99038DD1}" srcOrd="3" destOrd="0" parTransId="{283ED255-6854-4859-B5AC-C17BB2F78636}" sibTransId="{E3FF1740-8ED4-4AE7-BC04-D7F1B4074DC1}"/>
    <dgm:cxn modelId="{3B880271-8474-4FA2-8AF8-692AF37467B1}" srcId="{FF1B15E6-FFA1-49E1-9F96-517357801338}" destId="{AD459CFB-A5CD-4489-B28D-56F87A6D9BA4}" srcOrd="6" destOrd="0" parTransId="{6CF54D56-9E1C-44E7-9A4E-8E46F2A95D26}" sibTransId="{C72A7511-8E74-479B-A844-DA36FC64D54D}"/>
    <dgm:cxn modelId="{7A4E33D9-7F6A-4DC5-A123-082126805F6B}" type="presOf" srcId="{02AA193A-B9B2-4A25-A0DE-2A879362D7D7}" destId="{6A2178A5-4D1C-49A6-93B7-C78FC5925D30}" srcOrd="0" destOrd="0" presId="urn:microsoft.com/office/officeart/2005/8/layout/cycle1"/>
    <dgm:cxn modelId="{BC8187C4-B1BE-422C-A8BC-549CDEC239E7}" type="presOf" srcId="{E3FF1740-8ED4-4AE7-BC04-D7F1B4074DC1}" destId="{3BFA9605-C200-4ACC-BFF4-EA9A9CE8EAAD}" srcOrd="0" destOrd="0" presId="urn:microsoft.com/office/officeart/2005/8/layout/cycle1"/>
    <dgm:cxn modelId="{89E1C1D6-4B4F-44D4-A426-CA5FF7773C2B}" srcId="{FF1B15E6-FFA1-49E1-9F96-517357801338}" destId="{02AA193A-B9B2-4A25-A0DE-2A879362D7D7}" srcOrd="0" destOrd="0" parTransId="{C2FD8C1F-1EE5-4CD0-B189-17643933BA5A}" sibTransId="{A657A89B-E6A6-40AB-8AAF-07A7829EF539}"/>
    <dgm:cxn modelId="{026ECB2E-DF78-40F4-BBFF-081527AFCA82}" type="presOf" srcId="{6FCDF23E-86AD-45F6-BBF5-C31BF73ADD9A}" destId="{9665760D-050D-4C62-BCA2-01B0B0BAC2D0}" srcOrd="0" destOrd="0" presId="urn:microsoft.com/office/officeart/2005/8/layout/cycle1"/>
    <dgm:cxn modelId="{4531B3B1-2FF1-4733-BD0D-E74CCFB17BD8}" type="presOf" srcId="{50EC77A4-7D74-430A-91DF-83BB99038DD1}" destId="{BE2ED15F-6856-4E2F-90DA-5D079D9FD7F8}" srcOrd="0" destOrd="0" presId="urn:microsoft.com/office/officeart/2005/8/layout/cycle1"/>
    <dgm:cxn modelId="{D1D7CDD6-F1F3-4C8A-8BE4-C01FC0E67338}" srcId="{FF1B15E6-FFA1-49E1-9F96-517357801338}" destId="{19AB1ACB-7844-4724-B74E-694CD0DC03AC}" srcOrd="5" destOrd="0" parTransId="{601D31B7-A518-4F90-ADC8-EA6FC3FD3388}" sibTransId="{6D5A5E22-0677-43A9-A3F6-35DF0D886B5E}"/>
    <dgm:cxn modelId="{1635E160-2606-42D4-98AD-7B7CE1B3F0E4}" srcId="{FF1B15E6-FFA1-49E1-9F96-517357801338}" destId="{28EDE5F5-E5DC-4088-B6DA-1B05AF5D6153}" srcOrd="1" destOrd="0" parTransId="{57984EA1-66BA-4E7C-B6F8-1E4310E70A3E}" sibTransId="{88822968-1FEC-49B6-BB08-B09255FF238F}"/>
    <dgm:cxn modelId="{59265E82-9659-4569-A483-6ED6EB530829}" type="presOf" srcId="{AD459CFB-A5CD-4489-B28D-56F87A6D9BA4}" destId="{7C9BACB3-DDDA-48AB-82A0-4D6210FF10B6}" srcOrd="0" destOrd="0" presId="urn:microsoft.com/office/officeart/2005/8/layout/cycle1"/>
    <dgm:cxn modelId="{BA90BD74-65A4-4031-8B00-FD3ABC60EB8C}" type="presOf" srcId="{C72A7511-8E74-479B-A844-DA36FC64D54D}" destId="{9DD31851-417B-44FC-888E-CB065825B54D}" srcOrd="0" destOrd="0" presId="urn:microsoft.com/office/officeart/2005/8/layout/cycle1"/>
    <dgm:cxn modelId="{9F61818D-3776-4EE5-B415-A187FEC13810}" srcId="{FF1B15E6-FFA1-49E1-9F96-517357801338}" destId="{29B73E8A-2510-4D1B-BCFE-E86B72305C78}" srcOrd="4" destOrd="0" parTransId="{B2C2E461-8387-48CA-A474-9D04CEE6EEAD}" sibTransId="{652F7CF0-8E1A-45BF-B21D-AB6DD2CD78E4}"/>
    <dgm:cxn modelId="{E422BD22-103D-4B32-8686-E25EED5BA0D9}" type="presOf" srcId="{22BBDA2D-8FAA-4577-A6B2-7B7175E60BB8}" destId="{89685013-A914-48D2-B275-9ACDC3B539D1}" srcOrd="0" destOrd="0" presId="urn:microsoft.com/office/officeart/2005/8/layout/cycle1"/>
    <dgm:cxn modelId="{ABD09A3E-98A5-41FF-861F-CF89EADD648A}" type="presOf" srcId="{19AB1ACB-7844-4724-B74E-694CD0DC03AC}" destId="{9E048EC5-9C55-4AAF-B23C-8A5B4A87C4E5}" srcOrd="0" destOrd="0" presId="urn:microsoft.com/office/officeart/2005/8/layout/cycle1"/>
    <dgm:cxn modelId="{17F52A0C-DB1D-40C2-8D1B-B4FE14FE3A99}" type="presOf" srcId="{29B73E8A-2510-4D1B-BCFE-E86B72305C78}" destId="{CA707178-F16B-4AD6-AB2A-8A8F0A6BFD8E}" srcOrd="0" destOrd="0" presId="urn:microsoft.com/office/officeart/2005/8/layout/cycle1"/>
    <dgm:cxn modelId="{F9035902-6185-40C5-AD57-C23FA437275D}" type="presOf" srcId="{A657A89B-E6A6-40AB-8AAF-07A7829EF539}" destId="{56E2D097-C189-41DD-AEAA-A11BE43A90C8}" srcOrd="0" destOrd="0" presId="urn:microsoft.com/office/officeart/2005/8/layout/cycle1"/>
    <dgm:cxn modelId="{3A0E8BFC-30E0-4CCD-B151-31EB80B043A3}" type="presOf" srcId="{28EDE5F5-E5DC-4088-B6DA-1B05AF5D6153}" destId="{EE65C382-7668-4570-BA61-F894BBAFD45E}" srcOrd="0" destOrd="0" presId="urn:microsoft.com/office/officeart/2005/8/layout/cycle1"/>
    <dgm:cxn modelId="{99D66A11-7DF6-4DF9-8CC2-6B14B8E07650}" type="presParOf" srcId="{7F5E254A-E97D-4D81-9E49-1C29A83C33DC}" destId="{6B53DA76-C826-40CA-910D-70B9EAA439DE}" srcOrd="0" destOrd="0" presId="urn:microsoft.com/office/officeart/2005/8/layout/cycle1"/>
    <dgm:cxn modelId="{D874123E-997D-46FA-9EAE-8F8DAE9695A7}" type="presParOf" srcId="{7F5E254A-E97D-4D81-9E49-1C29A83C33DC}" destId="{6A2178A5-4D1C-49A6-93B7-C78FC5925D30}" srcOrd="1" destOrd="0" presId="urn:microsoft.com/office/officeart/2005/8/layout/cycle1"/>
    <dgm:cxn modelId="{9DC08E00-68FB-4E49-9DB6-15EF7AE3E401}" type="presParOf" srcId="{7F5E254A-E97D-4D81-9E49-1C29A83C33DC}" destId="{56E2D097-C189-41DD-AEAA-A11BE43A90C8}" srcOrd="2" destOrd="0" presId="urn:microsoft.com/office/officeart/2005/8/layout/cycle1"/>
    <dgm:cxn modelId="{543F9E4A-608C-4D63-802E-E60E14A46114}" type="presParOf" srcId="{7F5E254A-E97D-4D81-9E49-1C29A83C33DC}" destId="{3D191BD5-2341-4193-A079-F073BB5214F1}" srcOrd="3" destOrd="0" presId="urn:microsoft.com/office/officeart/2005/8/layout/cycle1"/>
    <dgm:cxn modelId="{89B604ED-6E97-4D1B-B808-50A78D6D2F18}" type="presParOf" srcId="{7F5E254A-E97D-4D81-9E49-1C29A83C33DC}" destId="{EE65C382-7668-4570-BA61-F894BBAFD45E}" srcOrd="4" destOrd="0" presId="urn:microsoft.com/office/officeart/2005/8/layout/cycle1"/>
    <dgm:cxn modelId="{55073610-9303-43DC-B870-96BAD53A0CAD}" type="presParOf" srcId="{7F5E254A-E97D-4D81-9E49-1C29A83C33DC}" destId="{538A6CA1-F656-4CE7-9408-F9C9C045AAC4}" srcOrd="5" destOrd="0" presId="urn:microsoft.com/office/officeart/2005/8/layout/cycle1"/>
    <dgm:cxn modelId="{73AC17C6-4DEB-4522-BF41-77B1B36296E3}" type="presParOf" srcId="{7F5E254A-E97D-4D81-9E49-1C29A83C33DC}" destId="{2ABA9DB4-2DF4-491A-9001-68F91D58CB65}" srcOrd="6" destOrd="0" presId="urn:microsoft.com/office/officeart/2005/8/layout/cycle1"/>
    <dgm:cxn modelId="{47912FFA-DE70-45E4-A80B-2B6020606BCE}" type="presParOf" srcId="{7F5E254A-E97D-4D81-9E49-1C29A83C33DC}" destId="{89685013-A914-48D2-B275-9ACDC3B539D1}" srcOrd="7" destOrd="0" presId="urn:microsoft.com/office/officeart/2005/8/layout/cycle1"/>
    <dgm:cxn modelId="{2FDA450C-2446-40B6-9289-4872FEC43322}" type="presParOf" srcId="{7F5E254A-E97D-4D81-9E49-1C29A83C33DC}" destId="{9665760D-050D-4C62-BCA2-01B0B0BAC2D0}" srcOrd="8" destOrd="0" presId="urn:microsoft.com/office/officeart/2005/8/layout/cycle1"/>
    <dgm:cxn modelId="{D4D2CFD5-0791-4B4D-BA1B-9791A0448884}" type="presParOf" srcId="{7F5E254A-E97D-4D81-9E49-1C29A83C33DC}" destId="{7F8756AB-C028-4859-8269-0807FD0CC898}" srcOrd="9" destOrd="0" presId="urn:microsoft.com/office/officeart/2005/8/layout/cycle1"/>
    <dgm:cxn modelId="{83948DEF-BBC5-40CE-992F-17F93F5C3910}" type="presParOf" srcId="{7F5E254A-E97D-4D81-9E49-1C29A83C33DC}" destId="{BE2ED15F-6856-4E2F-90DA-5D079D9FD7F8}" srcOrd="10" destOrd="0" presId="urn:microsoft.com/office/officeart/2005/8/layout/cycle1"/>
    <dgm:cxn modelId="{2D079AEE-48C6-40AD-9779-74130A914D65}" type="presParOf" srcId="{7F5E254A-E97D-4D81-9E49-1C29A83C33DC}" destId="{3BFA9605-C200-4ACC-BFF4-EA9A9CE8EAAD}" srcOrd="11" destOrd="0" presId="urn:microsoft.com/office/officeart/2005/8/layout/cycle1"/>
    <dgm:cxn modelId="{C06D8913-4C2C-45EC-B5BF-2B4CCADBBF03}" type="presParOf" srcId="{7F5E254A-E97D-4D81-9E49-1C29A83C33DC}" destId="{772A698D-6323-4BE3-B7B9-14C64A2963A2}" srcOrd="12" destOrd="0" presId="urn:microsoft.com/office/officeart/2005/8/layout/cycle1"/>
    <dgm:cxn modelId="{BE19084A-5D33-4FC7-A75A-D6FE9BCF3640}" type="presParOf" srcId="{7F5E254A-E97D-4D81-9E49-1C29A83C33DC}" destId="{CA707178-F16B-4AD6-AB2A-8A8F0A6BFD8E}" srcOrd="13" destOrd="0" presId="urn:microsoft.com/office/officeart/2005/8/layout/cycle1"/>
    <dgm:cxn modelId="{C6791434-50C1-4004-871F-BE30B20EE768}" type="presParOf" srcId="{7F5E254A-E97D-4D81-9E49-1C29A83C33DC}" destId="{FB108711-A080-449E-BDC9-156DE08250A8}" srcOrd="14" destOrd="0" presId="urn:microsoft.com/office/officeart/2005/8/layout/cycle1"/>
    <dgm:cxn modelId="{4727BF70-1CF7-462D-9E61-DCAD810C1AA5}" type="presParOf" srcId="{7F5E254A-E97D-4D81-9E49-1C29A83C33DC}" destId="{848B6932-EE02-4195-A29A-2BC3FA6C0A24}" srcOrd="15" destOrd="0" presId="urn:microsoft.com/office/officeart/2005/8/layout/cycle1"/>
    <dgm:cxn modelId="{5FF7DCAB-0FDF-45EB-AA2F-1BFDF24DAB08}" type="presParOf" srcId="{7F5E254A-E97D-4D81-9E49-1C29A83C33DC}" destId="{9E048EC5-9C55-4AAF-B23C-8A5B4A87C4E5}" srcOrd="16" destOrd="0" presId="urn:microsoft.com/office/officeart/2005/8/layout/cycle1"/>
    <dgm:cxn modelId="{05F3DC2A-6A46-446F-AA3E-FC4FA698D58B}" type="presParOf" srcId="{7F5E254A-E97D-4D81-9E49-1C29A83C33DC}" destId="{6048AF7A-B237-4F27-892E-2485A9F465FE}" srcOrd="17" destOrd="0" presId="urn:microsoft.com/office/officeart/2005/8/layout/cycle1"/>
    <dgm:cxn modelId="{1F323108-56FE-467D-82C4-B09E0C670526}" type="presParOf" srcId="{7F5E254A-E97D-4D81-9E49-1C29A83C33DC}" destId="{AF92E22C-C899-4A23-96C4-F1FA3162CB0C}" srcOrd="18" destOrd="0" presId="urn:microsoft.com/office/officeart/2005/8/layout/cycle1"/>
    <dgm:cxn modelId="{940E0C94-E2CA-43E4-8609-028DD0AFB936}" type="presParOf" srcId="{7F5E254A-E97D-4D81-9E49-1C29A83C33DC}" destId="{7C9BACB3-DDDA-48AB-82A0-4D6210FF10B6}" srcOrd="19" destOrd="0" presId="urn:microsoft.com/office/officeart/2005/8/layout/cycle1"/>
    <dgm:cxn modelId="{1CC29B46-4C74-4F78-BF6E-0443359C4B1E}" type="presParOf" srcId="{7F5E254A-E97D-4D81-9E49-1C29A83C33DC}" destId="{9DD31851-417B-44FC-888E-CB065825B54D}" srcOrd="2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 smtClean="0"/>
            </a:lvl1pPr>
          </a:lstStyle>
          <a:p>
            <a:pPr>
              <a:defRPr/>
            </a:pPr>
            <a:fld id="{7CB89609-25E6-4C11-AB45-BDCCF8F8F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sz="1200" smtClean="0">
                <a:latin typeface="Times New Roman" panose="02020603050405020304" pitchFamily="18" charset="0"/>
              </a:rPr>
              <a:t>Page </a:t>
            </a:r>
            <a:fld id="{836C7C61-74CE-4EE6-8C9F-1A2D5C0A2D5F}" type="slidenum">
              <a:rPr lang="en-US" sz="1200" smtClean="0">
                <a:latin typeface="Times New Roman" panose="02020603050405020304" pitchFamily="18" charset="0"/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94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A24B04F-BCA7-479B-8713-288F3E931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sz="1200" smtClean="0">
                <a:latin typeface="Times New Roman" panose="02020603050405020304" pitchFamily="18" charset="0"/>
              </a:rPr>
              <a:t>Page </a:t>
            </a:r>
            <a:fld id="{E187C216-1F0B-47BB-B4C3-24B63753B6E1}" type="slidenum">
              <a:rPr lang="en-US" sz="1200" smtClean="0">
                <a:latin typeface="Times New Roman" panose="02020603050405020304" pitchFamily="18" charset="0"/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08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3738"/>
            <a:ext cx="4556125" cy="3413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2622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1018D541-88EE-46BB-AD13-0416DE4BA43B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2</a:t>
            </a:fld>
            <a:endParaRPr lang="en-US" sz="10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96251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9A0D59EE-FF67-463D-A0D3-56AF3B10948D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18</a:t>
            </a:fld>
            <a:endParaRPr lang="en-US" sz="10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36068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768D4B22-DF80-4874-8130-75BA642C51B4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20</a:t>
            </a:fld>
            <a:endParaRPr lang="en-US" sz="10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079268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56035669-5E8C-41DB-B5DC-2A8E2A1744B6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21</a:t>
            </a:fld>
            <a:endParaRPr lang="en-US" sz="10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50797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9FA9BF8F-051A-458E-9198-E56B1E6A23DE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3</a:t>
            </a:fld>
            <a:endParaRPr lang="en-US" sz="10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569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DDA1F1E9-9F95-425A-AC2E-8304F01E6BA6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4</a:t>
            </a:fld>
            <a:endParaRPr lang="en-US" sz="100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899351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402F7D2D-CF67-47A6-9F51-A2319A49FB8A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10</a:t>
            </a:fld>
            <a:endParaRPr lang="en-US" sz="10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80950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18D9E5B6-C37E-428E-8A1D-A3668902B4F1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11</a:t>
            </a:fld>
            <a:endParaRPr lang="en-US" sz="10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38903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1CDC0CE1-225A-435D-973C-EAAD289FFFFD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13</a:t>
            </a:fld>
            <a:endParaRPr lang="en-US" sz="10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0817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7740700E-5E4A-4552-82F2-C5678A01D27C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14</a:t>
            </a:fld>
            <a:endParaRPr lang="en-US" sz="10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16555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822E2FCA-C7CD-44BE-A45F-4999B5224EF6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15</a:t>
            </a:fld>
            <a:endParaRPr lang="en-US" sz="10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42607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172059C3-3379-4F57-95D0-AE376A833658}" type="slidenum">
              <a:rPr lang="en-US" sz="1000"/>
              <a:pPr>
                <a:lnSpc>
                  <a:spcPct val="100000"/>
                </a:lnSpc>
                <a:spcBef>
                  <a:spcPct val="0"/>
                </a:spcBef>
              </a:pPr>
              <a:t>16</a:t>
            </a:fld>
            <a:endParaRPr lang="en-US" sz="10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451488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6BD29D01-AB32-465A-A419-A144394D758C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1252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91797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57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595615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929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539132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97D7B-84C7-49BC-8F91-A2AC232CF937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733537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1CCC0-9EAB-4CB1-A59B-A54FC9275DBF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1076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65DB7-67DE-4C17-9F7E-DBAED23ADB3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218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1573D-F6C8-4101-BD94-3711B7CD079D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40498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BB1CC11-5735-4277-BF21-A48A46BB1F65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65292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514A579-8EEB-43E8-8E65-EA48D885A235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09454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BF5D7FB4-B7C5-4255-A063-5198C4C7AE08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67928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47FAA-534D-4477-BEB9-A6550CF8F251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61248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AECC6-728C-49AE-9E0A-291F31373910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23273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6856E1-1B5A-45A3-A575-765F7B97CF72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9257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912D306-644E-40F6-AA6A-701B80A0F199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2329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73CA4FB-BBD6-492E-9EFE-8ED41ADBA676}" type="slidenum">
              <a:rPr lang="sr-Latn-CS" smtClean="0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9083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638300" y="3181082"/>
            <a:ext cx="6965950" cy="18803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4400" b="1" dirty="0" smtClean="0">
                <a:latin typeface="Times New Roman" panose="02020603050405020304" pitchFamily="18" charset="0"/>
              </a:rPr>
              <a:t>Новорођенче</a:t>
            </a:r>
            <a:r>
              <a:rPr lang="sr-Latn-CS" sz="4400" b="1" dirty="0" smtClean="0">
                <a:latin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</a:rPr>
              <a:t>мајке</a:t>
            </a:r>
            <a:r>
              <a:rPr lang="sr-Latn-CS" sz="4400" b="1" dirty="0" smtClean="0">
                <a:latin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</a:rPr>
              <a:t>са</a:t>
            </a:r>
            <a:r>
              <a:rPr lang="sr-Latn-CS" sz="4400" b="1" dirty="0" smtClean="0">
                <a:latin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</a:rPr>
              <a:t>ДМ</a:t>
            </a:r>
            <a:endParaRPr lang="sr-Latn-CS" sz="4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121275" y="222250"/>
            <a:ext cx="3706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Факултет</a:t>
            </a: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медицинских</a:t>
            </a: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ru-RU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наука</a:t>
            </a: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Универ</a:t>
            </a:r>
            <a:r>
              <a:rPr lang="ru-RU" altLang="zh-CN" sz="2000" b="1">
                <a:latin typeface="Times New Roman" panose="02020603050405020304" pitchFamily="18" charset="0"/>
              </a:rPr>
              <a:t>з</a:t>
            </a:r>
            <a:r>
              <a:rPr lang="ru-RU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итета</a:t>
            </a: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sr-Latn-CS" altLang="zh-CN" sz="2000" b="1">
                <a:latin typeface="Times New Roman" panose="02020603050405020304" pitchFamily="18" charset="0"/>
              </a:rPr>
              <a:t> </a:t>
            </a:r>
            <a:r>
              <a:rPr lang="ru-RU" altLang="zh-CN" sz="2000" b="1">
                <a:latin typeface="Times New Roman" panose="02020603050405020304" pitchFamily="18" charset="0"/>
              </a:rPr>
              <a:t>у</a:t>
            </a:r>
            <a:r>
              <a:rPr lang="sr-Latn-CS" altLang="zh-CN" sz="2000" b="1">
                <a:latin typeface="Times New Roman" panose="02020603050405020304" pitchFamily="18" charset="0"/>
              </a:rPr>
              <a:t> </a:t>
            </a:r>
            <a:r>
              <a:rPr lang="ru-RU" altLang="zh-CN" sz="2000" b="1">
                <a:latin typeface="Times New Roman" panose="02020603050405020304" pitchFamily="18" charset="0"/>
              </a:rPr>
              <a:t>Крагујевцу</a:t>
            </a:r>
            <a:endParaRPr lang="sr-Latn-CS" sz="2000" b="1">
              <a:latin typeface="Times New Roman" panose="02020603050405020304" pitchFamily="18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770438" y="6211888"/>
            <a:ext cx="4373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b="1">
                <a:latin typeface="Times New Roman" panose="02020603050405020304" pitchFamily="18" charset="0"/>
              </a:rPr>
              <a:t>Славица</a:t>
            </a:r>
            <a:r>
              <a:rPr lang="en-U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Марковић</a:t>
            </a:r>
            <a:endParaRPr lang="sr-Latn-CS" sz="18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b="1">
                <a:latin typeface="Times New Roman" panose="02020603050405020304" pitchFamily="18" charset="0"/>
              </a:rPr>
              <a:t>Клиника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за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педијатрију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КЦ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Крагујевац</a:t>
            </a:r>
            <a:endParaRPr lang="sr-Latn-CS" sz="1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54"/>
    </mc:Choice>
    <mc:Fallback xmlns="">
      <p:transition spd="slow" advTm="1735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638" y="612775"/>
            <a:ext cx="7775575" cy="95250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Фетус</a:t>
            </a: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/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Новорођенче</a:t>
            </a:r>
            <a:r>
              <a:rPr lang="sr-Latn-C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98538" y="2297633"/>
            <a:ext cx="7940675" cy="2787650"/>
          </a:xfrm>
          <a:noFill/>
        </p:spPr>
        <p:txBody>
          <a:bodyPr lIns="92075" tIns="46038" rIns="92075" bIns="46038">
            <a:normAutofit fontScale="92500"/>
          </a:bodyPr>
          <a:lstStyle/>
          <a:p>
            <a:pPr eaLnBrk="1" hangingPunct="1"/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Општа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инциденца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9%</a:t>
            </a:r>
            <a:endParaRPr lang="sr-Latn-CS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sr-Latn-CS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Код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деце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5</a:t>
            </a:r>
            <a:r>
              <a:rPr lang="en-U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пута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чешће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него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општој</a:t>
            </a:r>
            <a:r>
              <a:rPr lang="sr-Latn-CS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популацији</a:t>
            </a:r>
            <a:endParaRPr lang="en-US" sz="2000" b="1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lvl="1" eaLnBrk="1" hangingPunct="1">
              <a:buFontTx/>
              <a:buNone/>
            </a:pP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Нема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патогномоничних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конгениталних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малформација</a:t>
            </a:r>
            <a:r>
              <a:rPr lang="sr-Latn-CS" sz="2000" dirty="0" smtClean="0">
                <a:solidFill>
                  <a:srgbClr val="000000"/>
                </a:solidFill>
              </a:rPr>
              <a:t> 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 eaLnBrk="1" hangingPunct="1"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Предоминантно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НН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ДМТ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</a:p>
          <a:p>
            <a:pPr lvl="1" eaLnBrk="1" hangingPunct="1"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Најчешће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малформације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ЦНС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скелета</a:t>
            </a: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):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998538" y="1347788"/>
            <a:ext cx="6119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</a:rPr>
              <a:t>Конгениталне</a:t>
            </a:r>
            <a:r>
              <a:rPr lang="sr-Latn-CS" sz="2800" b="1" dirty="0">
                <a:latin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</a:rPr>
              <a:t>малформације</a:t>
            </a:r>
            <a:r>
              <a:rPr lang="sr-Latn-CS" sz="2800" b="1" dirty="0"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</a:rPr>
              <a:t>плода</a:t>
            </a:r>
            <a:r>
              <a:rPr lang="sr-Latn-CS" sz="2800" b="1" dirty="0"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4792663" y="4967288"/>
            <a:ext cx="4146550" cy="163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Синдром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каудалне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регресије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није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патогномоничан</a:t>
            </a:r>
            <a:endParaRPr lang="sr-Latn-CS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присутан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600x</a:t>
            </a:r>
            <a:r>
              <a:rPr lang="sr-Cyrl-R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чешће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код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ДМТ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</a:p>
          <a:p>
            <a:pPr eaLnBrk="1" hangingPunct="1">
              <a:defRPr/>
            </a:pP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Дефекти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неуралне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тубе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  <a:p>
            <a:pPr eaLnBrk="1" hangingPunct="1">
              <a:defRPr/>
            </a:pP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Микроцефалија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7415" name="Picture 6" descr="Anencepha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1909502"/>
            <a:ext cx="1870075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5698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>
          <a:xfrm>
            <a:off x="1356072" y="292894"/>
            <a:ext cx="7538547" cy="1074738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l" eaLnBrk="1" hangingPunct="1"/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Новорођенче</a:t>
            </a:r>
            <a:r>
              <a:rPr lang="sr-Latn-CS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sr-Cyrl-R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/>
            </a:r>
            <a:br>
              <a:rPr lang="sr-Cyrl-R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Конгениталне</a:t>
            </a:r>
            <a:r>
              <a:rPr lang="sr-Latn-CS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малформације</a:t>
            </a:r>
            <a:r>
              <a:rPr lang="sr-Latn-CS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ЦНС</a:t>
            </a:r>
            <a:r>
              <a:rPr lang="sr-Latn-CS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/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скелета</a:t>
            </a:r>
            <a:endParaRPr lang="en-US" sz="3200" b="1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3951230" y="1781969"/>
            <a:ext cx="4735512" cy="19319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lIns="92075" tIns="46038" rIns="92075" bIns="46038"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Синдром</a:t>
            </a:r>
            <a:r>
              <a:rPr lang="sr-Latn-CS" sz="24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каудалне</a:t>
            </a:r>
            <a:r>
              <a:rPr lang="sr-Latn-CS" sz="24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регресије</a:t>
            </a:r>
            <a:endParaRPr lang="en-US" sz="24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спектар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различитих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малформација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поремећај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раста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дистралних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партија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sr-Latn-C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кичменог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стуба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абнормалност</a:t>
            </a:r>
            <a:r>
              <a:rPr lang="sr-Latn-R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неуралне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мускуларне</a:t>
            </a: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     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скелетне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васкуларне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</a:rPr>
              <a:t>компоненте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945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830388"/>
            <a:ext cx="2990850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17" y="3940969"/>
            <a:ext cx="2117725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17563" y="3748088"/>
            <a:ext cx="3673475" cy="523875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Каудална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регресија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интактним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али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малформисаним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доњим</a:t>
            </a:r>
            <a:r>
              <a:rPr lang="sr-Latn-C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екстремитетима</a:t>
            </a:r>
            <a:r>
              <a:rPr lang="sr-Latn-CS" sz="1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883795" y="5433219"/>
            <a:ext cx="3606800" cy="1169987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00"/>
                </a:solidFill>
                <a:latin typeface="Times New Roman" panose="02020603050405020304" pitchFamily="18" charset="0"/>
              </a:rPr>
              <a:t>Каудална</a:t>
            </a:r>
            <a:r>
              <a:rPr lang="sr-Latn-CS" sz="14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>
                <a:solidFill>
                  <a:srgbClr val="000000"/>
                </a:solidFill>
                <a:latin typeface="Times New Roman" panose="02020603050405020304" pitchFamily="18" charset="0"/>
              </a:rPr>
              <a:t>регресија</a:t>
            </a:r>
            <a:r>
              <a:rPr lang="sr-Latn-CS" sz="1400" b="1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sz="1400" b="1">
                <a:solidFill>
                  <a:srgbClr val="000000"/>
                </a:solidFill>
                <a:latin typeface="Times New Roman" panose="02020603050405020304" pitchFamily="18" charset="0"/>
              </a:rPr>
              <a:t>Syrenomielia</a:t>
            </a:r>
            <a:endParaRPr lang="sr-Latn-CS" sz="1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Одсуство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доњих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екстремитета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гениталија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,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ануса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иректума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pPr>
              <a:spcBef>
                <a:spcPct val="0"/>
              </a:spcBef>
            </a:pP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Малформација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горњих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екстремитета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</a:p>
          <a:p>
            <a:pPr>
              <a:spcBef>
                <a:spcPct val="0"/>
              </a:spcBef>
            </a:pP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Ренална</a:t>
            </a:r>
            <a:r>
              <a:rPr lang="sr-Latn-C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</a:rPr>
              <a:t>агенеза</a:t>
            </a:r>
            <a:endParaRPr 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75318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908050" y="0"/>
            <a:ext cx="7772400" cy="116205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Хипертрофична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кардиомиопатија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новорођ.  </a:t>
            </a:r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endParaRPr lang="sr-Latn-CS" sz="3600" b="1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804863" y="5424488"/>
            <a:ext cx="4318000" cy="1233487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Klinički tok:</a:t>
            </a:r>
          </a:p>
          <a:p>
            <a:pPr>
              <a:spcBef>
                <a:spcPct val="0"/>
              </a:spcBef>
            </a:pPr>
            <a:r>
              <a:rPr lang="en-U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Tran</a:t>
            </a:r>
            <a:r>
              <a:rPr lang="sr-Latn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sr-Latn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torna- nestaje  za 6-12 meseci</a:t>
            </a:r>
          </a:p>
          <a:p>
            <a:pPr>
              <a:spcBef>
                <a:spcPct val="0"/>
              </a:spcBef>
            </a:pPr>
            <a:r>
              <a:rPr lang="sr-Latn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Najčešće asimptomatska       </a:t>
            </a:r>
          </a:p>
          <a:p>
            <a:pPr>
              <a:spcBef>
                <a:spcPct val="0"/>
              </a:spcBef>
            </a:pPr>
            <a:r>
              <a:rPr lang="sr-Latn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Srčana insuficijencija </a:t>
            </a:r>
            <a:r>
              <a:rPr lang="en-U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5 to 10%</a:t>
            </a:r>
            <a:endParaRPr lang="sr-Latn-CS" sz="1800" b="1">
              <a:latin typeface="Times New Roman" panose="02020603050405020304" pitchFamily="18" charset="0"/>
            </a:endParaRPr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5416550" y="4046538"/>
            <a:ext cx="3365500" cy="2566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</a:rPr>
              <a:t>Treatm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a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n 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srčane insuficijencije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en-US" sz="1600" b="1" dirty="0" err="1">
                <a:solidFill>
                  <a:srgbClr val="000000"/>
                </a:solidFill>
                <a:latin typeface="Times New Roman" pitchFamily="18" charset="0"/>
              </a:rPr>
              <a:t>Propranolol</a:t>
            </a: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sr-Latn-CS" sz="16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    smanjenje hipertrofije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     i dinamske izlazne obstrukcije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CS" sz="1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Times New Roman" pitchFamily="18" charset="0"/>
              </a:rPr>
              <a:t>Digoxin</a:t>
            </a:r>
            <a:r>
              <a:rPr lang="sr-Latn-CS" sz="16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Latn-CS" sz="1600" b="1" dirty="0">
                <a:solidFill>
                  <a:srgbClr val="FF0000"/>
                </a:solidFill>
                <a:latin typeface="Times New Roman" pitchFamily="18" charset="0"/>
              </a:rPr>
              <a:t>k</a:t>
            </a: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</a:rPr>
              <a:t>ontraindi</a:t>
            </a:r>
            <a:r>
              <a:rPr lang="sr-Latn-CS" sz="1600" b="1" dirty="0">
                <a:solidFill>
                  <a:srgbClr val="FF0000"/>
                </a:solidFill>
                <a:latin typeface="Times New Roman" pitchFamily="18" charset="0"/>
              </a:rPr>
              <a:t>kovan!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dirty="0">
                <a:latin typeface="Times New Roman" pitchFamily="18" charset="0"/>
              </a:rPr>
              <a:t>- </a:t>
            </a:r>
            <a:r>
              <a:rPr lang="en-US" sz="1600" dirty="0" err="1">
                <a:latin typeface="Times New Roman" pitchFamily="18" charset="0"/>
              </a:rPr>
              <a:t>redu</a:t>
            </a: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kuje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volume</a:t>
            </a: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n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LV</a:t>
            </a:r>
            <a:endParaRPr lang="sr-Latn-CS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- porast dinamske izlazne obstrukcije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sr-Latn-CS" sz="1600" dirty="0">
                <a:solidFill>
                  <a:srgbClr val="000000"/>
                </a:solidFill>
                <a:latin typeface="Times New Roman" pitchFamily="18" charset="0"/>
              </a:rPr>
              <a:t>- pogoršanje srčane insuficijencije</a:t>
            </a:r>
          </a:p>
        </p:txBody>
      </p:sp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773113" y="1420813"/>
            <a:ext cx="4572000" cy="3692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>
              <a:defRPr/>
            </a:pPr>
            <a:endParaRPr lang="sr-Latn-CS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■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</a:rPr>
              <a:t>Incidenc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a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 20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30%</a:t>
            </a:r>
          </a:p>
          <a:p>
            <a:pPr eaLnBrk="1" hangingPunct="1"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■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</a:rPr>
              <a:t>Manifesta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cija je</a:t>
            </a:r>
            <a:r>
              <a:rPr lang="sr-Latn-CS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defRPr/>
            </a:pPr>
            <a:r>
              <a:rPr lang="sr-Latn-CS" dirty="0">
                <a:solidFill>
                  <a:srgbClr val="000000"/>
                </a:solidFill>
                <a:latin typeface="Times New Roman" pitchFamily="18" charset="0"/>
              </a:rPr>
              <a:t>  - Generalizovane organomegalije </a:t>
            </a:r>
          </a:p>
          <a:p>
            <a:pPr eaLnBrk="1" hangingPunct="1">
              <a:defRPr/>
            </a:pPr>
            <a:r>
              <a:rPr lang="sr-Latn-C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 - Povećanja nivoa k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ateholamin</a:t>
            </a:r>
            <a:r>
              <a:rPr lang="sr-Latn-C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a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</a:t>
            </a:r>
            <a:endParaRPr lang="sr-Latn-CS" dirty="0">
              <a:solidFill>
                <a:srgbClr val="000000"/>
              </a:solidFill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defRPr/>
            </a:pPr>
            <a:r>
              <a:rPr lang="sr-Latn-C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    </a:t>
            </a:r>
            <a:r>
              <a:rPr lang="sr-Latn-CS" dirty="0">
                <a:solidFill>
                  <a:srgbClr val="000000"/>
                </a:solidFill>
                <a:latin typeface="Times New Roman" pitchFamily="18" charset="0"/>
              </a:rPr>
              <a:t>HTA,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dirty="0">
                <a:solidFill>
                  <a:srgbClr val="000000"/>
                </a:solidFill>
                <a:latin typeface="Times New Roman" pitchFamily="18" charset="0"/>
              </a:rPr>
              <a:t>remodeliranje miokarda, </a:t>
            </a:r>
          </a:p>
          <a:p>
            <a:pPr lvl="1" eaLnBrk="1" hangingPunct="1">
              <a:defRPr/>
            </a:pPr>
            <a:endParaRPr lang="sr-Latn-CS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Hipertrofija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LV 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i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V </a:t>
            </a:r>
          </a:p>
          <a:p>
            <a:pPr eaLnBrk="1" hangingPunct="1">
              <a:buFontTx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As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</a:rPr>
              <a:t>metri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čna ventrikularna septalna   </a:t>
            </a:r>
          </a:p>
          <a:p>
            <a:pPr eaLnBrk="1" hangingPunct="1"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Cyrl-R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hipertrofija</a:t>
            </a:r>
          </a:p>
          <a:p>
            <a:pPr eaLnBrk="1" hangingPunct="1">
              <a:buFontTx/>
              <a:buChar char="•"/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Promenjljiva izlazna obstrukcija DV</a:t>
            </a:r>
            <a:endParaRPr lang="en-US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Izlazna obstrukcija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LV</a:t>
            </a:r>
            <a:r>
              <a:rPr lang="en-US" b="1" dirty="0">
                <a:latin typeface="Times New Roman" pitchFamily="18" charset="0"/>
              </a:rPr>
              <a:t> </a:t>
            </a:r>
            <a:endParaRPr lang="sr-Latn-CS" b="1" dirty="0">
              <a:latin typeface="Times New Roman" pitchFamily="18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</a:rPr>
              <a:t>Valv</a:t>
            </a:r>
            <a:r>
              <a:rPr lang="sr-Latn-CS" b="1" dirty="0">
                <a:solidFill>
                  <a:srgbClr val="000000"/>
                </a:solidFill>
                <a:latin typeface="Times New Roman" pitchFamily="18" charset="0"/>
              </a:rPr>
              <a:t>ule i velika ušća normalni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6762750" y="617538"/>
            <a:ext cx="2016125" cy="1763712"/>
            <a:chOff x="1070" y="215"/>
            <a:chExt cx="3706" cy="3400"/>
          </a:xfrm>
        </p:grpSpPr>
        <p:pic>
          <p:nvPicPr>
            <p:cNvPr id="21513" name="Picture 8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215"/>
              <a:ext cx="3706" cy="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Line 9"/>
            <p:cNvSpPr>
              <a:spLocks noChangeShapeType="1"/>
            </p:cNvSpPr>
            <p:nvPr/>
          </p:nvSpPr>
          <p:spPr bwMode="auto">
            <a:xfrm>
              <a:off x="2471" y="1297"/>
              <a:ext cx="607" cy="534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Rectangle 10"/>
            <p:cNvSpPr>
              <a:spLocks noChangeArrowheads="1"/>
            </p:cNvSpPr>
            <p:nvPr/>
          </p:nvSpPr>
          <p:spPr bwMode="auto">
            <a:xfrm>
              <a:off x="2139" y="1763"/>
              <a:ext cx="907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sz="1200" b="1">
                  <a:solidFill>
                    <a:schemeClr val="bg1"/>
                  </a:solidFill>
                  <a:latin typeface="Times New Roman" panose="02020603050405020304" pitchFamily="18" charset="0"/>
                </a:rPr>
                <a:t>Septum</a:t>
              </a:r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448300" y="2241550"/>
            <a:ext cx="3349625" cy="1684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R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kern="0" dirty="0" err="1">
                <a:solidFill>
                  <a:srgbClr val="000000"/>
                </a:solidFill>
                <a:latin typeface="Times New Roman" pitchFamily="18" charset="0"/>
              </a:rPr>
              <a:t>Transpo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z</a:t>
            </a:r>
            <a:r>
              <a:rPr lang="en-US" sz="1600" b="1" kern="0" dirty="0" err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cija 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600" b="1" u="sng" kern="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 VSD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VSD</a:t>
            </a:r>
            <a:endParaRPr lang="en-US" sz="1600" b="1" kern="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 CoA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600" b="1" u="sng" kern="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VSD 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ili 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PDA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ASD</a:t>
            </a:r>
            <a:endParaRPr lang="en-US" sz="1600" b="1" kern="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H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 b="1" kern="0" dirty="0" err="1">
                <a:solidFill>
                  <a:srgbClr val="000000"/>
                </a:solidFill>
                <a:latin typeface="Times New Roman" pitchFamily="18" charset="0"/>
              </a:rPr>
              <a:t>pertro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fična </a:t>
            </a:r>
            <a:r>
              <a:rPr lang="en-US" sz="1600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k</a:t>
            </a:r>
            <a:r>
              <a:rPr lang="en-US" sz="1600" b="1" kern="0" dirty="0" err="1">
                <a:solidFill>
                  <a:srgbClr val="000000"/>
                </a:solidFill>
                <a:latin typeface="Times New Roman" pitchFamily="18" charset="0"/>
              </a:rPr>
              <a:t>ardiom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 b="1" kern="0" dirty="0" err="1">
                <a:solidFill>
                  <a:srgbClr val="000000"/>
                </a:solidFill>
                <a:latin typeface="Times New Roman" pitchFamily="18" charset="0"/>
              </a:rPr>
              <a:t>opat</a:t>
            </a:r>
            <a:r>
              <a:rPr lang="sr-Latn-CS" sz="1600" b="1" kern="0" dirty="0">
                <a:solidFill>
                  <a:srgbClr val="000000"/>
                </a:solidFill>
                <a:latin typeface="Times New Roman" pitchFamily="18" charset="0"/>
              </a:rPr>
              <a:t>ija:</a:t>
            </a:r>
            <a:endParaRPr lang="en-US" sz="1600" b="1" kern="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066"/>
    </mc:Choice>
    <mc:Fallback xmlns="">
      <p:transition spd="slow" advTm="15606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6375" y="523876"/>
            <a:ext cx="6967826" cy="896937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algn="l" eaLnBrk="1" hangingPunct="1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Новорођенче</a:t>
            </a:r>
            <a:r>
              <a:rPr lang="sr-Latn-C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sr-Cyrl-R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sr-Cyrl-R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реналне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конгениталне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малформације</a:t>
            </a:r>
            <a:r>
              <a:rPr lang="sr-Latn-CS" sz="3200" dirty="0" smtClean="0">
                <a:solidFill>
                  <a:srgbClr val="000000"/>
                </a:solidFill>
              </a:rPr>
              <a:t>  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5988" y="2125663"/>
            <a:ext cx="7848600" cy="282575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92075" tIns="46038" rIns="92075" bIns="46038"/>
          <a:lstStyle/>
          <a:p>
            <a:pPr eaLnBrk="1" hangingPunct="1"/>
            <a:endParaRPr lang="sr-Latn-CS" sz="2800" dirty="0" smtClean="0"/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Hydronephrosis</a:t>
            </a:r>
            <a:endParaRPr 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Ageneza bubrega 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Dupli ureteri</a:t>
            </a:r>
            <a:endParaRPr 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2" name="Picture 9" descr="hydronephro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1655763"/>
            <a:ext cx="3657600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11"/>
    </mc:Choice>
    <mc:Fallback xmlns="">
      <p:transition spd="slow" advTm="3691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225" y="431008"/>
            <a:ext cx="7504112" cy="958055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Новорођенче</a:t>
            </a:r>
            <a:r>
              <a:rPr lang="sr-Latn-CS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r>
              <a:rPr lang="sr-Latn-CS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 </a:t>
            </a:r>
            <a:r>
              <a:rPr lang="sr-Cyrl-R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/>
            </a:r>
            <a:br>
              <a:rPr lang="sr-Cyrl-R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Конгениталне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малформације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ГИТ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50925" y="1847850"/>
            <a:ext cx="7329488" cy="265906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92075" tIns="46038" rIns="92075" bIns="46038"/>
          <a:lstStyle/>
          <a:p>
            <a:pPr eaLnBrk="1" hangingPunct="1"/>
            <a:endParaRPr lang="sr-Latn-CS" sz="28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Duodenal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na 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atre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</a:p>
          <a:p>
            <a:pPr eaLnBrk="1" hangingPunct="1"/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Anore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k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tal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na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atre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r>
              <a:rPr lang="en-U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</a:p>
          <a:p>
            <a:pPr eaLnBrk="1" hangingPunct="1"/>
            <a:r>
              <a:rPr lang="sr-Latn-CS" sz="2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Sy malog levog kolona</a:t>
            </a:r>
            <a:endParaRPr lang="en-US" sz="28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8132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544" y="4160045"/>
            <a:ext cx="2166143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92" y="1630363"/>
            <a:ext cx="2599458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Picture 9" descr="Anorectal atres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91" y="3922712"/>
            <a:ext cx="2599459" cy="24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46"/>
    </mc:Choice>
    <mc:Fallback xmlns="">
      <p:transition spd="slow" advTm="47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1795463" y="180975"/>
            <a:ext cx="658812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НН</a:t>
            </a:r>
            <a:r>
              <a:rPr lang="sr-Latn-C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Latn-CS" b="1" dirty="0">
                <a:latin typeface="Times New Roman" panose="02020603050405020304" pitchFamily="18" charset="0"/>
              </a:rPr>
              <a:t>-</a:t>
            </a:r>
            <a:r>
              <a:rPr lang="ru-RU" b="1" dirty="0">
                <a:latin typeface="Times New Roman" panose="02020603050405020304" pitchFamily="18" charset="0"/>
              </a:rPr>
              <a:t>поремећаји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раста</a:t>
            </a:r>
            <a:r>
              <a:rPr lang="sr-Latn-CS" b="1" dirty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плода</a:t>
            </a:r>
            <a:endParaRPr lang="sr-Latn-CS" b="1" dirty="0">
              <a:latin typeface="Times New Roman" panose="02020603050405020304" pitchFamily="18" charset="0"/>
            </a:endParaRPr>
          </a:p>
        </p:txBody>
      </p:sp>
      <p:sp>
        <p:nvSpPr>
          <p:cNvPr id="26628" name="Rectangle 11"/>
          <p:cNvSpPr>
            <a:spLocks noChangeArrowheads="1"/>
          </p:cNvSpPr>
          <p:nvPr/>
        </p:nvSpPr>
        <p:spPr bwMode="auto">
          <a:xfrm>
            <a:off x="982663" y="1446213"/>
            <a:ext cx="7400925" cy="2614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Патогенеза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није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потпуности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разјашњена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највероватније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директна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последица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метаболичких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поремећаја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током</a:t>
            </a: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органогенезе</a:t>
            </a:r>
            <a:endParaRPr lang="sr-Latn-CS" sz="1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29" name="Picture 1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2624138"/>
            <a:ext cx="2670175" cy="3724275"/>
          </a:xfrm>
          <a:prstGeom prst="rect">
            <a:avLst/>
          </a:prstGeom>
          <a:solidFill>
            <a:srgbClr val="A7A7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1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13" y="2660650"/>
            <a:ext cx="2971800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84"/>
    </mc:Choice>
    <mc:Fallback xmlns="">
      <p:transition spd="slow" advTm="2278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63287" y="466726"/>
            <a:ext cx="8229600" cy="66040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en-US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Новорођ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sr-Latn-CS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</a:t>
            </a:r>
            <a:r>
              <a:rPr lang="en-US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acrosomia</a:t>
            </a:r>
            <a:r>
              <a:rPr lang="sr-Latn-CS" sz="3200" b="1" dirty="0" smtClean="0">
                <a:solidFill>
                  <a:schemeClr val="folHlink"/>
                </a:solidFill>
                <a:latin typeface="Times New Roman" panose="02020603050405020304" pitchFamily="18" charset="0"/>
              </a:rPr>
              <a:t>-</a:t>
            </a:r>
            <a:endParaRPr lang="en-US" sz="32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87463"/>
            <a:ext cx="8262938" cy="2230437"/>
          </a:xfrm>
          <a:solidFill>
            <a:schemeClr val="accent1">
              <a:lumMod val="20000"/>
              <a:lumOff val="80000"/>
            </a:schemeClr>
          </a:solidFill>
        </p:spPr>
        <p:txBody>
          <a:bodyPr lIns="92075" tIns="46038" rIns="92075" bIns="46038">
            <a:normAutofit fontScale="92500" lnSpcReduction="10000"/>
          </a:bodyPr>
          <a:lstStyle/>
          <a:p>
            <a:pPr eaLnBrk="1" hangingPunct="1"/>
            <a:r>
              <a:rPr lang="sr-Cyrl-R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Пораст нивоа инсулина и 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IGF1 i IGF-2 </a:t>
            </a:r>
          </a:p>
          <a:p>
            <a:pPr eaLnBrk="1" hangingPunct="1">
              <a:buFontTx/>
              <a:buNone/>
            </a:pP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Абнормално депоновање масног ткива 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  <a:r>
              <a:rPr lang="sr-Latn-C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Хипертофија и хиперплазија висцералних органа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  <a:r>
              <a:rPr lang="sr-Latn-C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Убрзање скелетног раста </a:t>
            </a:r>
            <a:endParaRPr lang="en-US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sr-Cyrl-R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Пораст нивоа липида и кетонских тела, АК</a:t>
            </a:r>
            <a:endParaRPr lang="sr-Latn-CS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-  </a:t>
            </a:r>
            <a:r>
              <a:rPr lang="sr-Cyrl-R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пораст нивоа анаболичких супстрата </a:t>
            </a:r>
          </a:p>
        </p:txBody>
      </p:sp>
      <p:pic>
        <p:nvPicPr>
          <p:cNvPr id="28677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88" y="1627188"/>
            <a:ext cx="2054225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085850" y="3848100"/>
            <a:ext cx="4968875" cy="27876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ПМ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&gt; 4000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г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или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ПМ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&gt; p90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Инциденца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 15 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45%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код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ДМТ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endParaRPr lang="en-U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Повећана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инциденца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SC</a:t>
            </a:r>
            <a:endParaRPr lang="sr-Latn-C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Порођајне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трауме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узрок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30-50%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смртних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исхода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НН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endParaRPr lang="en-U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rgbClr val="04FA50"/>
              </a:buClr>
              <a:buFont typeface="Symbol" panose="05050102010706020507" pitchFamily="18" charset="2"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нагњечења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рамена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трупа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Clr>
                <a:srgbClr val="04FA50"/>
              </a:buClr>
              <a:buFont typeface="Symbol" panose="05050102010706020507" pitchFamily="18" charset="2"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повреде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пле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уса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брацхиалиса</a:t>
            </a:r>
            <a:endParaRPr lang="en-U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rgbClr val="04FA50"/>
              </a:buClr>
              <a:buFont typeface="Symbol" panose="05050102010706020507" pitchFamily="18" charset="2"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повреде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н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фациалиса</a:t>
            </a:r>
            <a:endParaRPr lang="sr-Latn-C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rgbClr val="04FA50"/>
              </a:buClr>
              <a:buFont typeface="Symbol" panose="05050102010706020507" pitchFamily="18" charset="2"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асфиксија </a:t>
            </a:r>
            <a:endParaRPr lang="en-U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rgbClr val="04FA50"/>
              </a:buClr>
              <a:buFontTx/>
              <a:buNone/>
            </a:pP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трауме</a:t>
            </a:r>
            <a:r>
              <a:rPr lang="sr-Latn-CS" sz="1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anose="02020603050405020304" pitchFamily="18" charset="0"/>
              </a:rPr>
              <a:t>трбуха</a:t>
            </a:r>
            <a:endParaRPr lang="sr-Latn-CS" sz="1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48042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4776" y="262732"/>
            <a:ext cx="5774170" cy="116205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НН</a:t>
            </a:r>
            <a:r>
              <a:rPr lang="sr-Latn-CS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br>
              <a:rPr lang="sr-Latn-CS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Интраутерини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застој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раста</a:t>
            </a:r>
            <a:endParaRPr lang="sr-Latn-CS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723900" y="1862138"/>
            <a:ext cx="3871913" cy="29829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Инциденца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висока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20 %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Узроци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-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васкуларне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болести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-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НТА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мајке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-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Интраутерине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инфекције</a:t>
            </a: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-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Хромозомске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абнормалности</a:t>
            </a:r>
            <a:r>
              <a:rPr lang="sr-Latn-CS" sz="20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 smtClean="0">
                <a:solidFill>
                  <a:srgbClr val="000000"/>
                </a:solidFill>
              </a:rPr>
              <a:t>   -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инсулинска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резистенција</a:t>
            </a:r>
            <a:r>
              <a:rPr lang="en-US" sz="2000" dirty="0" smtClean="0">
                <a:solidFill>
                  <a:srgbClr val="000000"/>
                </a:solidFill>
              </a:rPr>
              <a:t>	      </a:t>
            </a:r>
            <a:endParaRPr lang="sr-Latn-CS" sz="2000" dirty="0" smtClean="0">
              <a:solidFill>
                <a:srgbClr val="000000"/>
              </a:solidFill>
            </a:endParaRPr>
          </a:p>
        </p:txBody>
      </p:sp>
      <p:sp>
        <p:nvSpPr>
          <p:cNvPr id="3072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759450" y="1909763"/>
            <a:ext cx="3140075" cy="25892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Удружености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Олигох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драмнион</a:t>
            </a:r>
            <a:endParaRPr lang="en-US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Хипоксија, асфиксија </a:t>
            </a:r>
            <a:endParaRPr lang="en-US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Фетални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дистрес</a:t>
            </a:r>
            <a:endParaRPr lang="en-US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Интраутерина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неонатална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смрт</a:t>
            </a:r>
            <a:endParaRPr lang="sr-Latn-CS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0725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2879725"/>
            <a:ext cx="18383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002"/>
    </mc:Choice>
    <mc:Fallback xmlns="">
      <p:transition spd="slow" advTm="8900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2" y="615950"/>
            <a:ext cx="8067675" cy="101600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Поро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ђ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ајна</a:t>
            </a:r>
            <a: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асфиксија</a:t>
            </a:r>
            <a: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нов.</a:t>
            </a:r>
            <a: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76275" y="1870075"/>
            <a:ext cx="4525963" cy="2749550"/>
          </a:xfrm>
          <a:noFill/>
        </p:spPr>
        <p:txBody>
          <a:bodyPr lIns="92075" tIns="46038" rIns="92075" bIns="46038"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4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Инциденца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30%</a:t>
            </a:r>
            <a:endParaRPr lang="sr-Latn-CS" sz="20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Примарни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ризико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фактори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Latn-CS" sz="2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Прематуритет</a:t>
            </a:r>
            <a:endParaRPr lang="en-US" sz="18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Поремећаји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раста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фетуса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Матерналне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болести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крвних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судова</a:t>
            </a:r>
            <a:endParaRPr lang="sr-Latn-CS" sz="18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Перипартална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матернална</a:t>
            </a:r>
            <a:r>
              <a:rPr lang="sr-Latn-C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хипергликемија</a:t>
            </a:r>
            <a:r>
              <a:rPr lang="en-US" sz="18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en-US" sz="1800" b="1" smtClean="0">
                <a:latin typeface="Times New Roman" panose="02020603050405020304" pitchFamily="18" charset="0"/>
              </a:rPr>
              <a:t>                        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572000" y="61595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>
                <a:latin typeface="Times New Roman" panose="02020603050405020304" pitchFamily="18" charset="0"/>
              </a:rPr>
              <a:t>Респираторни дистрес синдром</a:t>
            </a:r>
            <a:r>
              <a:rPr lang="sr-Latn-CS" sz="2400" b="1">
                <a:latin typeface="Times New Roman" panose="02020603050405020304" pitchFamily="18" charset="0"/>
              </a:rPr>
              <a:t/>
            </a:r>
            <a:br>
              <a:rPr lang="sr-Latn-CS" sz="2400" b="1">
                <a:latin typeface="Times New Roman" panose="02020603050405020304" pitchFamily="18" charset="0"/>
              </a:rPr>
            </a:b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код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новорођ .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мајки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са</a:t>
            </a:r>
            <a:r>
              <a:rPr lang="sr-Latn-C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ДМ</a:t>
            </a:r>
            <a:endParaRPr lang="en-US" sz="240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5013325" y="1979613"/>
            <a:ext cx="4572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Ризик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endParaRPr lang="sr-Latn-CS" sz="20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 3- 5 пута је већи,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  него у не-ДМ популацији мајки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sz="1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Потенцирајући фактори: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- Прематуритет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- Лоша матернална гликемијска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   контрола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- Хиперинсулинемија:</a:t>
            </a: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4775200" y="4660900"/>
            <a:ext cx="4367213" cy="1168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Смањује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број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Тип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II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пнеумоцита</a:t>
            </a:r>
            <a:endParaRPr lang="sr-Latn-CS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Продукцију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холина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пнеумоцитима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типа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II</a:t>
            </a:r>
            <a:endParaRPr lang="sr-Latn-CS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Смањује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ефекат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ГК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синтезу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фосфолипида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сулфрактанта</a:t>
            </a:r>
            <a:endParaRPr lang="sr-Latn-CS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Продукцију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протеина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А</a:t>
            </a:r>
            <a:r>
              <a:rPr lang="sr-Latn-C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сурфактанта</a:t>
            </a:r>
            <a:endParaRPr lang="sr-Latn-CS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12475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1361281" y="427037"/>
            <a:ext cx="4357875" cy="96678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Хипогликемија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нов.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endParaRPr lang="sr-Latn-C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9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849313" y="1714500"/>
            <a:ext cx="3810000" cy="3024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Дијагноза:</a:t>
            </a:r>
            <a:endParaRPr lang="en-US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 је и након 30-60мин примене10% 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Gly:</a:t>
            </a:r>
          </a:p>
          <a:p>
            <a:pPr eaLnBrk="1" hangingPunct="1">
              <a:buFontTx/>
              <a:buNone/>
            </a:pP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Gl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&lt;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2,2mmol/l –</a:t>
            </a:r>
          </a:p>
          <a:p>
            <a:pPr eaLnBrk="1" hangingPunct="1">
              <a:buFontTx/>
              <a:buNone/>
            </a:pPr>
            <a:endParaRPr lang="en-US" sz="20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брзи третман даје очекивану нормализацију </a:t>
            </a:r>
            <a:r>
              <a:rPr lang="sr-Latn-CS" sz="20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</a:t>
            </a:r>
            <a:endParaRPr lang="sr-Latn-CS" sz="2000" smtClean="0">
              <a:solidFill>
                <a:srgbClr val="000000"/>
              </a:solidFill>
            </a:endParaRPr>
          </a:p>
        </p:txBody>
      </p:sp>
      <p:sp>
        <p:nvSpPr>
          <p:cNvPr id="3379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530725" y="1839913"/>
            <a:ext cx="4613275" cy="25781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sr-Cyrl-R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ерапија: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O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рална исхрана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IV 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болус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10% Gly 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(2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ml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/kg)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2-5 min</a:t>
            </a: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континуирано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10%Gly (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8 mg/kg/min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пажљива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iv </a:t>
            </a:r>
            <a:r>
              <a:rPr lang="sr-Cyrl-RS" sz="1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рехидрација</a:t>
            </a:r>
          </a:p>
          <a:p>
            <a:pPr eaLnBrk="1" hangingPunct="1"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479"/>
    </mc:Choice>
    <mc:Fallback xmlns="">
      <p:transition spd="slow" advTm="13747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4647" y="647303"/>
            <a:ext cx="4725697" cy="71755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D-mellitus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трудноћи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379702" y="1509896"/>
            <a:ext cx="808458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Latn-CS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Штетни</a:t>
            </a:r>
            <a:r>
              <a:rPr lang="sr-Latn-C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</a:t>
            </a:r>
            <a:r>
              <a:rPr lang="sr-Latn-C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 у трудноћи </a:t>
            </a:r>
            <a:r>
              <a:rPr lang="sr-Latn-C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познати</a:t>
            </a:r>
            <a:r>
              <a:rPr lang="sr-Latn-C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sr-Latn-C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(1880.)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sr-Latn-C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379702" y="2207425"/>
            <a:ext cx="87973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Latn-C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Преваленција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ДМ у трудноћи 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непозната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растућа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пандемија</a:t>
            </a:r>
            <a:r>
              <a:rPr lang="sr-Latn-CS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младих</a:t>
            </a:r>
            <a:r>
              <a:rPr lang="sr-Latn-CS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en-US" sz="1600" dirty="0"/>
          </a:p>
        </p:txBody>
      </p:sp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1272437" y="3606846"/>
            <a:ext cx="4667250" cy="1846263"/>
          </a:xfrm>
          <a:prstGeom prst="rect">
            <a:avLst/>
          </a:prstGeom>
          <a:solidFill>
            <a:schemeClr val="accent1">
              <a:lumMod val="40000"/>
              <a:lumOff val="60000"/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b="1" dirty="0">
                <a:latin typeface="Arial" charset="0"/>
              </a:rPr>
              <a:t> </a:t>
            </a:r>
            <a:r>
              <a:rPr lang="sr-Latn-RS" sz="2000" b="1" dirty="0">
                <a:latin typeface="Arial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Преегзистирајући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дијабетес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- 0,5-1%</a:t>
            </a: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Секундарни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Гестациони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дијабетес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-2-9% (14%)</a:t>
            </a:r>
          </a:p>
        </p:txBody>
      </p:sp>
      <p:sp>
        <p:nvSpPr>
          <p:cNvPr id="6151" name="Rectangle 17"/>
          <p:cNvSpPr>
            <a:spLocks noChangeArrowheads="1"/>
          </p:cNvSpPr>
          <p:nvPr/>
        </p:nvSpPr>
        <p:spPr bwMode="auto">
          <a:xfrm>
            <a:off x="1233488" y="5727700"/>
            <a:ext cx="6892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најчешћи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у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Азији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и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Индији</a:t>
            </a:r>
            <a:endParaRPr lang="en-US" altLang="zh-TW" sz="1800">
              <a:latin typeface="Times New Roman" panose="02020603050405020304" pitchFamily="18" charset="0"/>
              <a:ea typeface="新細明體" charset="-12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у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порасту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у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развијеним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земљама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због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епидемије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  <a:r>
              <a:rPr lang="ru-RU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гојазности</a:t>
            </a:r>
            <a:r>
              <a:rPr lang="en-US" altLang="zh-TW" sz="180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8831263" y="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6153" name="TextBox 1"/>
          <p:cNvSpPr txBox="1">
            <a:spLocks noChangeArrowheads="1"/>
          </p:cNvSpPr>
          <p:nvPr/>
        </p:nvSpPr>
        <p:spPr bwMode="auto">
          <a:xfrm>
            <a:off x="519470" y="3121533"/>
            <a:ext cx="3248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Дијабетес у трудноћи: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0085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68191" y="608717"/>
            <a:ext cx="2562896" cy="67310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Закључак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93738" y="2201069"/>
            <a:ext cx="8450262" cy="730250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anose="02020603050405020304" pitchFamily="18" charset="0"/>
              </a:rPr>
              <a:t>Дијабетес</a:t>
            </a:r>
            <a:r>
              <a:rPr lang="en-U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у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трудноћи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носи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значајан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ризик</a:t>
            </a:r>
            <a:r>
              <a:rPr lang="sr-Latn-CS" sz="2400" b="1" dirty="0" smtClean="0">
                <a:latin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</a:rPr>
              <a:t>за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мајку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и</a:t>
            </a:r>
            <a:r>
              <a:rPr lang="sr-Latn-CS" sz="24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фетус</a:t>
            </a:r>
            <a:endParaRPr lang="en-US" sz="2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838200" y="3275013"/>
            <a:ext cx="7959725" cy="2246312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Биохемијски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поремећаји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трудноћи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мајки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нерегулисаним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су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основи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тератогени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Поремећаји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раста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метаболизма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значајно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повећавају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фетални и неонатални 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морбидитет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морталитет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али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удаљени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ризик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детета</a:t>
            </a:r>
            <a:endParaRPr lang="sr-Latn-CS" sz="20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Latn-C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за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развој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дијабетеса</a:t>
            </a:r>
            <a:r>
              <a:rPr lang="sr-Latn-CS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гојазности</a:t>
            </a:r>
            <a:r>
              <a:rPr lang="sr-Latn-CS" sz="2000" b="1">
                <a:latin typeface="Times New Roman" panose="02020603050405020304" pitchFamily="18" charset="0"/>
              </a:rPr>
              <a:t>, </a:t>
            </a:r>
            <a:r>
              <a:rPr lang="ru-RU" sz="2000" b="1">
                <a:latin typeface="Times New Roman" panose="02020603050405020304" pitchFamily="18" charset="0"/>
              </a:rPr>
              <a:t>КВС</a:t>
            </a:r>
            <a:r>
              <a:rPr lang="sr-Latn-CS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и</a:t>
            </a:r>
            <a:r>
              <a:rPr lang="sr-Latn-CS" sz="2000" b="1">
                <a:latin typeface="Times New Roman" panose="02020603050405020304" pitchFamily="18" charset="0"/>
              </a:rPr>
              <a:t>  </a:t>
            </a:r>
            <a:r>
              <a:rPr lang="ru-RU" sz="2000" b="1">
                <a:latin typeface="Times New Roman" panose="02020603050405020304" pitchFamily="18" charset="0"/>
              </a:rPr>
              <a:t>других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r>
              <a:rPr lang="ru-RU" sz="2000" b="1">
                <a:latin typeface="Times New Roman" panose="02020603050405020304" pitchFamily="18" charset="0"/>
              </a:rPr>
              <a:t>болести</a:t>
            </a:r>
            <a:r>
              <a:rPr lang="sr-Latn-CS" sz="2000" b="1">
                <a:latin typeface="Times New Roman" panose="02020603050405020304" pitchFamily="18" charset="0"/>
              </a:rPr>
              <a:t> </a:t>
            </a:r>
            <a:endParaRPr lang="sr-Latn-CS" sz="2000">
              <a:latin typeface="Times New Roman" panose="02020603050405020304" pitchFamily="18" charset="0"/>
            </a:endParaRPr>
          </a:p>
        </p:txBody>
      </p:sp>
      <p:pic>
        <p:nvPicPr>
          <p:cNvPr id="6" name="Picture 7" descr="Rezultat slika za gestational diabe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406400"/>
            <a:ext cx="1912938" cy="1450975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55"/>
    </mc:Choice>
    <mc:Fallback xmlns="">
      <p:transition spd="slow" advTm="36155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0343" y="560388"/>
            <a:ext cx="3451695" cy="67310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Закључак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8" name="Rectangle 7"/>
          <p:cNvSpPr>
            <a:spLocks noChangeArrowheads="1"/>
          </p:cNvSpPr>
          <p:nvPr/>
        </p:nvSpPr>
        <p:spPr bwMode="auto">
          <a:xfrm>
            <a:off x="793750" y="2587625"/>
            <a:ext cx="8097838" cy="2862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Здравствена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заштита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жена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генеративном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периоду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треба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почне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знатно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концепције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Инсистирати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оптималној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метаболичкој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контроли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ДМ 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жена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концепције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током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трудноће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Инсистирати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превенцији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гојазности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свим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узрастима</a:t>
            </a:r>
            <a:endParaRPr lang="sr-Latn-C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чиме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превенира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гојазност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жена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генеративном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периоду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смањује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ризик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настанак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труноћи</a:t>
            </a:r>
            <a:r>
              <a:rPr lang="sr-Latn-C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 </a:t>
            </a:r>
          </a:p>
        </p:txBody>
      </p:sp>
      <p:pic>
        <p:nvPicPr>
          <p:cNvPr id="12294" name="Picture 7" descr="Rezultat slika za gestational diabe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406400"/>
            <a:ext cx="1912938" cy="1990725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6870" name="TextBox 10"/>
          <p:cNvSpPr txBox="1">
            <a:spLocks noChangeArrowheads="1"/>
          </p:cNvSpPr>
          <p:nvPr/>
        </p:nvSpPr>
        <p:spPr bwMode="auto">
          <a:xfrm>
            <a:off x="793750" y="1935163"/>
            <a:ext cx="42827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Препоруке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превенцију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8702675" y="0"/>
            <a:ext cx="441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/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96"/>
    </mc:Choice>
    <mc:Fallback xmlns="">
      <p:transition spd="slow" advTm="4729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630" y="584201"/>
            <a:ext cx="6670697" cy="71755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en-US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D.Mellitus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трудноћи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913014" y="1546225"/>
            <a:ext cx="4394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Носи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значајан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ризик</a:t>
            </a:r>
            <a:r>
              <a:rPr lang="sr-Latn-C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r-Latn-C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3014" y="2170784"/>
            <a:ext cx="6586538" cy="403225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lvl="1" eaLnBrk="1" hangingPunct="1">
              <a:spcAft>
                <a:spcPts val="600"/>
              </a:spcAft>
              <a:defRPr/>
            </a:pPr>
            <a:endParaRPr lang="sr-Latn-C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здравствено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стање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мајке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lvl="1" eaLnBrk="1" hangingPunct="1">
              <a:spcAft>
                <a:spcPts val="600"/>
              </a:spcAft>
              <a:defRPr/>
            </a:pPr>
            <a:endParaRPr lang="sr-Latn-C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ток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исход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трудноће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 eaLnBrk="1" hangingPunct="1">
              <a:spcAft>
                <a:spcPts val="600"/>
              </a:spcAft>
              <a:defRPr/>
            </a:pPr>
            <a:endParaRPr lang="sr-Latn-C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здравствено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стање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фетуса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новоро</a:t>
            </a:r>
            <a:r>
              <a:rPr lang="sr-Cyrl-RS" sz="2400" b="1" dirty="0">
                <a:solidFill>
                  <a:srgbClr val="000000"/>
                </a:solidFill>
                <a:latin typeface="Times New Roman" pitchFamily="18" charset="0"/>
              </a:rPr>
              <a:t>ђ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енчета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endParaRPr lang="sr-Latn-C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касније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деце</a:t>
            </a:r>
            <a:endParaRPr lang="en-US" sz="2400" dirty="0">
              <a:latin typeface="Arial" charset="0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8831263" y="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/>
              <a:t>3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6238875" y="2314575"/>
            <a:ext cx="2708275" cy="1600200"/>
          </a:xfrm>
          <a:prstGeom prst="rect">
            <a:avLst/>
          </a:prstGeom>
          <a:solidFill>
            <a:schemeClr val="accent1">
              <a:lumMod val="40000"/>
              <a:lumOff val="60000"/>
              <a:alpha val="5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гојазност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спонтани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побачаји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фетална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III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триместру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чешћи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S.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Cesarea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удаљени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ДМТ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–</a:t>
            </a:r>
            <a:r>
              <a:rPr lang="en-US" altLang="zh-TW" sz="1400" dirty="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1400" dirty="0">
                <a:latin typeface="Times New Roman" panose="02020603050405020304" pitchFamily="18" charset="0"/>
                <a:ea typeface="新細明體" charset="-120"/>
                <a:cs typeface="Times New Roman" panose="02020603050405020304" pitchFamily="18" charset="0"/>
              </a:rPr>
              <a:t>   (</a:t>
            </a:r>
            <a:r>
              <a:rPr lang="en-US" altLang="zh-TW" sz="1400" dirty="0">
                <a:latin typeface="Times New Roman" panose="02020603050405020304" pitchFamily="18" charset="0"/>
                <a:ea typeface="新細明體" charset="-120"/>
              </a:rPr>
              <a:t>40-60%  </a:t>
            </a:r>
            <a:r>
              <a:rPr lang="ru-RU" altLang="zh-TW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zh-TW" sz="1400" dirty="0" smtClean="0">
                <a:latin typeface="Times New Roman" panose="02020603050405020304" pitchFamily="18" charset="0"/>
                <a:ea typeface="新細明體" charset="-120"/>
              </a:rPr>
              <a:t> </a:t>
            </a:r>
            <a:r>
              <a:rPr lang="en-US" altLang="zh-TW" sz="1400" dirty="0">
                <a:latin typeface="Times New Roman" panose="02020603050405020304" pitchFamily="18" charset="0"/>
                <a:ea typeface="新細明體" charset="-120"/>
              </a:rPr>
              <a:t>10-15 </a:t>
            </a:r>
            <a:r>
              <a:rPr lang="ru-RU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altLang="zh-TW" sz="1400" dirty="0">
                <a:latin typeface="Times New Roman" panose="02020603050405020304" pitchFamily="18" charset="0"/>
                <a:ea typeface="新細明體" charset="-120"/>
              </a:rPr>
              <a:t>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833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22061" y="1335829"/>
            <a:ext cx="80509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Трудноћа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је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код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здравих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жена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удружена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значајним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променама</a:t>
            </a: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хомеостазе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глукозе</a:t>
            </a:r>
            <a:endParaRPr lang="sr-Latn-CS" sz="1800" b="1" dirty="0">
              <a:latin typeface="Times New Roman" panose="02020603050405020304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20775" y="2966323"/>
            <a:ext cx="7734300" cy="1169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 Естрогени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прогестерон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делују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пермисивно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на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дејства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инсулина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US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Cyrl-R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</a:rPr>
              <a:t>Hiperemesis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</a:rPr>
              <a:t>gravidarum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Cyrl-RS" sz="2000" dirty="0">
                <a:solidFill>
                  <a:srgbClr val="000000"/>
                </a:solidFill>
                <a:latin typeface="Times New Roman" pitchFamily="18" charset="0"/>
              </a:rPr>
              <a:t> смањен унос хране</a:t>
            </a:r>
            <a:endParaRPr lang="sr-Latn-CS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Cyrl-R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склоност</a:t>
            </a:r>
            <a:r>
              <a:rPr lang="sr-Latn-CS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хипо</a:t>
            </a:r>
            <a:r>
              <a:rPr lang="sr-Cyrl-RS" sz="2000" b="1" dirty="0">
                <a:solidFill>
                  <a:srgbClr val="000000"/>
                </a:solidFill>
                <a:latin typeface="Times New Roman" pitchFamily="18" charset="0"/>
              </a:rPr>
              <a:t>гликемијама</a:t>
            </a:r>
            <a:endParaRPr lang="sr-Latn-C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162050" y="4822311"/>
            <a:ext cx="7693025" cy="1416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  П</a:t>
            </a:r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</a:rPr>
              <a:t>ораст</a:t>
            </a:r>
            <a:r>
              <a:rPr lang="sr-Latn-C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hPL</a:t>
            </a:r>
            <a:r>
              <a:rPr lang="en-U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( хумани плацентни лактоген)-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   Упркос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пораста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нивоа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инсулина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у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крви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</a:rPr>
              <a:t>труднице</a:t>
            </a:r>
            <a:r>
              <a:rPr lang="sr-Latn-CS" sz="180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endParaRPr lang="en-US" sz="18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    потенцира развој резистенције на инсулин- </a:t>
            </a:r>
            <a:endParaRPr lang="ru-RU" sz="1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- склоност хипергликемијама</a:t>
            </a:r>
            <a:endParaRPr lang="sr-Latn-CS" sz="20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1120775" y="2477865"/>
            <a:ext cx="2027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тримест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sr-Latn-C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1187450" y="4360348"/>
            <a:ext cx="2767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II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III</a:t>
            </a:r>
            <a:r>
              <a:rPr lang="sr-Latn-C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триместар:</a:t>
            </a:r>
            <a:endParaRPr lang="sr-Latn-C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14136" y="574898"/>
            <a:ext cx="6589199" cy="128089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D-mellitus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трудноћи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41173"/>
      </p:ext>
    </p:extLst>
  </p:cSld>
  <p:clrMapOvr>
    <a:masterClrMapping/>
  </p:clrMapOvr>
  <p:transition advTm="849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100" y="468313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Гестацијски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дијабетес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</a:t>
            </a:r>
            <a:r>
              <a:rPr lang="ru-RU" sz="3200" b="1" dirty="0" smtClean="0">
                <a:latin typeface="Times New Roman" panose="02020603050405020304" pitchFamily="18" charset="0"/>
              </a:rPr>
              <a:t>ијагноза</a:t>
            </a:r>
            <a:endParaRPr lang="en-US" sz="3200" b="1" dirty="0" smtClean="0">
              <a:latin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338263" y="1936452"/>
            <a:ext cx="7138987" cy="1955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457200" indent="-457200" eaLnBrk="1" hangingPunct="1">
              <a:buFontTx/>
              <a:buAutoNum type="alphaUcPeriod"/>
              <a:defRPr/>
            </a:pP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Glikemija našte ≥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7 mmol/l  </a:t>
            </a:r>
            <a:r>
              <a:rPr lang="sr-Latn-C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(dokazana još jednom)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endParaRPr lang="sr-Cyrl-RS" sz="20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sr-Cyrl-RS" sz="2000" b="1" dirty="0">
                <a:latin typeface="Times New Roman" panose="02020603050405020304" pitchFamily="18" charset="0"/>
              </a:rPr>
              <a:t> </a:t>
            </a:r>
            <a:r>
              <a:rPr lang="sr-Cyrl-RS" sz="2000" b="1" dirty="0" smtClean="0">
                <a:latin typeface="Times New Roman" panose="02020603050405020304" pitchFamily="18" charset="0"/>
              </a:rPr>
              <a:t>       </a:t>
            </a:r>
            <a:r>
              <a:rPr lang="sr-Latn-CS" sz="2000" dirty="0" smtClean="0">
                <a:latin typeface="Times New Roman" panose="02020603050405020304" pitchFamily="18" charset="0"/>
              </a:rPr>
              <a:t>( identifikuje  i do 90%  GD )</a:t>
            </a:r>
            <a:endParaRPr lang="sr-Cyrl-RS" sz="20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sr-Latn-CS" sz="2000" dirty="0" smtClean="0">
              <a:latin typeface="Times New Roman" panose="02020603050405020304" pitchFamily="18" charset="0"/>
            </a:endParaRPr>
          </a:p>
          <a:p>
            <a:pPr marL="457200" indent="-457200" eaLnBrk="1" hangingPunct="1">
              <a:buFontTx/>
              <a:buAutoNum type="alphaUcPeriod" startAt="2"/>
              <a:defRPr/>
            </a:pPr>
            <a:r>
              <a:rPr lang="sr-Latn-CS" sz="2000" b="1" dirty="0" smtClean="0">
                <a:latin typeface="Times New Roman" panose="02020603050405020304" pitchFamily="18" charset="0"/>
              </a:rPr>
              <a:t>Glikemija našte ≥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sr-Latn-CS" sz="2000" b="1" dirty="0" smtClean="0">
                <a:latin typeface="Times New Roman" panose="02020603050405020304" pitchFamily="18" charset="0"/>
              </a:rPr>
              <a:t>5,5 mmol/l, 2h-OGTT ≥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sr-Latn-CS" sz="2000" b="1" dirty="0" smtClean="0">
                <a:latin typeface="Times New Roman" panose="02020603050405020304" pitchFamily="18" charset="0"/>
              </a:rPr>
              <a:t>9mmol/l</a:t>
            </a:r>
            <a:r>
              <a:rPr lang="sr-Latn-CS" sz="2000" dirty="0" smtClean="0">
                <a:latin typeface="Times New Roman" panose="02020603050405020304" pitchFamily="18" charset="0"/>
              </a:rPr>
              <a:t>.</a:t>
            </a:r>
            <a:r>
              <a:rPr lang="sr-Cyrl-RS" sz="2000" dirty="0" smtClean="0">
                <a:latin typeface="Times New Roman" panose="02020603050405020304" pitchFamily="18" charset="0"/>
              </a:rPr>
              <a:t>     </a:t>
            </a:r>
          </a:p>
          <a:p>
            <a:pPr marL="0" indent="0" eaLnBrk="1" hangingPunct="1">
              <a:buNone/>
              <a:defRPr/>
            </a:pPr>
            <a:r>
              <a:rPr lang="sr-Cyrl-RS" sz="2000" dirty="0" smtClean="0">
                <a:latin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sr-Latn-CS" sz="2000" b="1" dirty="0" smtClean="0">
                <a:latin typeface="Times New Roman" panose="02020603050405020304" pitchFamily="18" charset="0"/>
              </a:rPr>
              <a:t>( </a:t>
            </a:r>
            <a:r>
              <a:rPr lang="sr-Latn-CS" sz="2000" b="1" dirty="0">
                <a:latin typeface="Times New Roman" panose="02020603050405020304" pitchFamily="18" charset="0"/>
              </a:rPr>
              <a:t>100g Glukoze !!!) </a:t>
            </a:r>
            <a:endParaRPr lang="sr-Latn-CS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12031" y="5847556"/>
            <a:ext cx="7791450" cy="369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</a:rPr>
              <a:t>И доказано</a:t>
            </a:r>
            <a:r>
              <a:rPr lang="sr-Latn-CS" b="1" dirty="0" smtClean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стање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поремећаја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толеранције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на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Гликозу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носи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велики</a:t>
            </a:r>
            <a:r>
              <a:rPr lang="sr-Latn-C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ризик</a:t>
            </a:r>
            <a:endParaRPr lang="sr-Latn-CS" b="1" dirty="0">
              <a:latin typeface="Times New Roman" pitchFamily="18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338263" y="4622645"/>
            <a:ext cx="4572000" cy="769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sr-Latn-CS" sz="2000" b="1" dirty="0">
                <a:latin typeface="Times New Roman" panose="02020603050405020304" pitchFamily="18" charset="0"/>
              </a:rPr>
              <a:t>24. </a:t>
            </a:r>
            <a:r>
              <a:rPr lang="ru-RU" sz="2000" b="1" dirty="0">
                <a:latin typeface="Times New Roman" panose="02020603050405020304" pitchFamily="18" charset="0"/>
              </a:rPr>
              <a:t>и</a:t>
            </a:r>
            <a:r>
              <a:rPr lang="sr-Latn-CS" sz="2000" b="1" dirty="0">
                <a:latin typeface="Times New Roman" panose="02020603050405020304" pitchFamily="18" charset="0"/>
              </a:rPr>
              <a:t> 28. </a:t>
            </a:r>
            <a:r>
              <a:rPr lang="ru-RU" sz="2000" b="1" dirty="0">
                <a:latin typeface="Times New Roman" panose="02020603050405020304" pitchFamily="18" charset="0"/>
              </a:rPr>
              <a:t>недеља</a:t>
            </a:r>
            <a:r>
              <a:rPr lang="sr-Latn-CS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гестације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sr-Latn-CS" sz="2000" b="1" dirty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sr-Latn-CS" sz="2000" b="1" dirty="0">
                <a:latin typeface="Times New Roman" panose="02020603050405020304" pitchFamily="18" charset="0"/>
              </a:rPr>
              <a:t> 6 </a:t>
            </a:r>
            <a:r>
              <a:rPr lang="en-US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недеља</a:t>
            </a:r>
            <a:r>
              <a:rPr lang="sr-Latn-CS" sz="2000" b="1" dirty="0">
                <a:latin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</a:rPr>
              <a:t>после</a:t>
            </a:r>
            <a:r>
              <a:rPr lang="sr-Latn-CS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</a:rPr>
              <a:t>порођаја</a:t>
            </a:r>
            <a:r>
              <a:rPr lang="en-US" sz="20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1308100" y="1453577"/>
            <a:ext cx="4562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GDM 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триместру: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1338263" y="4162270"/>
            <a:ext cx="2206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sz="1800" b="1" dirty="0"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</a:rPr>
              <a:t>Ретестирање</a:t>
            </a:r>
            <a:r>
              <a:rPr lang="sr-Latn-CS" sz="2400" b="1" dirty="0">
                <a:latin typeface="Times New Roman" panose="02020603050405020304" pitchFamily="18" charset="0"/>
              </a:rPr>
              <a:t>:</a:t>
            </a:r>
            <a:endParaRPr lang="en-US" sz="24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130"/>
    </mc:Choice>
    <mc:Fallback xmlns="">
      <p:transition spd="slow" advTm="14013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3188" y="536575"/>
            <a:ext cx="7554912" cy="850900"/>
          </a:xfrm>
        </p:spPr>
        <p:txBody>
          <a:bodyPr/>
          <a:lstStyle/>
          <a:p>
            <a:pPr algn="l"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Гестацијски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дијабетес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</a:t>
            </a:r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h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81694" y="5059998"/>
            <a:ext cx="7067550" cy="1154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Инсулински</a:t>
            </a:r>
            <a:r>
              <a:rPr lang="sr-Latn-CS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режим</a:t>
            </a:r>
            <a:r>
              <a:rPr lang="sr-Latn-CS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-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зависи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од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профила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гликемије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принципу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: 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IKIT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-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конвенционална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h</a:t>
            </a:r>
            <a:endParaRPr lang="sr-Latn-CS" sz="20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             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применом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пумпе</a:t>
            </a:r>
            <a:r>
              <a:rPr lang="sr-Latn-C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(CSII)</a:t>
            </a:r>
            <a:endParaRPr lang="sr-Latn-CS" sz="20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631767" y="1503787"/>
            <a:ext cx="8296333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Latn-CS" sz="2400" b="1" dirty="0">
                <a:latin typeface="Times New Roman" panose="02020603050405020304" pitchFamily="18" charset="0"/>
              </a:rPr>
              <a:t>  IGT, IFG ( </a:t>
            </a:r>
            <a:r>
              <a:rPr lang="en-US" sz="2400" b="1" dirty="0" err="1">
                <a:latin typeface="Times New Roman" panose="02020603050405020304" pitchFamily="18" charset="0"/>
              </a:rPr>
              <a:t>Поремећај</a:t>
            </a: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</a:rPr>
              <a:t>толеранције</a:t>
            </a:r>
            <a:r>
              <a:rPr lang="en-US" sz="2400" b="1" dirty="0">
                <a:latin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</a:rPr>
              <a:t>глукозе</a:t>
            </a:r>
            <a:r>
              <a:rPr lang="sr-Cyrl-RS" sz="2400" b="1" dirty="0" smtClean="0">
                <a:latin typeface="Times New Roman" panose="02020603050405020304" pitchFamily="18" charset="0"/>
              </a:rPr>
              <a:t> у трудноћи</a:t>
            </a:r>
            <a:r>
              <a:rPr lang="en-US" sz="2400" b="1" dirty="0" smtClean="0">
                <a:latin typeface="Times New Roman" panose="02020603050405020304" pitchFamily="18" charset="0"/>
              </a:rPr>
              <a:t>):</a:t>
            </a:r>
            <a:endParaRPr lang="sr-Latn-CS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sr-Latn-CS" sz="1800" b="1" dirty="0">
                <a:latin typeface="Times New Roman" panose="02020603050405020304" pitchFamily="18" charset="0"/>
              </a:rPr>
              <a:t>    </a:t>
            </a:r>
            <a:r>
              <a:rPr lang="en-US" sz="1800" b="1" dirty="0">
                <a:latin typeface="Times New Roman" panose="02020603050405020304" pitchFamily="18" charset="0"/>
              </a:rPr>
              <a:t>  - </a:t>
            </a:r>
            <a:r>
              <a:rPr lang="en-US" sz="1800" b="1" dirty="0" err="1">
                <a:latin typeface="Times New Roman" panose="02020603050405020304" pitchFamily="18" charset="0"/>
              </a:rPr>
              <a:t>хигијенско</a:t>
            </a:r>
            <a:r>
              <a:rPr lang="en-US" sz="1800" b="1" dirty="0">
                <a:latin typeface="Times New Roman" panose="02020603050405020304" pitchFamily="18" charset="0"/>
              </a:rPr>
              <a:t>- </a:t>
            </a:r>
            <a:r>
              <a:rPr lang="en-US" sz="1800" b="1" dirty="0" err="1">
                <a:latin typeface="Times New Roman" panose="02020603050405020304" pitchFamily="18" charset="0"/>
              </a:rPr>
              <a:t>дијететски</a:t>
            </a:r>
            <a:r>
              <a:rPr lang="en-US" sz="1800" b="1" dirty="0">
                <a:latin typeface="Times New Roman" panose="02020603050405020304" pitchFamily="18" charset="0"/>
              </a:rPr>
              <a:t> </a:t>
            </a:r>
            <a:r>
              <a:rPr lang="en-US" sz="1800" b="1" dirty="0" err="1">
                <a:latin typeface="Times New Roman" panose="02020603050405020304" pitchFamily="18" charset="0"/>
              </a:rPr>
              <a:t>режим</a:t>
            </a:r>
            <a:endParaRPr lang="en-US" sz="1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latin typeface="Times New Roman" panose="02020603050405020304" pitchFamily="18" charset="0"/>
              </a:rPr>
              <a:t>      - </a:t>
            </a:r>
            <a:r>
              <a:rPr lang="en-US" sz="1800" b="1" dirty="0" err="1">
                <a:latin typeface="Times New Roman" panose="02020603050405020304" pitchFamily="18" charset="0"/>
              </a:rPr>
              <a:t>ев</a:t>
            </a:r>
            <a:r>
              <a:rPr lang="en-US" sz="1800" b="1" dirty="0">
                <a:latin typeface="Times New Roman" panose="02020603050405020304" pitchFamily="18" charset="0"/>
              </a:rPr>
              <a:t>. </a:t>
            </a:r>
            <a:r>
              <a:rPr lang="en-US" sz="1800" b="1" dirty="0" err="1">
                <a:latin typeface="Times New Roman" panose="02020603050405020304" pitchFamily="18" charset="0"/>
              </a:rPr>
              <a:t>инсулин</a:t>
            </a:r>
            <a:endParaRPr lang="sr-Latn-CS" sz="1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sr-Latn-CS" sz="1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sr-Latn-CS" sz="2400" b="1" dirty="0">
                <a:latin typeface="Times New Roman" panose="02020603050405020304" pitchFamily="18" charset="0"/>
              </a:rPr>
              <a:t>  GD</a:t>
            </a:r>
            <a:r>
              <a:rPr lang="en-US" sz="2400" b="1" dirty="0">
                <a:latin typeface="Times New Roman" panose="02020603050405020304" pitchFamily="18" charset="0"/>
              </a:rPr>
              <a:t> ( </a:t>
            </a:r>
            <a:r>
              <a:rPr lang="en-US" sz="2400" b="1" dirty="0" err="1">
                <a:latin typeface="Times New Roman" panose="02020603050405020304" pitchFamily="18" charset="0"/>
              </a:rPr>
              <a:t>дијабетес</a:t>
            </a:r>
            <a:r>
              <a:rPr lang="en-US" sz="2400" b="1" dirty="0">
                <a:latin typeface="Times New Roman" panose="02020603050405020304" pitchFamily="18" charset="0"/>
              </a:rPr>
              <a:t> у </a:t>
            </a:r>
            <a:r>
              <a:rPr lang="en-US" sz="2400" b="1" dirty="0" err="1">
                <a:latin typeface="Times New Roman" panose="02020603050405020304" pitchFamily="18" charset="0"/>
              </a:rPr>
              <a:t>трудноћи</a:t>
            </a:r>
            <a:r>
              <a:rPr lang="en-US" sz="2400" b="1" dirty="0">
                <a:latin typeface="Times New Roman" panose="02020603050405020304" pitchFamily="18" charset="0"/>
              </a:rPr>
              <a:t>) :</a:t>
            </a:r>
            <a:endParaRPr lang="sr-Latn-CS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sr-Latn-CS" sz="1800" b="1" dirty="0">
                <a:latin typeface="Times New Roman" panose="02020603050405020304" pitchFamily="18" charset="0"/>
              </a:rPr>
              <a:t>    </a:t>
            </a:r>
            <a:r>
              <a:rPr lang="en-US" sz="1800" b="1" dirty="0">
                <a:latin typeface="Times New Roman" panose="02020603050405020304" pitchFamily="18" charset="0"/>
              </a:rPr>
              <a:t>  - </a:t>
            </a:r>
            <a:r>
              <a:rPr lang="sr-Latn-CS" sz="1800" b="1" dirty="0">
                <a:latin typeface="Times New Roman" panose="02020603050405020304" pitchFamily="18" charset="0"/>
              </a:rPr>
              <a:t> </a:t>
            </a:r>
            <a:r>
              <a:rPr lang="en-US" sz="1800" b="1" dirty="0" err="1">
                <a:latin typeface="Times New Roman" panose="02020603050405020304" pitchFamily="18" charset="0"/>
              </a:rPr>
              <a:t>хигијенско</a:t>
            </a:r>
            <a:r>
              <a:rPr lang="en-US" sz="1800" b="1" dirty="0">
                <a:latin typeface="Times New Roman" panose="02020603050405020304" pitchFamily="18" charset="0"/>
              </a:rPr>
              <a:t>- </a:t>
            </a:r>
            <a:r>
              <a:rPr lang="en-US" sz="1800" b="1" dirty="0" err="1">
                <a:latin typeface="Times New Roman" panose="02020603050405020304" pitchFamily="18" charset="0"/>
              </a:rPr>
              <a:t>дијететски</a:t>
            </a:r>
            <a:r>
              <a:rPr lang="en-US" sz="1800" b="1" dirty="0">
                <a:latin typeface="Times New Roman" panose="02020603050405020304" pitchFamily="18" charset="0"/>
              </a:rPr>
              <a:t> </a:t>
            </a:r>
            <a:r>
              <a:rPr lang="en-US" sz="1800" b="1" dirty="0" err="1">
                <a:latin typeface="Times New Roman" panose="02020603050405020304" pitchFamily="18" charset="0"/>
              </a:rPr>
              <a:t>режим</a:t>
            </a:r>
            <a:r>
              <a:rPr lang="en-US" sz="1800" b="1" dirty="0"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latin typeface="Times New Roman" panose="02020603050405020304" pitchFamily="18" charset="0"/>
              </a:rPr>
              <a:t> </a:t>
            </a:r>
            <a:r>
              <a:rPr lang="sr-Cyrl-RS" sz="1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+</a:t>
            </a:r>
            <a:r>
              <a:rPr lang="sr-Cyrl-RS" sz="1800" b="1" dirty="0" smtClean="0">
                <a:latin typeface="Times New Roman" panose="02020603050405020304" pitchFamily="18" charset="0"/>
              </a:rPr>
              <a:t> </a:t>
            </a:r>
            <a:r>
              <a:rPr lang="en-US" sz="1800" b="1" dirty="0" err="1" smtClean="0">
                <a:latin typeface="Times New Roman" panose="02020603050405020304" pitchFamily="18" charset="0"/>
              </a:rPr>
              <a:t>инсулин</a:t>
            </a:r>
            <a:endParaRPr lang="en-US" sz="1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>
                <a:latin typeface="Times New Roman" panose="02020603050405020304" pitchFamily="18" charset="0"/>
              </a:rPr>
              <a:t> </a:t>
            </a:r>
            <a:endParaRPr lang="sr-Latn-CS" sz="18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1800" b="1" dirty="0">
                <a:latin typeface="Times New Roman" panose="02020603050405020304" pitchFamily="18" charset="0"/>
              </a:rPr>
              <a:t>( Gly-našte, 2h posle obroka i praćenje rasta ploda ECHO pregledima 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49"/>
    </mc:Choice>
    <mc:Fallback xmlns="">
      <p:transition spd="slow" advTm="11474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846138" y="3008313"/>
            <a:ext cx="7921625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хипергликемија</a:t>
            </a:r>
            <a:r>
              <a:rPr lang="sr-Latn-CS" sz="1800" b="1">
                <a:latin typeface="Times New Roman" panose="02020603050405020304" pitchFamily="18" charset="0"/>
              </a:rPr>
              <a:t>, </a:t>
            </a:r>
            <a:r>
              <a:rPr lang="ru-RU" sz="1800" b="1">
                <a:latin typeface="Times New Roman" panose="02020603050405020304" pitchFamily="18" charset="0"/>
              </a:rPr>
              <a:t>хипогликемија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хиперинсулинемија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хиперосмоларитет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хиперкетонемија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поремећај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метаболизма</a:t>
            </a:r>
            <a:r>
              <a:rPr lang="sr-Latn-CS" sz="1800" b="1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sr-Latn-CS" sz="1800" b="1">
                <a:latin typeface="Times New Roman" panose="02020603050405020304" pitchFamily="18" charset="0"/>
              </a:rPr>
              <a:t>             </a:t>
            </a:r>
            <a:r>
              <a:rPr lang="ru-RU" sz="1800" b="1">
                <a:latin typeface="Times New Roman" panose="02020603050405020304" pitchFamily="18" charset="0"/>
              </a:rPr>
              <a:t>миоинозитола</a:t>
            </a:r>
            <a:r>
              <a:rPr lang="sr-Latn-CS" sz="1800" b="1">
                <a:latin typeface="Times New Roman" panose="02020603050405020304" pitchFamily="18" charset="0"/>
              </a:rPr>
              <a:t>, </a:t>
            </a:r>
            <a:r>
              <a:rPr lang="ru-RU" sz="1800" b="1">
                <a:latin typeface="Times New Roman" panose="02020603050405020304" pitchFamily="18" charset="0"/>
              </a:rPr>
              <a:t>арахидонске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киселине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и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слободних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О</a:t>
            </a:r>
            <a:r>
              <a:rPr lang="sr-Latn-CS" sz="1800" b="1">
                <a:latin typeface="Times New Roman" panose="02020603050405020304" pitchFamily="18" charset="0"/>
              </a:rPr>
              <a:t>2 </a:t>
            </a:r>
            <a:r>
              <a:rPr lang="ru-RU" sz="1800" b="1">
                <a:latin typeface="Times New Roman" panose="02020603050405020304" pitchFamily="18" charset="0"/>
              </a:rPr>
              <a:t>радикала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поремећај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стварања</a:t>
            </a:r>
            <a:r>
              <a:rPr lang="sr-Latn-CS" sz="1800" b="1">
                <a:latin typeface="Times New Roman" panose="02020603050405020304" pitchFamily="18" charset="0"/>
              </a:rPr>
              <a:t>  </a:t>
            </a:r>
            <a:r>
              <a:rPr lang="ru-RU" sz="1800" b="1">
                <a:latin typeface="Times New Roman" panose="02020603050405020304" pitchFamily="18" charset="0"/>
              </a:rPr>
              <a:t>екстрацелуларног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матрикса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endParaRPr lang="en-US" sz="1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1800" b="1">
                <a:latin typeface="Times New Roman" panose="02020603050405020304" pitchFamily="18" charset="0"/>
              </a:rPr>
              <a:t>пораст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инхибитора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en-US" sz="1800" b="1">
                <a:latin typeface="Times New Roman" panose="02020603050405020304" pitchFamily="18" charset="0"/>
              </a:rPr>
              <a:t>IGF</a:t>
            </a:r>
            <a:r>
              <a:rPr lang="sr-Latn-CS" sz="1800" b="1">
                <a:latin typeface="Times New Roman" panose="02020603050405020304" pitchFamily="18" charset="0"/>
              </a:rPr>
              <a:t>-1, </a:t>
            </a:r>
            <a:r>
              <a:rPr lang="en-US" sz="1800" b="1">
                <a:latin typeface="Times New Roman" panose="02020603050405020304" pitchFamily="18" charset="0"/>
              </a:rPr>
              <a:t>IGF</a:t>
            </a:r>
            <a:r>
              <a:rPr lang="sr-Latn-CS" sz="1800" b="1">
                <a:latin typeface="Times New Roman" panose="02020603050405020304" pitchFamily="18" charset="0"/>
              </a:rPr>
              <a:t>-2 – </a:t>
            </a:r>
            <a:r>
              <a:rPr lang="ru-RU" sz="1800" b="1">
                <a:latin typeface="Times New Roman" panose="02020603050405020304" pitchFamily="18" charset="0"/>
              </a:rPr>
              <a:t>порећај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органогенезе</a:t>
            </a:r>
            <a:r>
              <a:rPr lang="sr-Latn-CS" sz="1800" b="1">
                <a:latin typeface="Times New Roman" panose="02020603050405020304" pitchFamily="18" charset="0"/>
              </a:rPr>
              <a:t> </a:t>
            </a:r>
            <a:r>
              <a:rPr lang="ru-RU" sz="1800" b="1">
                <a:latin typeface="Times New Roman" panose="02020603050405020304" pitchFamily="18" charset="0"/>
              </a:rPr>
              <a:t>плода</a:t>
            </a:r>
            <a:r>
              <a:rPr lang="sr-Latn-CS" sz="1800" b="1">
                <a:solidFill>
                  <a:srgbClr val="FF9966"/>
                </a:solidFill>
                <a:latin typeface="Times New Roman" panose="02020603050405020304" pitchFamily="18" charset="0"/>
              </a:rPr>
              <a:t> </a:t>
            </a:r>
            <a:endParaRPr lang="en-US" sz="1800" b="1">
              <a:solidFill>
                <a:srgbClr val="FF99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46138" y="1665288"/>
            <a:ext cx="7985125" cy="1101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Излагање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ембриона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раним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стадијума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ембриогенезе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абнормалним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метаболичким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продуктима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нерегулисаног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мајке</a:t>
            </a:r>
            <a:endParaRPr lang="sr-Latn-CS" sz="20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абнормалног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sr-Latn-CS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ембриона</a:t>
            </a:r>
            <a:r>
              <a:rPr lang="sr-Latn-C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104900" y="1201738"/>
            <a:ext cx="2524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sr-Latn-CS" sz="18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Freinkel N, 1980</a:t>
            </a:r>
            <a:r>
              <a:rPr lang="sr-Latn-CS" sz="2400" b="1"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5626"/>
            <a:ext cx="7772400" cy="717550"/>
          </a:xfrm>
          <a:noFill/>
        </p:spPr>
        <p:txBody>
          <a:bodyPr lIns="92075" tIns="46038" rIns="92075" bIns="46038"/>
          <a:lstStyle/>
          <a:p>
            <a:pPr algn="l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Дијабетес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мелитус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трудноћи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60750" y="6026150"/>
            <a:ext cx="5500688" cy="6461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Dorner</a:t>
            </a:r>
            <a:r>
              <a:rPr lang="sr-Cyrl-RS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200" b="1" dirty="0">
                <a:latin typeface="Times New Roman" pitchFamily="18" charset="0"/>
                <a:cs typeface="Times New Roman" pitchFamily="18" charset="0"/>
              </a:rPr>
              <a:t> G,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Plagemann</a:t>
            </a:r>
            <a:r>
              <a:rPr lang="sr-Latn-RS" sz="1200" b="1" dirty="0">
                <a:latin typeface="Times New Roman" pitchFamily="18" charset="0"/>
                <a:cs typeface="Times New Roman" pitchFamily="18" charset="0"/>
              </a:rPr>
              <a:t> A: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Perinatal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hyperinsulinism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as possible predisposing factor for diabetes mellitus, </a:t>
            </a: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obesity and enhanced cardiovascular risk in later </a:t>
            </a: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life.</a:t>
            </a: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Latn-RS" sz="1200" dirty="0">
                <a:latin typeface="Times New Roman" pitchFamily="18" charset="0"/>
                <a:cs typeface="Times New Roman" pitchFamily="18" charset="0"/>
              </a:rPr>
              <a:t>Horm-Metab.Res.1994.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May;26(5):213-21</a:t>
            </a:r>
            <a:endParaRPr lang="en-US" sz="1200" dirty="0">
              <a:latin typeface="Arial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8831263" y="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655"/>
    </mc:Choice>
    <mc:Fallback xmlns="">
      <p:transition spd="slow" advTm="11665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3828" y="336550"/>
            <a:ext cx="7629525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Патофизиологија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поремећаја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код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фетуса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ДМ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/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ГД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833527" y="1969691"/>
          <a:ext cx="7350125" cy="4668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43" name="Rectangle 20"/>
          <p:cNvSpPr>
            <a:spLocks noChangeArrowheads="1"/>
          </p:cNvSpPr>
          <p:nvPr/>
        </p:nvSpPr>
        <p:spPr bwMode="auto">
          <a:xfrm>
            <a:off x="693828" y="1642269"/>
            <a:ext cx="7345362" cy="436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65000"/>
              <a:buFont typeface="Monotype Sorts" pitchFamily="2" charset="2"/>
              <a:buNone/>
              <a:defRPr/>
            </a:pP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Pedersen -</a:t>
            </a:r>
            <a:r>
              <a:rPr 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хипотеза</a:t>
            </a:r>
            <a:endParaRPr lang="sr-Latn-CS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auto">
          <a:xfrm>
            <a:off x="6086475" y="6057900"/>
            <a:ext cx="214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1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(Dovoljno </a:t>
            </a: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1-2 h </a:t>
            </a:r>
            <a:r>
              <a:rPr lang="sr-Latn-CS" sz="1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trajanja)</a:t>
            </a:r>
            <a:endParaRPr lang="sr-Latn-CS" sz="1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29733"/>
      </p:ext>
    </p:extLst>
  </p:cSld>
  <p:clrMapOvr>
    <a:masterClrMapping/>
  </p:clrMapOvr>
  <p:transition advTm="95989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0061" y="487363"/>
            <a:ext cx="7743940" cy="720725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Морбидитет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деце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мајки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са</a:t>
            </a:r>
            <a:r>
              <a:rPr lang="sr-Latn-CS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дијабетесом</a:t>
            </a:r>
            <a:endParaRPr lang="sr-Latn-CS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920750" y="1163638"/>
            <a:ext cx="6959600" cy="569436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Антенатални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период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endParaRPr lang="sr-Latn-C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Latn-CS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400" dirty="0" smtClean="0">
                <a:solidFill>
                  <a:srgbClr val="000000"/>
                </a:solidFill>
                <a:latin typeface="Times New Roman" pitchFamily="18" charset="0"/>
              </a:rPr>
              <a:t>         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смрт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фетуса</a:t>
            </a:r>
            <a:endParaRPr lang="sr-Latn-CS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Latn-CS" sz="1400" b="1" dirty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  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конгениталне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малформације</a:t>
            </a:r>
            <a:r>
              <a:rPr lang="sr-Latn-CS" sz="14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sr-Latn-CS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- </a:t>
            </a:r>
            <a:r>
              <a:rPr lang="sr-Latn-CS" sz="1800" b="1" dirty="0" smtClean="0">
                <a:solidFill>
                  <a:srgbClr val="C00000"/>
                </a:solidFill>
                <a:latin typeface="Times New Roman" pitchFamily="18" charset="0"/>
              </a:rPr>
              <a:t>5</a:t>
            </a:r>
            <a:r>
              <a:rPr lang="en-US" sz="18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sr-Latn-CS" sz="1800" b="1" dirty="0" smtClean="0">
                <a:solidFill>
                  <a:srgbClr val="C00000"/>
                </a:solidFill>
                <a:latin typeface="Times New Roman" pitchFamily="18" charset="0"/>
              </a:rPr>
              <a:t>x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</a:rPr>
              <a:t>чешће</a:t>
            </a:r>
            <a:endParaRPr lang="sr-Latn-CS" sz="1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Latn-CS" sz="1400" b="1" dirty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  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поремећаји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феталног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раста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- 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IUZP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макрозомија</a:t>
            </a:r>
            <a:endParaRPr lang="sr-Latn-CS" sz="1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Перинатални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период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</a:rPr>
              <a:t>- 5x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чешћи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морталитет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</a:rPr>
              <a:t>  </a:t>
            </a:r>
          </a:p>
          <a:p>
            <a:pPr lvl="1">
              <a:buFontTx/>
              <a:buNone/>
              <a:defRPr/>
            </a:pPr>
            <a:r>
              <a:rPr lang="sr-Latn-C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компликације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макрозомије</a:t>
            </a:r>
            <a:endParaRPr lang="sr-Latn-CS" sz="1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lvl="1">
              <a:buFontTx/>
              <a:buNone/>
              <a:defRPr/>
            </a:pP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опстретрикалне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компликације</a:t>
            </a:r>
            <a:endParaRPr lang="sr-Latn-CS" sz="1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Неонатални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период</a:t>
            </a:r>
            <a:endParaRPr lang="sr-Latn-C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        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метаболички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поремећаји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хипо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Gly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хипо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хипо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Mg</a:t>
            </a:r>
            <a:endParaRPr lang="sr-Latn-CS" sz="1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        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К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VS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проблеми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PFC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хипертрофична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кардиомиопатија</a:t>
            </a:r>
            <a:endParaRPr lang="sr-Latn-CS" sz="1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        -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хематолошке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абнормалности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полицитемија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тромбоза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. Renalis </a:t>
            </a:r>
          </a:p>
          <a:p>
            <a:pPr>
              <a:buFontTx/>
              <a:buNone/>
              <a:defRPr/>
            </a:pP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        - </a:t>
            </a:r>
            <a:r>
              <a:rPr lang="sr-Latn-RS" sz="1400" b="1" dirty="0" smtClean="0">
                <a:solidFill>
                  <a:srgbClr val="000000"/>
                </a:solidFill>
                <a:latin typeface="Times New Roman" pitchFamily="18" charset="0"/>
              </a:rPr>
              <a:t>RDS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, 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хипербилирубинемија</a:t>
            </a:r>
            <a:r>
              <a:rPr lang="sr-Latn-CS" sz="1400" b="1" dirty="0" smtClean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  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детињству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касније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sr-Latn-CS" sz="1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83151" y="5576888"/>
            <a:ext cx="4024312" cy="1138237"/>
          </a:xfrm>
          <a:prstGeom prst="rect">
            <a:avLst/>
          </a:prstGeom>
          <a:solidFill>
            <a:srgbClr val="A7A7FF">
              <a:alpha val="60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нарушавање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толеранције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глукозе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ДМ</a:t>
            </a:r>
            <a:endParaRPr lang="sr-Latn-RS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гојазност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, HTA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VS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sr-Latn-RS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интелектуалног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развоја</a:t>
            </a:r>
            <a:endParaRPr lang="sr-Latn-RS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малигних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RS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7173913" y="1350963"/>
            <a:ext cx="1420812" cy="3783012"/>
          </a:xfrm>
          <a:prstGeom prst="rect">
            <a:avLst/>
          </a:prstGeom>
          <a:solidFill>
            <a:srgbClr val="A7A7FF">
              <a:alpha val="59999"/>
            </a:srgb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pic>
        <p:nvPicPr>
          <p:cNvPr id="11" name="Picture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4356" y="2909888"/>
            <a:ext cx="1931988" cy="182880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8831263" y="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266"/>
    </mc:Choice>
    <mc:Fallback xmlns="">
      <p:transition spd="slow" advTm="18826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0.8|1.1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4393</TotalTime>
  <Words>1393</Words>
  <Application>Microsoft Office PowerPoint</Application>
  <PresentationFormat>Letter Paper (8.5x11 in)</PresentationFormat>
  <Paragraphs>303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微軟正黑體</vt:lpstr>
      <vt:lpstr>宋体</vt:lpstr>
      <vt:lpstr>Arial</vt:lpstr>
      <vt:lpstr>Century Gothic</vt:lpstr>
      <vt:lpstr>Comic Sans MS</vt:lpstr>
      <vt:lpstr>Monotype Sorts</vt:lpstr>
      <vt:lpstr>新細明體</vt:lpstr>
      <vt:lpstr>Symbol</vt:lpstr>
      <vt:lpstr>Times New Roman</vt:lpstr>
      <vt:lpstr>Wingdings 3</vt:lpstr>
      <vt:lpstr>幼圆</vt:lpstr>
      <vt:lpstr>Wisp</vt:lpstr>
      <vt:lpstr>Новорођенче мајке са ДМ</vt:lpstr>
      <vt:lpstr>D-mellitus у трудноћи</vt:lpstr>
      <vt:lpstr>D.Mellitus у трудноћи</vt:lpstr>
      <vt:lpstr>D-mellitus у трудноћи</vt:lpstr>
      <vt:lpstr>Гестацијски дијабетес-дијагноза</vt:lpstr>
      <vt:lpstr>Гестацијски дијабетес-Тh</vt:lpstr>
      <vt:lpstr>Дијабетес мелитус у трудноћи</vt:lpstr>
      <vt:lpstr>Патофизиологија поремећаја  код фетуса  мајке са ДМ/ГД</vt:lpstr>
      <vt:lpstr>Морбидитет деце мајки са дијабетесом</vt:lpstr>
      <vt:lpstr>Фетус/Новорођенче мајке са ДМ-</vt:lpstr>
      <vt:lpstr>Новорођенче мајке са ДМ- Конгениталне  малформације ЦНС/скелета</vt:lpstr>
      <vt:lpstr>Хипертрофична кардиомиопатија  новорођ.  мајки са ДМ</vt:lpstr>
      <vt:lpstr>Новорођенче мајке са ДМ-  реналне конгениталне  малформације  </vt:lpstr>
      <vt:lpstr>Новорођенче мајке са ДМ-  Конгениталне  малформације ГИТ</vt:lpstr>
      <vt:lpstr>PowerPoint Presentation</vt:lpstr>
      <vt:lpstr>Новорођ. мајке са ДМ- Мacrosomia-</vt:lpstr>
      <vt:lpstr>НН мајке са ДМ-  Интраутерини застој раста</vt:lpstr>
      <vt:lpstr>Порођајна асфиксија  нов. мајки са ДМ</vt:lpstr>
      <vt:lpstr>Хипогликемија  у нов. мајки са ДМ</vt:lpstr>
      <vt:lpstr>Закључак</vt:lpstr>
      <vt:lpstr>Закључак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Authorized User</dc:creator>
  <cp:lastModifiedBy>Microsoft account</cp:lastModifiedBy>
  <cp:revision>154</cp:revision>
  <dcterms:created xsi:type="dcterms:W3CDTF">1997-08-20T05:09:16Z</dcterms:created>
  <dcterms:modified xsi:type="dcterms:W3CDTF">2020-09-27T06:22:37Z</dcterms:modified>
</cp:coreProperties>
</file>