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9" r:id="rId4"/>
    <p:sldId id="263" r:id="rId5"/>
    <p:sldId id="264" r:id="rId6"/>
    <p:sldId id="265" r:id="rId7"/>
    <p:sldId id="276" r:id="rId8"/>
    <p:sldId id="268" r:id="rId9"/>
    <p:sldId id="272" r:id="rId10"/>
    <p:sldId id="270" r:id="rId11"/>
    <p:sldId id="271" r:id="rId12"/>
    <p:sldId id="275" r:id="rId13"/>
    <p:sldId id="274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ADC4CA"/>
    <a:srgbClr val="AFABCA"/>
    <a:srgbClr val="BCC4CA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04D46-F0E5-4D84-8477-2F62B5D8B138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BEBB45-887C-4C59-ADA1-8F1BC105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09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E5F2-B46A-4EA8-ABE7-84C95B9C29F1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4EDB-0BE6-47B9-A105-A8963BE78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78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E5F2-B46A-4EA8-ABE7-84C95B9C29F1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4EDB-0BE6-47B9-A105-A8963BE78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784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E5F2-B46A-4EA8-ABE7-84C95B9C29F1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4EDB-0BE6-47B9-A105-A8963BE78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19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E5F2-B46A-4EA8-ABE7-84C95B9C29F1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4EDB-0BE6-47B9-A105-A8963BE78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376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E5F2-B46A-4EA8-ABE7-84C95B9C29F1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4EDB-0BE6-47B9-A105-A8963BE78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29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E5F2-B46A-4EA8-ABE7-84C95B9C29F1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4EDB-0BE6-47B9-A105-A8963BE78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18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E5F2-B46A-4EA8-ABE7-84C95B9C29F1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4EDB-0BE6-47B9-A105-A8963BE78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435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E5F2-B46A-4EA8-ABE7-84C95B9C29F1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4EDB-0BE6-47B9-A105-A8963BE78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960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E5F2-B46A-4EA8-ABE7-84C95B9C29F1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4EDB-0BE6-47B9-A105-A8963BE78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760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E5F2-B46A-4EA8-ABE7-84C95B9C29F1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4EDB-0BE6-47B9-A105-A8963BE78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332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E5F2-B46A-4EA8-ABE7-84C95B9C29F1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4EDB-0BE6-47B9-A105-A8963BE78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988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7E5F2-B46A-4EA8-ABE7-84C95B9C29F1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84EDB-0BE6-47B9-A105-A8963BE78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785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981494" y="378649"/>
            <a:ext cx="321050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Факултет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медицинских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наука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Универ</a:t>
            </a:r>
            <a:r>
              <a:rPr lang="sr-Latn-CS" sz="1400" b="1" dirty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итета</a:t>
            </a:r>
            <a:r>
              <a:rPr lang="sr-Latn-CS" sz="1400" b="1" dirty="0">
                <a:latin typeface="Arial" panose="020B0604020202020204" pitchFamily="34" charset="0"/>
                <a:cs typeface="Arial" panose="020B0604020202020204" pitchFamily="34" charset="0"/>
              </a:rPr>
              <a:t> у Крагујевцу</a:t>
            </a:r>
            <a:endParaRPr lang="sr-Cyrl-R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sr-Cyrl-RS" sz="1400" b="1" dirty="0">
                <a:latin typeface="Arial" panose="020B0604020202020204" pitchFamily="34" charset="0"/>
                <a:cs typeface="Arial" panose="020B0604020202020204" pitchFamily="34" charset="0"/>
              </a:rPr>
              <a:t>Катедра за педијатрију </a:t>
            </a:r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sr-Cyrl-R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Основне струковне студије</a:t>
            </a:r>
            <a:endParaRPr lang="sr-Cyrl-R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9234718" y="6085078"/>
            <a:ext cx="2704057" cy="502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ru-RU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Др Славица Марковић </a:t>
            </a:r>
          </a:p>
        </p:txBody>
      </p:sp>
      <p:sp>
        <p:nvSpPr>
          <p:cNvPr id="7" name="Rectangle 6"/>
          <p:cNvSpPr/>
          <p:nvPr/>
        </p:nvSpPr>
        <p:spPr>
          <a:xfrm>
            <a:off x="4391216" y="2826384"/>
            <a:ext cx="2338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  <a:defRPr/>
            </a:pPr>
            <a:r>
              <a:rPr lang="sr-Cyrl-RS" b="1" dirty="0">
                <a:latin typeface="Arial" pitchFamily="34" charset="0"/>
                <a:cs typeface="Arial" pitchFamily="34" charset="0"/>
              </a:rPr>
              <a:t>Приказ болесника:</a:t>
            </a:r>
          </a:p>
        </p:txBody>
      </p:sp>
      <p:sp>
        <p:nvSpPr>
          <p:cNvPr id="8" name="Rectangle 7"/>
          <p:cNvSpPr/>
          <p:nvPr/>
        </p:nvSpPr>
        <p:spPr>
          <a:xfrm>
            <a:off x="4689783" y="3217474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sr-Cyrl-RS" sz="32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Тироидни нодус </a:t>
            </a:r>
          </a:p>
          <a:p>
            <a:pPr algn="ctr"/>
            <a:r>
              <a:rPr lang="sr-Cyrl-RS" sz="32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 петогодишње девојчице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62"/>
          <a:stretch/>
        </p:blipFill>
        <p:spPr>
          <a:xfrm>
            <a:off x="0" y="-17242"/>
            <a:ext cx="3851408" cy="687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71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4"/>
    </mc:Choice>
    <mc:Fallback xmlns="">
      <p:transition spd="slow" advTm="379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4"/>
          <p:cNvSpPr txBox="1">
            <a:spLocks noChangeArrowheads="1"/>
          </p:cNvSpPr>
          <p:nvPr/>
        </p:nvSpPr>
        <p:spPr bwMode="auto">
          <a:xfrm>
            <a:off x="1277628" y="288725"/>
            <a:ext cx="568739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sr-Cyrl-R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Малигни тумори тироидеје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1009602" y="841333"/>
            <a:ext cx="11016670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sl-SI" sz="2400" b="1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sr-Cyrl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линички- </a:t>
            </a:r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sr-Cyrl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ајчешће </a:t>
            </a:r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случајно </a:t>
            </a:r>
            <a:r>
              <a:rPr lang="sr-Cyrl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откривена промена на врату</a:t>
            </a:r>
            <a:r>
              <a:rPr lang="sl-SI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sl-SI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Tx/>
              <a:buChar char="•"/>
            </a:pP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појединачни</a:t>
            </a:r>
            <a:r>
              <a:rPr lang="sr-Latn-CS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мултипли чвор у тироидеји </a:t>
            </a:r>
          </a:p>
          <a:p>
            <a:pPr lvl="2">
              <a:buFontTx/>
              <a:buChar char="•"/>
            </a:pP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  цервикална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лимфаденопатија -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не увек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R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Tx/>
              <a:buChar char="•"/>
            </a:pP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  ређе: бол,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осетљивост, нагли раст 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(акутно крвављење у цисти,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субакутни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троидитис)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Tx/>
              <a:buChar char="•"/>
            </a:pPr>
            <a:endParaRPr lang="sr-Cyrl-RS" sz="2000" b="1" dirty="0">
              <a:solidFill>
                <a:srgbClr val="6600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Cyrl-RS" sz="24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ироидни нодус у препубертетске деце –</a:t>
            </a:r>
            <a:r>
              <a:rPr lang="sl-SI" sz="24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најчешће</a:t>
            </a:r>
            <a:r>
              <a:rPr lang="sl-SI" sz="24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 tiroideje !</a:t>
            </a:r>
            <a:r>
              <a:rPr lang="sl-SI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sr-Cyrl-R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sr-Cyrl-R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Т</a:t>
            </a:r>
            <a:r>
              <a:rPr lang="sr-Cyrl-RS" sz="2400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умори тироидеје:</a:t>
            </a:r>
            <a:endParaRPr lang="sr-Cyrl-R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68616" y="2777036"/>
            <a:ext cx="95904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почетка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70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</a:rPr>
              <a:t>.-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скоро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50% 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деце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са ирадијацијом 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врата-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тироидеје</a:t>
            </a:r>
            <a:endParaRPr lang="sl-SI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62"/>
          <a:stretch/>
        </p:blipFill>
        <p:spPr>
          <a:xfrm>
            <a:off x="1" y="1"/>
            <a:ext cx="838199" cy="6858000"/>
          </a:xfrm>
          <a:prstGeom prst="rect">
            <a:avLst/>
          </a:prstGeom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009602" y="3826766"/>
            <a:ext cx="10944351" cy="298543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Примарни: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Порекла тиреоцита:   </a:t>
            </a:r>
          </a:p>
          <a:p>
            <a:pPr lvl="3">
              <a:defRPr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     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</a:rPr>
              <a:t>Papilarni 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Ca –</a:t>
            </a:r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3">
              <a:defRPr/>
            </a:pP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    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Folikularni 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Ca – </a:t>
            </a:r>
          </a:p>
          <a:p>
            <a:pPr lvl="3">
              <a:defRPr/>
            </a:pP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Mešoviti 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(anaplastički)  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endParaRPr lang="sr-Cyrl-R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Порекла „С“ ћелија тироидеје</a:t>
            </a:r>
            <a:endParaRPr lang="sl-SI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defRPr/>
            </a:pP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</a:rPr>
              <a:t>Medularni 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Ca </a:t>
            </a:r>
            <a:endParaRPr lang="sr-Cyrl-R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Лимфоми</a:t>
            </a:r>
          </a:p>
          <a:p>
            <a:pPr lvl="1"/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Секундарни:</a:t>
            </a:r>
          </a:p>
          <a:p>
            <a:pPr lvl="2"/>
            <a:r>
              <a:rPr lang="sr-Cyrl-R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метастазе </a:t>
            </a:r>
            <a:r>
              <a:rPr lang="sr-Cyrl-RS" sz="1600" b="1" dirty="0">
                <a:latin typeface="Arial" panose="020B0604020202020204" pitchFamily="34" charset="0"/>
                <a:cs typeface="Arial" panose="020B0604020202020204" pitchFamily="34" charset="0"/>
              </a:rPr>
              <a:t>других тумора 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RS" sz="1600" b="1" dirty="0">
                <a:latin typeface="Arial" panose="020B0604020202020204" pitchFamily="34" charset="0"/>
                <a:cs typeface="Arial" panose="020B0604020202020204" pitchFamily="34" charset="0"/>
              </a:rPr>
              <a:t>карцинома дојке, бубрега, плућа, једњака, колона и малигни </a:t>
            </a:r>
            <a:r>
              <a:rPr lang="sr-Cyrl-R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меланом</a:t>
            </a:r>
            <a:endParaRPr lang="sr-Cyrl-R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060226"/>
      </p:ext>
    </p:extLst>
  </p:cSld>
  <p:clrMapOvr>
    <a:masterClrMapping/>
  </p:clrMapOvr>
  <p:transition advTm="83567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4"/>
          <p:cNvSpPr txBox="1">
            <a:spLocks noChangeArrowheads="1"/>
          </p:cNvSpPr>
          <p:nvPr/>
        </p:nvSpPr>
        <p:spPr bwMode="auto">
          <a:xfrm>
            <a:off x="3336925" y="447676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sr-Latn-CS" sz="2800" b="1" u="sng">
              <a:latin typeface="Times New Roman" panose="02020603050405020304" pitchFamily="18" charset="0"/>
            </a:endParaRPr>
          </a:p>
        </p:txBody>
      </p:sp>
      <p:sp>
        <p:nvSpPr>
          <p:cNvPr id="40964" name="Text Box 6"/>
          <p:cNvSpPr txBox="1">
            <a:spLocks noChangeArrowheads="1"/>
          </p:cNvSpPr>
          <p:nvPr/>
        </p:nvSpPr>
        <p:spPr bwMode="auto">
          <a:xfrm>
            <a:off x="2117725" y="1438276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sr-Latn-CS" sz="2800" b="1" u="sng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65" name="Text Box 7"/>
          <p:cNvSpPr txBox="1">
            <a:spLocks noChangeArrowheads="1"/>
          </p:cNvSpPr>
          <p:nvPr/>
        </p:nvSpPr>
        <p:spPr bwMode="auto">
          <a:xfrm>
            <a:off x="1561368" y="3429001"/>
            <a:ext cx="87630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lvl="1"/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Топли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изофункционални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нодус</a:t>
            </a:r>
            <a:endParaRPr lang="sl-SI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Тироксин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супримира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ефекте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SH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раст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нодуса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2"/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  2.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Хируршка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sl-SI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Врући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хиперфункционални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нодус</a:t>
            </a:r>
            <a:r>
              <a:rPr lang="sl-SI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2"/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обично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бенигна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промена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али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некад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секреторно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активан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Са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lvl="2"/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тиреосупресиви (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PTU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МТ)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хируршко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лечење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Хладни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афункционални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нодус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Ризик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од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карцинома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тироидеје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17- 36% !  </a:t>
            </a:r>
            <a:endParaRPr lang="sl-SI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Multinodular goiter in children: treatment controversies in: Journal of  Pediatric Endocrinology and Metabolism Volume 30 Issue 8 (2017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3160" y="396369"/>
            <a:ext cx="1676400" cy="120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62"/>
          <a:stretch/>
        </p:blipFill>
        <p:spPr>
          <a:xfrm>
            <a:off x="1" y="1"/>
            <a:ext cx="838199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34330" y="2995015"/>
            <a:ext cx="4583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sr-Cyrl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Сцинтиграфија тироидеје</a:t>
            </a:r>
            <a:r>
              <a:rPr lang="sr-Cyrl-RS" dirty="0" smtClean="0"/>
              <a:t>: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34330" y="2231832"/>
            <a:ext cx="846101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Аспирациона</a:t>
            </a:r>
            <a:r>
              <a:rPr lang="sl-SI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биопсија</a:t>
            </a:r>
            <a:r>
              <a:rPr lang="sl-SI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танком</a:t>
            </a:r>
            <a:r>
              <a:rPr lang="sl-SI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иглом (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FBNA)</a:t>
            </a:r>
            <a:r>
              <a:rPr lang="sl-SI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sl-SI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лажно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нег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</a:rPr>
              <a:t>.-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%, 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лажно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поз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50%</a:t>
            </a:r>
            <a:endParaRPr lang="sr-Cyrl-R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61368" y="5842901"/>
            <a:ext cx="10158191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sr-Latn-CS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ПХ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после</a:t>
            </a:r>
            <a:r>
              <a:rPr lang="sl-SI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хируршког</a:t>
            </a:r>
            <a:r>
              <a:rPr lang="sl-SI" sz="24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уклањања</a:t>
            </a:r>
            <a:endParaRPr lang="sl-SI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ru-RU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Сигуран</a:t>
            </a:r>
            <a:r>
              <a:rPr lang="sl-SI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дијагностички</a:t>
            </a:r>
            <a:r>
              <a:rPr lang="sl-SI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поступак</a:t>
            </a:r>
            <a:r>
              <a:rPr lang="sl-SI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768321" y="1144236"/>
            <a:ext cx="92270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1</a:t>
            </a:r>
            <a:r>
              <a:rPr lang="sr-Cyrl-RS" sz="2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Биохуморални </a:t>
            </a:r>
            <a:r>
              <a:rPr lang="sr-Cyrl-RS" sz="2000" b="1" dirty="0">
                <a:latin typeface="Arial" panose="020B0604020202020204" pitchFamily="34" charset="0"/>
                <a:cs typeface="Arial" panose="020B0604020202020204" pitchFamily="34" charset="0"/>
              </a:rPr>
              <a:t>статус </a:t>
            </a:r>
            <a:endParaRPr lang="sr-Cyrl-R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sl-SI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ECHO </a:t>
            </a: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врата</a:t>
            </a:r>
          </a:p>
          <a:p>
            <a:r>
              <a:rPr lang="sr-Cyrl-R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sl-SI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Хормонски </a:t>
            </a:r>
            <a:r>
              <a:rPr lang="sr-Cyrl-RS" sz="2000" b="1" dirty="0">
                <a:latin typeface="Arial" panose="020B0604020202020204" pitchFamily="34" charset="0"/>
                <a:cs typeface="Arial" panose="020B0604020202020204" pitchFamily="34" charset="0"/>
              </a:rPr>
              <a:t>статус и ТУ маркери: </a:t>
            </a:r>
            <a:r>
              <a:rPr lang="sl-SI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TSH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l-SI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sl-SI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l-SI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sl-SI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, Tg, PTH, CT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17576" y="814953"/>
            <a:ext cx="7569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sz="2400" b="1" dirty="0">
                <a:latin typeface="Arial" panose="020B0604020202020204" pitchFamily="34" charset="0"/>
                <a:cs typeface="Arial" panose="020B0604020202020204" pitchFamily="34" charset="0"/>
              </a:rPr>
              <a:t>Dg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dirty="0"/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277628" y="288725"/>
            <a:ext cx="568739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sr-Cyrl-R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Малигни тумори тироидеје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702052"/>
      </p:ext>
    </p:extLst>
  </p:cSld>
  <p:clrMapOvr>
    <a:masterClrMapping/>
  </p:clrMapOvr>
  <p:transition advTm="14973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578" y="200805"/>
            <a:ext cx="10515600" cy="780097"/>
          </a:xfrm>
        </p:spPr>
        <p:txBody>
          <a:bodyPr>
            <a:normAutofit/>
          </a:bodyPr>
          <a:lstStyle/>
          <a:p>
            <a:r>
              <a:rPr lang="sr-Cyrl-R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Примарни карциноми тироидеје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62"/>
          <a:stretch/>
        </p:blipFill>
        <p:spPr>
          <a:xfrm>
            <a:off x="1" y="1"/>
            <a:ext cx="615141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55073" y="997528"/>
            <a:ext cx="1123742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Тироидни </a:t>
            </a:r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карциноми се класификују на основу њихових хистопатолошких карактеристика. </a:t>
            </a:r>
            <a:endParaRPr lang="sr-Cyrl-R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•  Папиларни </a:t>
            </a:r>
            <a:r>
              <a:rPr lang="sr-Cyrl-RS" sz="1600" b="1" dirty="0">
                <a:latin typeface="Arial" panose="020B0604020202020204" pitchFamily="34" charset="0"/>
                <a:cs typeface="Arial" panose="020B0604020202020204" pitchFamily="34" charset="0"/>
              </a:rPr>
              <a:t>карцином  </a:t>
            </a:r>
            <a:r>
              <a:rPr lang="sr-Cyrl-R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carcinoma </a:t>
            </a:r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papillare</a:t>
            </a:r>
            <a:r>
              <a:rPr lang="sr-Cyrl-R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)-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најчешћи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Са штитне жлезде( 90%)</a:t>
            </a:r>
            <a:endParaRPr lang="sr-Cyrl-R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Јавља се код младих у другој и трећој деценији и код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старијих,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ешћи код жена.                                                          </a:t>
            </a:r>
          </a:p>
          <a:p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Испољава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се безболним чвором који споро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расте, а кад је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мањи од 2 цм има одличну прогнозу.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</a:t>
            </a:r>
          </a:p>
          <a:p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ретко метастазира у лимфне чворове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врата, ређе у плућа, мозак и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кости, а може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да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инфилтрира и тироидеју. </a:t>
            </a:r>
          </a:p>
          <a:p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Везује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радиоактивни јод и то се користи за постављање дијагнозе и за лечење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sr-Cyrl-R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sr-Cyrl-RS" sz="1600" b="1" dirty="0">
                <a:latin typeface="Arial" panose="020B0604020202020204" pitchFamily="34" charset="0"/>
                <a:cs typeface="Arial" panose="020B0604020202020204" pitchFamily="34" charset="0"/>
              </a:rPr>
              <a:t>Фоликуларни карцином </a:t>
            </a:r>
            <a:r>
              <a:rPr lang="sr-Cyrl-R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carcinoma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folicullare</a:t>
            </a:r>
            <a:r>
              <a:rPr lang="sr-Cyrl-R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 -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17% обично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се јавља код старијих,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чешће  жена. </a:t>
            </a:r>
          </a:p>
          <a:p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различите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варијанте овог карцинома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показују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различиту инвазивност,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и 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има релативно добру прогнозу.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Подваријанта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Хиртл је инвазивнија. Д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аје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метастазе у кости, плућа и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мозак, а то што 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везују радиоактивни јод, </a:t>
            </a:r>
            <a:endParaRPr lang="sr-Cyrl-R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је важно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за дијагнозу и терапију. Овај карцином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може да лучи Т4,  и да доведе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до тиреотоксикозе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sr-Cyrl-R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1600" b="1" dirty="0">
                <a:latin typeface="Arial" panose="020B0604020202020204" pitchFamily="34" charset="0"/>
                <a:cs typeface="Arial" panose="020B0604020202020204" pitchFamily="34" charset="0"/>
              </a:rPr>
              <a:t>• Анапластични карцином </a:t>
            </a:r>
            <a:r>
              <a:rPr lang="sr-Cyrl-R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carcinoma </a:t>
            </a:r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anaplasticum</a:t>
            </a:r>
            <a:r>
              <a:rPr lang="sr-Cyrl-R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)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се јавља у старијих, подједнако  у оба пола.                                                    </a:t>
            </a:r>
          </a:p>
          <a:p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Изузетно је инвазиван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, па има лошу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прогнозу, а преживљавање се мери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месецима,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јер брзо расте и </a:t>
            </a:r>
          </a:p>
          <a:p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инфилтрира 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душник, једњак, ждрело и врат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sr-Cyrl-R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1600" b="1" dirty="0">
                <a:latin typeface="Arial" panose="020B0604020202020204" pitchFamily="34" charset="0"/>
                <a:cs typeface="Arial" panose="020B0604020202020204" pitchFamily="34" charset="0"/>
              </a:rPr>
              <a:t>• Медуларни карцином (</a:t>
            </a:r>
            <a:r>
              <a:rPr lang="sr-Cyrl-R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carcinoma </a:t>
            </a:r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medullare</a:t>
            </a:r>
            <a:r>
              <a:rPr lang="sr-Cyrl-R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)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се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јавља код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старијих, нешто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чешће код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жена, </a:t>
            </a:r>
          </a:p>
          <a:p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и то спорадично, али и фамилијарно: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Има лошију прогнозу од папиларног и фоликуларног, </a:t>
            </a:r>
            <a:endParaRPr lang="sr-Cyrl-R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али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бољу од анапластичног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карцинома.Лучи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калцитонин, који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је и његов туморски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маркер </a:t>
            </a:r>
            <a:endParaRPr lang="sr-Cyrl-R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У  карциному и метастазама се може таложити калцијум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што се види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се на рендгенском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снимку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5" descr="papthy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08276" y="1904998"/>
            <a:ext cx="1816332" cy="987831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1" name="Picture 3" descr="24-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108276" y="3155707"/>
            <a:ext cx="1816332" cy="95078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2" name="Picture 5" descr="th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108276" y="4287938"/>
            <a:ext cx="1816332" cy="850669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3" name="Picture 6" descr="18-9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8276" y="5286488"/>
            <a:ext cx="1816332" cy="949248"/>
          </a:xfrm>
          <a:prstGeom prst="rect">
            <a:avLst/>
          </a:prstGeom>
          <a:noFill/>
          <a:ln w="28575">
            <a:solidFill>
              <a:srgbClr val="CC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36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8130"/>
    </mc:Choice>
    <mc:Fallback xmlns="">
      <p:transition spd="slow" advTm="16813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1" y="379084"/>
            <a:ext cx="7027024" cy="762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Малигни</a:t>
            </a:r>
            <a:r>
              <a:rPr lang="sl-SI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Ту</a:t>
            </a:r>
            <a:r>
              <a:rPr lang="sl-SI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тироидеје</a:t>
            </a:r>
            <a:endParaRPr lang="sr-Latn-C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219201" y="1620982"/>
            <a:ext cx="10285614" cy="3028205"/>
          </a:xfrm>
          <a:ln>
            <a:noFill/>
          </a:ln>
        </p:spPr>
        <p:txBody>
          <a:bodyPr>
            <a:normAutofit/>
          </a:bodyPr>
          <a:lstStyle/>
          <a:p>
            <a:pPr>
              <a:buClr>
                <a:schemeClr val="accent3"/>
              </a:buClr>
              <a:defRPr/>
            </a:pP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Хируршка</a:t>
            </a:r>
            <a:r>
              <a:rPr lang="sl-SI" sz="2400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: 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   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тотална</a:t>
            </a: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и</a:t>
            </a: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/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или</a:t>
            </a: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субтотална</a:t>
            </a: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тироидектомија</a:t>
            </a: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и</a:t>
            </a:r>
            <a:r>
              <a:rPr lang="sl-SI" sz="200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 </a:t>
            </a:r>
            <a:endParaRPr lang="sr-Cyrl-RS" sz="2000" dirty="0" smtClean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  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ресекција</a:t>
            </a:r>
            <a:r>
              <a:rPr lang="sl-SI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регионалних</a:t>
            </a: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74320" indent="-274320">
              <a:buClr>
                <a:schemeClr val="accent3"/>
              </a:buClr>
              <a:defRPr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Зрачна</a:t>
            </a:r>
            <a:r>
              <a:rPr lang="sl-SI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терапија 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радиоактивни</a:t>
            </a:r>
            <a:r>
              <a:rPr lang="sl-SI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Ј</a:t>
            </a:r>
            <a:r>
              <a:rPr lang="sl-SI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131</a:t>
            </a:r>
            <a:endParaRPr lang="sr-Cyrl-R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chemeClr val="accent3"/>
              </a:buClr>
              <a:buNone/>
              <a:defRPr/>
            </a:pPr>
            <a:r>
              <a:rPr lang="sr-Cyrl-R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- тироидеје</a:t>
            </a:r>
          </a:p>
          <a:p>
            <a:pPr marL="0" indent="0">
              <a:buClr>
                <a:schemeClr val="accent3"/>
              </a:buClr>
              <a:buNone/>
              <a:defRPr/>
            </a:pPr>
            <a:r>
              <a:rPr lang="sr-Cyrl-R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- целог тела- превентивно, код Са већег ризика</a:t>
            </a:r>
          </a:p>
          <a:p>
            <a:pPr marL="0" indent="0">
              <a:buClr>
                <a:schemeClr val="accent3"/>
              </a:buClr>
              <a:buNone/>
              <a:defRPr/>
            </a:pPr>
            <a:r>
              <a:rPr lang="sr-Cyrl-R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терапијски- код доказаних метастаз</a:t>
            </a:r>
          </a:p>
        </p:txBody>
      </p:sp>
      <p:pic>
        <p:nvPicPr>
          <p:cNvPr id="46084" name="Picture 5" descr="refractory-thyroid-canc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225" y="621944"/>
            <a:ext cx="3625013" cy="380042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62"/>
          <a:stretch/>
        </p:blipFill>
        <p:spPr>
          <a:xfrm>
            <a:off x="1" y="1"/>
            <a:ext cx="838199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19201" y="1166569"/>
            <a:ext cx="16601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Терапија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:</a:t>
            </a:r>
          </a:p>
        </p:txBody>
      </p:sp>
      <p:sp>
        <p:nvSpPr>
          <p:cNvPr id="3" name="Rectangle 2"/>
          <p:cNvSpPr/>
          <p:nvPr/>
        </p:nvSpPr>
        <p:spPr>
          <a:xfrm>
            <a:off x="1326760" y="4658576"/>
            <a:ext cx="10544478" cy="19082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Супституција</a:t>
            </a:r>
            <a:r>
              <a:rPr lang="sr-Latn-C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- тироксином</a:t>
            </a:r>
            <a:r>
              <a:rPr lang="sr-Cyrl-RS" sz="2000" b="1" dirty="0">
                <a:latin typeface="Arial" panose="020B0604020202020204" pitchFamily="34" charset="0"/>
                <a:cs typeface="Arial" panose="020B0604020202020204" pitchFamily="34" charset="0"/>
              </a:rPr>
              <a:t>, -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1,5 мес након тироидектомије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indent="-274320">
              <a:spcAft>
                <a:spcPts val="600"/>
              </a:spcAft>
              <a:buClr>
                <a:schemeClr val="accent3"/>
              </a:buClr>
              <a:buNone/>
              <a:defRPr/>
            </a:pPr>
            <a:r>
              <a:rPr lang="sr-Cyrl-RS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потребна већа доза и благо хипертироидни статус- </a:t>
            </a:r>
          </a:p>
          <a:p>
            <a:pPr marL="274320" indent="-274320">
              <a:spcAft>
                <a:spcPts val="600"/>
              </a:spcAft>
              <a:buClr>
                <a:schemeClr val="accent3"/>
              </a:buClr>
              <a:buNone/>
              <a:defRPr/>
            </a:pPr>
            <a:r>
              <a:rPr lang="sr-Cyrl-RS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sr-Cyrl-RS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јер </a:t>
            </a:r>
            <a:r>
              <a:rPr lang="ru-RU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супресија</a:t>
            </a:r>
            <a:r>
              <a:rPr lang="sr-Latn-CS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en-US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</a:t>
            </a:r>
            <a:r>
              <a:rPr lang="sr-Cyrl-RS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спречава да </a:t>
            </a:r>
            <a:r>
              <a:rPr lang="ru-RU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en-US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</a:t>
            </a:r>
            <a:r>
              <a:rPr lang="sr-Cyrl-RS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стимулише раст карцинома</a:t>
            </a:r>
            <a:r>
              <a:rPr lang="sr-Cyrl-RS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marL="274320" indent="-274320">
              <a:spcAft>
                <a:spcPts val="600"/>
              </a:spcAft>
              <a:buClr>
                <a:schemeClr val="accent3"/>
              </a:buClr>
              <a:buNone/>
              <a:defRPr/>
            </a:pPr>
            <a:endParaRPr lang="sr-Cyrl-RS" b="1" dirty="0" smtClean="0">
              <a:solidFill>
                <a:srgbClr val="A500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sr-Cyrl-RS" sz="20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Појава и пораст Т</a:t>
            </a:r>
            <a:r>
              <a:rPr lang="en-US" sz="20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Cyrl-RS" sz="20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након завршеног терапијског протокола </a:t>
            </a:r>
            <a:r>
              <a:rPr lang="sr-Cyrl-RS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РЕЦИДИВ!</a:t>
            </a:r>
            <a:endParaRPr lang="sr-Cyrl-RS" b="1" dirty="0">
              <a:solidFill>
                <a:srgbClr val="A500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603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681"/>
    </mc:Choice>
    <mc:Fallback xmlns="">
      <p:transition spd="slow" advTm="12168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106" y="648393"/>
            <a:ext cx="3956858" cy="591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153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444"/>
    </mc:Choice>
    <mc:Fallback xmlns="">
      <p:transition spd="slow" advTm="2544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9118" y="184666"/>
            <a:ext cx="8229600" cy="609600"/>
          </a:xfrm>
        </p:spPr>
        <p:txBody>
          <a:bodyPr>
            <a:normAutofit/>
          </a:bodyPr>
          <a:lstStyle/>
          <a:p>
            <a:pPr algn="l"/>
            <a:r>
              <a:rPr lang="sr-Cyrl-RS" sz="3200" b="1" dirty="0">
                <a:latin typeface="Arial" pitchFamily="34" charset="0"/>
                <a:cs typeface="Arial" pitchFamily="34" charset="0"/>
              </a:rPr>
              <a:t>Приказ болесника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29118" y="689788"/>
            <a:ext cx="9591828" cy="830997"/>
          </a:xfrm>
          <a:prstGeom prst="rect">
            <a:avLst/>
          </a:prstGeom>
          <a:solidFill>
            <a:srgbClr val="AFABCA">
              <a:alpha val="48000"/>
            </a:srgb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sr-Cyrl-RS" sz="1600" b="1" dirty="0">
                <a:latin typeface="Arial" pitchFamily="34" charset="0"/>
                <a:cs typeface="Arial" pitchFamily="34" charset="0"/>
              </a:rPr>
              <a:t>ПРИКАЗУЈЕМО случај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sz="1600" b="1" dirty="0" smtClean="0">
                <a:latin typeface="Arial" pitchFamily="34" charset="0"/>
                <a:cs typeface="Arial" pitchFamily="34" charset="0"/>
              </a:rPr>
              <a:t>девојчице М.Ј.</a:t>
            </a:r>
          </a:p>
          <a:p>
            <a:r>
              <a:rPr lang="sr-Cyrl-RS" sz="1600" b="1" dirty="0" smtClean="0">
                <a:latin typeface="Arial" pitchFamily="34" charset="0"/>
                <a:cs typeface="Arial" pitchFamily="34" charset="0"/>
              </a:rPr>
              <a:t>која је у узрасту од 5 год5/12 мес хоспитализована у  Педијатријској клиници КЦ Крагујевац  због </a:t>
            </a:r>
            <a:r>
              <a:rPr lang="sr-Cyrl-RS" sz="1600" b="1" dirty="0">
                <a:latin typeface="Arial" pitchFamily="34" charset="0"/>
                <a:cs typeface="Arial" pitchFamily="34" charset="0"/>
              </a:rPr>
              <a:t>испитивања </a:t>
            </a:r>
            <a:r>
              <a:rPr lang="sr-Cyrl-RS" sz="1600" b="1" dirty="0" smtClean="0">
                <a:latin typeface="Arial" pitchFamily="34" charset="0"/>
                <a:cs typeface="Arial" pitchFamily="34" charset="0"/>
              </a:rPr>
              <a:t>узрока обострано увећаних лимфних жлезда на врату</a:t>
            </a:r>
            <a:endParaRPr lang="sl-SI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29118" y="1674987"/>
            <a:ext cx="977470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1600" b="1" dirty="0">
                <a:latin typeface="Arial" pitchFamily="34" charset="0"/>
                <a:cs typeface="Arial" pitchFamily="34" charset="0"/>
              </a:rPr>
              <a:t>ИЗ ЛИЧНЕ АНАМНЕЗЕ:</a:t>
            </a:r>
          </a:p>
          <a:p>
            <a:r>
              <a:rPr lang="sr-Cyrl-RS" sz="1600" dirty="0" smtClean="0">
                <a:latin typeface="Arial" pitchFamily="34" charset="0"/>
                <a:cs typeface="Arial" pitchFamily="34" charset="0"/>
              </a:rPr>
              <a:t>Рођена као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II 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 дете  </a:t>
            </a:r>
            <a:r>
              <a:rPr lang="sr-Cyrl-RS" sz="1600" dirty="0">
                <a:latin typeface="Arial" pitchFamily="34" charset="0"/>
                <a:cs typeface="Arial" pitchFamily="34" charset="0"/>
              </a:rPr>
              <a:t>у 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9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sr-Cyrl-RS" sz="1600" dirty="0">
                <a:latin typeface="Arial" pitchFamily="34" charset="0"/>
                <a:cs typeface="Arial" pitchFamily="34" charset="0"/>
              </a:rPr>
              <a:t>нед. гестације ПМ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3620g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sz="1600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p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),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PD</a:t>
            </a:r>
            <a:r>
              <a:rPr lang="sr-Cyrl-R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54,3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cm</a:t>
            </a:r>
            <a:r>
              <a:rPr lang="sr-Cyrl-R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p50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, AS9,</a:t>
            </a:r>
          </a:p>
          <a:p>
            <a:r>
              <a:rPr lang="sr-Cyrl-RS" sz="1600" dirty="0" smtClean="0">
                <a:latin typeface="Arial" pitchFamily="34" charset="0"/>
                <a:cs typeface="Arial" pitchFamily="34" charset="0"/>
              </a:rPr>
              <a:t>уредног неонаталног и одојачког периода, без значајнијих болести током детињства.</a:t>
            </a:r>
          </a:p>
          <a:p>
            <a:endParaRPr lang="sr-Cyrl-RS" sz="1600" b="1" dirty="0">
              <a:latin typeface="Arial" pitchFamily="34" charset="0"/>
              <a:cs typeface="Arial" pitchFamily="34" charset="0"/>
            </a:endParaRPr>
          </a:p>
          <a:p>
            <a:r>
              <a:rPr lang="sr-Cyrl-RS" sz="1600" b="1" dirty="0">
                <a:latin typeface="Arial" pitchFamily="34" charset="0"/>
                <a:cs typeface="Arial" pitchFamily="34" charset="0"/>
              </a:rPr>
              <a:t>ПОРОДИЧНА АНАМНЕЗА</a:t>
            </a:r>
            <a:r>
              <a:rPr lang="sr-Cyrl-RS" sz="16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без особитости</a:t>
            </a:r>
            <a:endParaRPr lang="sr-Cyrl-RS" sz="1600" dirty="0">
              <a:latin typeface="Arial" pitchFamily="34" charset="0"/>
              <a:cs typeface="Arial" pitchFamily="34" charset="0"/>
            </a:endParaRPr>
          </a:p>
          <a:p>
            <a:r>
              <a:rPr lang="sr-Cyrl-RS" sz="1600" b="1" dirty="0">
                <a:latin typeface="Arial" pitchFamily="34" charset="0"/>
                <a:cs typeface="Arial" pitchFamily="34" charset="0"/>
              </a:rPr>
              <a:t>  </a:t>
            </a:r>
          </a:p>
          <a:p>
            <a:r>
              <a:rPr lang="sr-Cyrl-RS" sz="1600" b="1" dirty="0">
                <a:latin typeface="Arial" pitchFamily="34" charset="0"/>
                <a:cs typeface="Arial" pitchFamily="34" charset="0"/>
              </a:rPr>
              <a:t>ИЗ САДАШЊЕ БОЛЕСТИ</a:t>
            </a:r>
            <a:r>
              <a:rPr lang="sr-Cyrl-RS" sz="1600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sr-Cyrl-RS" sz="1600" b="1" dirty="0" smtClean="0">
                <a:latin typeface="Arial" pitchFamily="34" charset="0"/>
                <a:cs typeface="Arial" pitchFamily="34" charset="0"/>
              </a:rPr>
              <a:t>Десет  дана пре пријема  девојчица је  лечена у регионалном здравственом центру због  фебрилности и цервикалне лимфаденопатије. </a:t>
            </a:r>
          </a:p>
          <a:p>
            <a:endParaRPr lang="sr-Cyrl-RS" sz="1600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1600" dirty="0" smtClean="0">
                <a:latin typeface="Arial" pitchFamily="34" charset="0"/>
                <a:cs typeface="Arial" pitchFamily="34" charset="0"/>
              </a:rPr>
              <a:t>Након урађене дијагностике која је показала умерено повећане параметре запаљења: </a:t>
            </a:r>
          </a:p>
          <a:p>
            <a:r>
              <a:rPr lang="sr-Cyrl-R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CRP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 19,8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mg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ml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SE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 8/12,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Le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 9,0,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I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gM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I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I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gG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na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EBV-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neg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endParaRPr lang="sr-Cyrl-RS" sz="16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endParaRPr lang="sr-Cyrl-RS" sz="16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1600" dirty="0" smtClean="0">
                <a:latin typeface="Arial" pitchFamily="34" charset="0"/>
                <a:cs typeface="Arial" pitchFamily="34" charset="0"/>
              </a:rPr>
              <a:t>Учињен је Е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CHO 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врата који је показао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sr-Cyrl-RS" sz="1600" dirty="0" smtClean="0">
                <a:latin typeface="Arial" pitchFamily="34" charset="0"/>
                <a:cs typeface="Arial" pitchFamily="34" charset="0"/>
              </a:rPr>
              <a:t>   Обострано субмандибуларно из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m.sternocleidomastoideusa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реактивне нодусе десно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0,8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0,5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cm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 и </a:t>
            </a:r>
          </a:p>
          <a:p>
            <a:r>
              <a:rPr lang="sr-Cyrl-R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   лево 3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1,5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cm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, јасно ограничене од околине. </a:t>
            </a:r>
          </a:p>
          <a:p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Kako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након 7 започетог </a:t>
            </a:r>
            <a:r>
              <a:rPr lang="sr-Cyrl-RS" sz="1600" dirty="0">
                <a:latin typeface="Arial" pitchFamily="34" charset="0"/>
                <a:cs typeface="Arial" pitchFamily="34" charset="0"/>
              </a:rPr>
              <a:t>лечења антипиретицима и антибиотицима-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Ceftriaxon</a:t>
            </a:r>
            <a:r>
              <a:rPr lang="sr-Cyrl-RS" sz="1600" dirty="0">
                <a:latin typeface="Arial" pitchFamily="34" charset="0"/>
                <a:cs typeface="Arial" pitchFamily="34" charset="0"/>
              </a:rPr>
              <a:t>, метронидазол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Iv, 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sr-Cyrl-R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    није дошло до нормализације локалног налаза, девојчица је упућена у нашу Клинику </a:t>
            </a:r>
          </a:p>
          <a:p>
            <a:r>
              <a:rPr lang="sr-Cyrl-R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sz="1600" dirty="0" smtClean="0">
                <a:latin typeface="Arial" pitchFamily="34" charset="0"/>
                <a:cs typeface="Arial" pitchFamily="34" charset="0"/>
              </a:rPr>
              <a:t>    ради даље дијагностике и лечења. </a:t>
            </a:r>
            <a:endParaRPr lang="sr-Cyrl-R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366314" y="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62"/>
          <a:stretch/>
        </p:blipFill>
        <p:spPr>
          <a:xfrm>
            <a:off x="0" y="1"/>
            <a:ext cx="19261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8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8090"/>
    </mc:Choice>
    <mc:Fallback xmlns="">
      <p:transition spd="slow" advTm="11809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4427" y="232122"/>
            <a:ext cx="5867398" cy="1031414"/>
          </a:xfrm>
        </p:spPr>
        <p:txBody>
          <a:bodyPr/>
          <a:lstStyle/>
          <a:p>
            <a:r>
              <a:rPr lang="sr-Cyrl-RS" b="1" dirty="0">
                <a:latin typeface="Arial" pitchFamily="34" charset="0"/>
                <a:cs typeface="Arial" pitchFamily="34" charset="0"/>
              </a:rPr>
              <a:t>Приказ болесника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62"/>
          <a:stretch/>
        </p:blipFill>
        <p:spPr>
          <a:xfrm>
            <a:off x="1" y="1"/>
            <a:ext cx="1213658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64427" y="1424045"/>
            <a:ext cx="36910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sr-Cyrl-RS" sz="2000" b="1" dirty="0">
                <a:latin typeface="Arial" pitchFamily="34" charset="0"/>
                <a:cs typeface="Arial" pitchFamily="34" charset="0"/>
              </a:rPr>
              <a:t>Из: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STATUS</a:t>
            </a:r>
            <a:r>
              <a:rPr lang="sr-Latn-RS" sz="2000" b="1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sr-Latn-RS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NA </a:t>
            </a:r>
            <a:r>
              <a:rPr lang="sr-Latn-RS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PRIJEMU:</a:t>
            </a:r>
            <a:endParaRPr lang="sr-Latn-R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64426" y="1984664"/>
            <a:ext cx="1072757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Девојчица узраста 5 год 5/12 мес, ТВ  120цм ( + р95)ТМ  25кг, </a:t>
            </a:r>
          </a:p>
          <a:p>
            <a:pPr>
              <a:lnSpc>
                <a:spcPct val="150000"/>
              </a:lnSpc>
            </a:pP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Уредног раста и ухрањености, уредних виталних функција, као и аускултаторног налаза на плућима и срцу,</a:t>
            </a:r>
          </a:p>
          <a:p>
            <a:pPr>
              <a:lnSpc>
                <a:spcPct val="150000"/>
              </a:lnSpc>
            </a:pP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Уредног палпаторног прегледа абдомена, спољних гениталија женског типа и инфантилног изгледа.Уредног неуролошког, као и локалног статуса у ждрелу. </a:t>
            </a:r>
          </a:p>
          <a:p>
            <a:endParaRPr lang="sr-Cyrl-R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Локално на врату:</a:t>
            </a:r>
          </a:p>
          <a:p>
            <a:pPr>
              <a:lnSpc>
                <a:spcPct val="150000"/>
              </a:lnSpc>
            </a:pP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Врат је био слободан и покретан, на на левој страни се палпирао тумефакт  вел 5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3,5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делом срастао за кожу околине, и уз штитасту жлезду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која је била нешто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тврђе конзистенције, у 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уобичајеној позицији,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увећана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gr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 са више увећаним левим лобусом  и палпабилним нодусом  вел око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3,1x2,5cm, 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палпирају се и тумефакти у околини -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један  промера око 1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и у пределу м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sternocleidomastoideusa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лево још један  величине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1x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1,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5cm.</a:t>
            </a:r>
            <a:endParaRPr lang="sr-Cyrl-R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048" y="3264216"/>
            <a:ext cx="1274877" cy="1557166"/>
          </a:xfrm>
          <a:prstGeom prst="rect">
            <a:avLst/>
          </a:prstGeom>
        </p:spPr>
      </p:pic>
      <p:pic>
        <p:nvPicPr>
          <p:cNvPr id="8" name="Content Placeholder 3"/>
          <p:cNvPicPr>
            <a:picLocks noGrp="1" noChangeAspect="1"/>
          </p:cNvPicPr>
          <p:nvPr>
            <p:ph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7692" y="3264216"/>
            <a:ext cx="1361080" cy="15571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404" y="3264216"/>
            <a:ext cx="1467829" cy="1557166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8547692" y="3890356"/>
            <a:ext cx="2541486" cy="106402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7032567" y="3890356"/>
            <a:ext cx="2377440" cy="18288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035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498"/>
    </mc:Choice>
    <mc:Fallback xmlns="">
      <p:transition spd="slow" advTm="8649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0037" y="1289569"/>
            <a:ext cx="10705406" cy="5128484"/>
          </a:xfrm>
        </p:spPr>
        <p:txBody>
          <a:bodyPr>
            <a:normAutofit/>
          </a:bodyPr>
          <a:lstStyle/>
          <a:p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ККС</a:t>
            </a:r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CRP</a:t>
            </a: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Е;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PCT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б</a:t>
            </a: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иохемијске и серолошке анализе- </a:t>
            </a:r>
            <a:r>
              <a:rPr lang="sr-Cyrl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без особитости</a:t>
            </a:r>
          </a:p>
          <a:p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Хормонски статус: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Т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SH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2,6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mIU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/ml, FT4 10,5pg/ml FT3 4,8pg/ml,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TPOAt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&lt; 1,TSHRAt 0,4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Iu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/ml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TgAt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15,6IU/ml, CT 6,2, PTH 23,9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367ng/ml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sr-Cyrl-R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Rtg</a:t>
            </a: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пулмо и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ECHO </a:t>
            </a:r>
            <a:r>
              <a:rPr lang="en-US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abdomena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уредан  налаз</a:t>
            </a:r>
          </a:p>
          <a:p>
            <a:endParaRPr lang="sr-Cyrl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SCT </a:t>
            </a: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грудног коша-                                                                                                                  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У плућном паренхиму се не уочавају патолошке промене. Ретростернално  присутна хомогена, јасно контурисана промена димензија  40 х 18х 20мм која диф.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г најпре одговара тимусу. Није присутна цервикална лимфаденопатија, као ни фокалне патолошке промене на абдоминалним органима, нити приказаним коштаним структурама  Нема плеуралног излива.  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ECHO </a:t>
            </a: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врата и тироидеје:                                                                                                              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Штитаста жлезда у анатомској позицији, уобичајених контура, дифузно увећана, али на рачун левог режња, промер истмуса 5,2мм, </a:t>
            </a:r>
            <a:r>
              <a:rPr lang="sr-Cyrl-R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десно лобоистмично уочава се хипоехоген нодус 4,3х 9,1х 8,3мм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Десни лобус  промера 10х10х27мм, леви </a:t>
            </a:r>
            <a:r>
              <a:rPr lang="sr-Cyrl-R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18х17х34мм.У левом лобусу уочљив  хетерогени лобус изражене перинодусне васкуларизације  промера 11х12мм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На левој страни врата, у средној трећини предње ивице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m.sternocleidomastoideusa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уочава се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јасно ограничен </a:t>
            </a:r>
            <a:r>
              <a:rPr lang="sr-Cyrl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овалан хетероген  нодус , изразито појачане васкуларизације пром14,5х30мм, а уз њега још 2 овална нодуса пром 1х10,5 х8мм и 8,6х12,3х9,5мм, као и реактивне лимфне жлезде на врату. </a:t>
            </a: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62"/>
          <a:stretch/>
        </p:blipFill>
        <p:spPr>
          <a:xfrm>
            <a:off x="1" y="1"/>
            <a:ext cx="1213658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19843" y="250032"/>
            <a:ext cx="10515600" cy="880499"/>
          </a:xfrm>
        </p:spPr>
        <p:txBody>
          <a:bodyPr>
            <a:normAutofit/>
          </a:bodyPr>
          <a:lstStyle/>
          <a:p>
            <a:pPr algn="l"/>
            <a:r>
              <a:rPr lang="sr-Cyrl-RS" sz="3200" b="1" dirty="0" smtClean="0">
                <a:latin typeface="Arial" pitchFamily="34" charset="0"/>
                <a:cs typeface="Arial" pitchFamily="34" charset="0"/>
              </a:rPr>
              <a:t>Приказ болесника-дијагностика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9520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4428"/>
    </mc:Choice>
    <mc:Fallback xmlns="">
      <p:transition spd="slow" advTm="14442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48084" y="177555"/>
            <a:ext cx="10515600" cy="765406"/>
          </a:xfrm>
        </p:spPr>
        <p:txBody>
          <a:bodyPr>
            <a:normAutofit/>
          </a:bodyPr>
          <a:lstStyle/>
          <a:p>
            <a:pPr algn="l"/>
            <a:r>
              <a:rPr lang="sr-Cyrl-RS" sz="3200" b="1" dirty="0" smtClean="0">
                <a:latin typeface="Arial" pitchFamily="34" charset="0"/>
                <a:cs typeface="Arial" pitchFamily="34" charset="0"/>
              </a:rPr>
              <a:t>Приказ болесника-дијагностика</a:t>
            </a:r>
            <a:endParaRPr lang="en-US" sz="2200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62"/>
          <a:stretch/>
        </p:blipFill>
        <p:spPr>
          <a:xfrm>
            <a:off x="1" y="1"/>
            <a:ext cx="1492532" cy="6858000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6512061"/>
              </p:ext>
            </p:extLst>
          </p:nvPr>
        </p:nvGraphicFramePr>
        <p:xfrm>
          <a:off x="3397135" y="1334527"/>
          <a:ext cx="4450079" cy="541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6" name="Document" r:id="rId5" imgW="6656917" imgH="7508830" progId="Word.Document.8">
                  <p:embed/>
                </p:oleObj>
              </mc:Choice>
              <mc:Fallback>
                <p:oleObj name="Document" r:id="rId5" imgW="6656917" imgH="750883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97135" y="1334527"/>
                        <a:ext cx="4450079" cy="541813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3438268" y="943048"/>
            <a:ext cx="34676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000" b="1" dirty="0">
                <a:latin typeface="Arial" panose="020B0604020202020204" pitchFamily="34" charset="0"/>
                <a:cs typeface="Arial" panose="020B0604020202020204" pitchFamily="34" charset="0"/>
              </a:rPr>
              <a:t>Сцинтиграфија тироидеје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51243" y="1862051"/>
            <a:ext cx="2144757" cy="422504"/>
          </a:xfrm>
          <a:prstGeom prst="rect">
            <a:avLst/>
          </a:prstGeom>
          <a:solidFill>
            <a:srgbClr val="ADC4CA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524499" y="3586348"/>
            <a:ext cx="475013" cy="19594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696495" y="4403548"/>
            <a:ext cx="118753" cy="1163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304217" y="4950002"/>
            <a:ext cx="391886" cy="10687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064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159"/>
    </mc:Choice>
    <mc:Fallback xmlns="">
      <p:transition spd="slow" advTm="8415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2560" y="189130"/>
            <a:ext cx="10515600" cy="909926"/>
          </a:xfrm>
        </p:spPr>
        <p:txBody>
          <a:bodyPr>
            <a:normAutofit/>
          </a:bodyPr>
          <a:lstStyle/>
          <a:p>
            <a:r>
              <a:rPr lang="sr-Cyrl-R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Даљи ток дијагностике :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2501297"/>
            <a:ext cx="10515600" cy="4089284"/>
          </a:xfrm>
          <a:ln>
            <a:solidFill>
              <a:schemeClr val="bg1">
                <a:lumMod val="85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sr-Cyrl-R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Предлог мера: </a:t>
            </a:r>
          </a:p>
          <a:p>
            <a:pPr marL="0" indent="0">
              <a:buNone/>
            </a:pPr>
            <a:r>
              <a:rPr lang="sr-Cyrl-R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Упућена на онколошки конзилијум, у Институт за онкологију и радиологију КЦ Србије </a:t>
            </a:r>
          </a:p>
          <a:p>
            <a:pPr marL="0" indent="0">
              <a:buNone/>
            </a:pPr>
            <a:endParaRPr lang="en-US" sz="23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sr-Cyrl-R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>
              <a:buNone/>
            </a:pPr>
            <a:r>
              <a:rPr lang="sr-Cyrl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Тотална тироидектомија са парцијалном ресекцијом врата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 sin</a:t>
            </a:r>
          </a:p>
          <a:p>
            <a:pPr marL="0" indent="0">
              <a:buNone/>
            </a:pPr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Закључак онколошког конзилијума</a:t>
            </a: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r>
              <a:rPr lang="sr-Cyrl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sr-Cyrl-R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Потребно</a:t>
            </a: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je</a:t>
            </a:r>
            <a:r>
              <a:rPr lang="ru-RU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да се </a:t>
            </a:r>
            <a:r>
              <a:rPr lang="sr-Cyrl-RS" sz="2100" b="1" dirty="0"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Cyrl-R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чење настави </a:t>
            </a:r>
            <a:r>
              <a:rPr lang="ru-RU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давањем терапијске дозе радиоактивног јода, </a:t>
            </a:r>
          </a:p>
          <a:p>
            <a:pPr marL="0" indent="0">
              <a:buNone/>
            </a:pPr>
            <a:r>
              <a:rPr lang="ru-RU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а 2 мес касније увести </a:t>
            </a:r>
            <a:r>
              <a:rPr lang="ru-RU" sz="21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супреситивну</a:t>
            </a:r>
            <a:r>
              <a:rPr lang="ru-RU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дозу дозу л-тироксина</a:t>
            </a:r>
            <a:endParaRPr lang="sr-Cyrl-R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62"/>
          <a:stretch/>
        </p:blipFill>
        <p:spPr>
          <a:xfrm>
            <a:off x="1" y="1"/>
            <a:ext cx="1280159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76400" y="1463065"/>
            <a:ext cx="10027920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Struma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diff et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polinodosa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lat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sin.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Susp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Tu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gl.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Thyroideae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lat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sin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Lymphadenopathia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colli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bill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pp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lat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sin</a:t>
            </a:r>
            <a:endParaRPr lang="sr-Cyrl-R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76400" y="1001400"/>
            <a:ext cx="2756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Радне дијагнозе: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76400" y="4139241"/>
            <a:ext cx="8987444" cy="10156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Дијагноза након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PH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nalaz</a:t>
            </a:r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sr-Cyrl-R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Carcinoma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papillare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gl.thyreoideae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multifocale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Carcinoma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papillare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gl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thyreoideae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metastaticum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lymphonodorum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53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238"/>
    </mc:Choice>
    <mc:Fallback xmlns="">
      <p:transition spd="slow" advTm="79238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66860"/>
          </a:xfrm>
        </p:spPr>
        <p:txBody>
          <a:bodyPr>
            <a:normAutofit/>
          </a:bodyPr>
          <a:lstStyle/>
          <a:p>
            <a:r>
              <a:rPr lang="sr-Cyrl-R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Даљи ток лечења: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1003540" y="1303659"/>
            <a:ext cx="10515600" cy="5554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Након дијагнозе, оперативног и зрачног лечења, </a:t>
            </a:r>
          </a:p>
          <a:p>
            <a:pPr marL="0" indent="0">
              <a:buNone/>
            </a:pPr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Cyrl-R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 девојчице </a:t>
            </a:r>
            <a:r>
              <a:rPr lang="sr-Cyrl-RS" sz="18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није примењена супресивна доза </a:t>
            </a:r>
            <a:r>
              <a:rPr lang="en-US" sz="18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sr-Cyrl-RS" sz="18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-тироксина, </a:t>
            </a:r>
            <a:endParaRPr lang="en-US" sz="1800" b="1" dirty="0" smtClean="0">
              <a:solidFill>
                <a:srgbClr val="A500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Cyrl-RS" sz="18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него супститиуциона</a:t>
            </a:r>
            <a:r>
              <a:rPr lang="en-US" sz="18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ле</a:t>
            </a:r>
            <a:r>
              <a:rPr lang="sr-Cyrl-RS" sz="1800" b="1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ио је специјалиста нуклеарне медицине!</a:t>
            </a:r>
          </a:p>
          <a:p>
            <a:pPr marL="0" indent="0">
              <a:buNone/>
            </a:pPr>
            <a:endParaRPr lang="sr-Cyrl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 мес касније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R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појава цервикалне лимфаденопатије, </a:t>
            </a: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- ECHO </a:t>
            </a:r>
            <a:r>
              <a:rPr lang="en-US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vrata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видљиво ткиво тироидеје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увећани цервикални нодуси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</a:t>
            </a:r>
          </a:p>
          <a:p>
            <a:pPr marL="0" indent="0">
              <a:buNone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- </a:t>
            </a:r>
            <a:r>
              <a:rPr lang="sr-Cyrl-R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пораст Т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g- 203 </a:t>
            </a:r>
            <a:r>
              <a:rPr lang="en-US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/ml,</a:t>
            </a:r>
          </a:p>
          <a:p>
            <a:pPr marL="0" indent="0">
              <a:buNone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Dg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RECIDIV </a:t>
            </a:r>
            <a:r>
              <a:rPr lang="en-US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papillare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sr-Cyrl-RS" sz="20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Зрачна терапија врата и читавог тела-</a:t>
            </a:r>
            <a:r>
              <a:rPr lang="en-US" sz="20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5Х већа доза него иницијално!</a:t>
            </a:r>
          </a:p>
          <a:p>
            <a:pPr marL="0" indent="0">
              <a:buNone/>
            </a:pPr>
            <a:r>
              <a:rPr lang="sr-Cyrl-RS" sz="2000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Супресиона доза л тироксина.. До Т</a:t>
            </a:r>
            <a:r>
              <a:rPr lang="en-US" sz="20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</a:t>
            </a:r>
            <a:r>
              <a:rPr lang="sr-Cyrl-RS" sz="20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&lt;0,0..</a:t>
            </a:r>
            <a:endParaRPr lang="sr-Cyrl-RS" sz="2000" b="1" dirty="0">
              <a:solidFill>
                <a:srgbClr val="A500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62"/>
          <a:stretch/>
        </p:blipFill>
        <p:spPr>
          <a:xfrm>
            <a:off x="1" y="1"/>
            <a:ext cx="6728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11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930"/>
    </mc:Choice>
    <mc:Fallback xmlns="">
      <p:transition spd="slow" advTm="9693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4"/>
          <p:cNvSpPr txBox="1">
            <a:spLocks noChangeArrowheads="1"/>
          </p:cNvSpPr>
          <p:nvPr/>
        </p:nvSpPr>
        <p:spPr bwMode="auto">
          <a:xfrm>
            <a:off x="1248058" y="417300"/>
            <a:ext cx="35593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Нодозна</a:t>
            </a:r>
            <a:r>
              <a:rPr lang="sl-SI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струма</a:t>
            </a:r>
            <a:endParaRPr lang="en-US" sz="3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15" name="Text Box 6"/>
          <p:cNvSpPr txBox="1">
            <a:spLocks noChangeArrowheads="1"/>
          </p:cNvSpPr>
          <p:nvPr/>
        </p:nvSpPr>
        <p:spPr bwMode="auto">
          <a:xfrm>
            <a:off x="1332311" y="1348800"/>
            <a:ext cx="10528143" cy="5201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Дефиниција</a:t>
            </a:r>
            <a:r>
              <a:rPr lang="sl-SI" sz="24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eaLnBrk="1" hangingPunct="1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један</a:t>
            </a:r>
            <a:r>
              <a:rPr lang="sl-SI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више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солидних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цистичних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промена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тироидеји</a:t>
            </a:r>
            <a:endParaRPr lang="sl-SI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sl-SI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Учесталост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: 0,1-1,8%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популацији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деце</a:t>
            </a:r>
          </a:p>
          <a:p>
            <a:pPr eaLnBrk="1" hangingPunct="1"/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sl-SI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sl-SI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Char char="•"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Char char="•"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Char char="•"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Char char="•"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Char char="•"/>
            </a:pPr>
            <a:endParaRPr lang="sl-SI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Функција</a:t>
            </a:r>
            <a:r>
              <a:rPr lang="sl-SI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тироидеје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очувана</a:t>
            </a: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ретко</a:t>
            </a:r>
            <a:r>
              <a:rPr lang="sl-SI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аутономни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нодус који лучи Т4</a:t>
            </a:r>
            <a:r>
              <a:rPr lang="sl-SI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l-SI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16" name="Rectangle 8"/>
          <p:cNvSpPr>
            <a:spLocks noChangeArrowheads="1"/>
          </p:cNvSpPr>
          <p:nvPr/>
        </p:nvSpPr>
        <p:spPr bwMode="auto">
          <a:xfrm>
            <a:off x="1777587" y="3479677"/>
            <a:ext cx="10082867" cy="21390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деном тироидеје </a:t>
            </a:r>
          </a:p>
          <a:p>
            <a:pPr>
              <a:spcAft>
                <a:spcPts val="600"/>
              </a:spcAft>
              <a:buFontTx/>
              <a:buChar char="•"/>
            </a:pP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</a:rPr>
              <a:t>Ca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тироидеје</a:t>
            </a:r>
            <a:endParaRPr lang="sl-SI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FontTx/>
              <a:buChar char="•"/>
            </a:pP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 Цисте </a:t>
            </a:r>
            <a:endParaRPr lang="sr-Cyrl-R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FontTx/>
              <a:buChar char="•"/>
            </a:pP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 Развојне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аномалије 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(ageneza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 једног режња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, e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ктопија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</a:p>
          <a:p>
            <a:pPr>
              <a:spcAft>
                <a:spcPts val="600"/>
              </a:spcAft>
              <a:buFontTx/>
              <a:buChar char="•"/>
            </a:pP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</a:rPr>
              <a:t>Limfomi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и други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секундарни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</a:rPr>
              <a:t>Tu   </a:t>
            </a:r>
            <a:endParaRPr lang="sl-SI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FontTx/>
              <a:buChar char="•"/>
            </a:pP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</a:rPr>
              <a:t>Hronični 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limfocitni tiroiditis (HAT)</a:t>
            </a:r>
            <a:endParaRPr lang="sr-Latn-C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62"/>
          <a:stretch/>
        </p:blipFill>
        <p:spPr>
          <a:xfrm>
            <a:off x="1" y="1"/>
            <a:ext cx="838199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332311" y="2967336"/>
            <a:ext cx="16954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Узроци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4284756713"/>
      </p:ext>
    </p:extLst>
  </p:cSld>
  <p:clrMapOvr>
    <a:masterClrMapping/>
  </p:clrMapOvr>
  <p:transition advTm="53727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4"/>
          <p:cNvSpPr txBox="1">
            <a:spLocks noChangeArrowheads="1"/>
          </p:cNvSpPr>
          <p:nvPr/>
        </p:nvSpPr>
        <p:spPr bwMode="auto">
          <a:xfrm>
            <a:off x="1196310" y="293603"/>
            <a:ext cx="47810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Малигни</a:t>
            </a:r>
            <a:r>
              <a:rPr lang="sl-SI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Ту</a:t>
            </a:r>
            <a:r>
              <a:rPr lang="sl-SI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тироидеје</a:t>
            </a:r>
            <a:r>
              <a:rPr lang="sl-SI" sz="3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87" name="Text Box 5"/>
          <p:cNvSpPr txBox="1">
            <a:spLocks noChangeArrowheads="1"/>
          </p:cNvSpPr>
          <p:nvPr/>
        </p:nvSpPr>
        <p:spPr bwMode="auto">
          <a:xfrm>
            <a:off x="2514600" y="1447801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sr-Latn-CS" sz="2800" b="1" u="sng">
              <a:latin typeface="Times New Roman" panose="02020603050405020304" pitchFamily="18" charset="0"/>
            </a:endParaRPr>
          </a:p>
        </p:txBody>
      </p:sp>
      <p:sp>
        <p:nvSpPr>
          <p:cNvPr id="45060" name="Text Box 6"/>
          <p:cNvSpPr txBox="1">
            <a:spLocks noChangeArrowheads="1"/>
          </p:cNvSpPr>
          <p:nvPr/>
        </p:nvSpPr>
        <p:spPr bwMode="auto">
          <a:xfrm>
            <a:off x="1032602" y="1171981"/>
            <a:ext cx="10587787" cy="46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Ретки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</a:rPr>
              <a:t>2x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чешћи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девојчица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sl-SI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sr-Cyrl-R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sr-Cyrl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Тумор маркери: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</a:t>
            </a:r>
            <a:r>
              <a:rPr lang="sl-SI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-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није</a:t>
            </a:r>
            <a:r>
              <a:rPr lang="sl-SI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специфичан</a:t>
            </a:r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само</a:t>
            </a:r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за</a:t>
            </a:r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Са порекла тиреоцита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,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показује лезију тиреоцита</a:t>
            </a:r>
            <a:endParaRPr lang="sl-SI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                          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sl-SI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-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указује</a:t>
            </a:r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на</a:t>
            </a:r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рецидив</a:t>
            </a:r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после</a:t>
            </a:r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тироидектомије</a:t>
            </a:r>
            <a:endParaRPr lang="sl-SI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                   </a:t>
            </a:r>
            <a:r>
              <a:rPr lang="sl-SI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-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 </a:t>
            </a:r>
            <a:r>
              <a:rPr lang="sl-SI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Калцитонин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-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базално</a:t>
            </a:r>
            <a:r>
              <a:rPr lang="sl-SI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и</a:t>
            </a:r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после</a:t>
            </a:r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п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ентагастрина</a:t>
            </a:r>
            <a:endParaRPr lang="sl-SI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                   </a:t>
            </a:r>
            <a:r>
              <a:rPr lang="sl-SI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-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  </a:t>
            </a:r>
            <a:r>
              <a:rPr lang="sl-SI" b="1" dirty="0" smtClean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*</a:t>
            </a:r>
            <a:r>
              <a:rPr lang="sr-Latn-RS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PTH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sl-SI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-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сумња</a:t>
            </a:r>
            <a:r>
              <a:rPr lang="sl-SI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на</a:t>
            </a:r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Ту</a:t>
            </a:r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паратироидеје</a:t>
            </a:r>
            <a:endParaRPr lang="sr-Cyrl-R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sl-SI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Ризикофактори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предходне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болести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тироидеје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деца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са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анамнезом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зрачења</a:t>
            </a:r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врата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(3-5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2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Позитивна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породична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анамнеза</a:t>
            </a:r>
            <a:endParaRPr lang="sl-SI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62"/>
          <a:stretch/>
        </p:blipFill>
        <p:spPr>
          <a:xfrm>
            <a:off x="1" y="1"/>
            <a:ext cx="8381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247867"/>
      </p:ext>
    </p:extLst>
  </p:cSld>
  <p:clrMapOvr>
    <a:masterClrMapping/>
  </p:clrMapOvr>
  <p:transition advTm="120976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1577</Words>
  <Application>Microsoft Office PowerPoint</Application>
  <PresentationFormat>Widescreen</PresentationFormat>
  <Paragraphs>202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Times New Roman</vt:lpstr>
      <vt:lpstr>Office Theme</vt:lpstr>
      <vt:lpstr>Document</vt:lpstr>
      <vt:lpstr>PowerPoint Presentation</vt:lpstr>
      <vt:lpstr>Приказ болесника</vt:lpstr>
      <vt:lpstr>Приказ болесника</vt:lpstr>
      <vt:lpstr>Приказ болесника-дијагностика </vt:lpstr>
      <vt:lpstr>Приказ болесника-дијагностика</vt:lpstr>
      <vt:lpstr>Даљи ток дијагностике :</vt:lpstr>
      <vt:lpstr>Даљи ток лечења:</vt:lpstr>
      <vt:lpstr>PowerPoint Presentation</vt:lpstr>
      <vt:lpstr>PowerPoint Presentation</vt:lpstr>
      <vt:lpstr>PowerPoint Presentation</vt:lpstr>
      <vt:lpstr>PowerPoint Presentation</vt:lpstr>
      <vt:lpstr>Примарни карциноми тироидеје</vt:lpstr>
      <vt:lpstr>Малигни Ту тироидеје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84</cp:revision>
  <dcterms:created xsi:type="dcterms:W3CDTF">2020-09-18T19:45:37Z</dcterms:created>
  <dcterms:modified xsi:type="dcterms:W3CDTF">2020-09-27T06:24:11Z</dcterms:modified>
</cp:coreProperties>
</file>