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18" r:id="rId1"/>
  </p:sldMasterIdLst>
  <p:notesMasterIdLst>
    <p:notesMasterId r:id="rId43"/>
  </p:notesMasterIdLst>
  <p:sldIdLst>
    <p:sldId id="398" r:id="rId2"/>
    <p:sldId id="298" r:id="rId3"/>
    <p:sldId id="303" r:id="rId4"/>
    <p:sldId id="302" r:id="rId5"/>
    <p:sldId id="332" r:id="rId6"/>
    <p:sldId id="386" r:id="rId7"/>
    <p:sldId id="397" r:id="rId8"/>
    <p:sldId id="259" r:id="rId9"/>
    <p:sldId id="315" r:id="rId10"/>
    <p:sldId id="262" r:id="rId11"/>
    <p:sldId id="401" r:id="rId12"/>
    <p:sldId id="264" r:id="rId13"/>
    <p:sldId id="265" r:id="rId14"/>
    <p:sldId id="266" r:id="rId15"/>
    <p:sldId id="403" r:id="rId16"/>
    <p:sldId id="328" r:id="rId17"/>
    <p:sldId id="365" r:id="rId18"/>
    <p:sldId id="368" r:id="rId19"/>
    <p:sldId id="269" r:id="rId20"/>
    <p:sldId id="322" r:id="rId21"/>
    <p:sldId id="272" r:id="rId22"/>
    <p:sldId id="405" r:id="rId23"/>
    <p:sldId id="371" r:id="rId24"/>
    <p:sldId id="372" r:id="rId25"/>
    <p:sldId id="374" r:id="rId26"/>
    <p:sldId id="376" r:id="rId27"/>
    <p:sldId id="375" r:id="rId28"/>
    <p:sldId id="377" r:id="rId29"/>
    <p:sldId id="378" r:id="rId30"/>
    <p:sldId id="379" r:id="rId31"/>
    <p:sldId id="282" r:id="rId32"/>
    <p:sldId id="283" r:id="rId33"/>
    <p:sldId id="407" r:id="rId34"/>
    <p:sldId id="285" r:id="rId35"/>
    <p:sldId id="286" r:id="rId36"/>
    <p:sldId id="287" r:id="rId37"/>
    <p:sldId id="288" r:id="rId38"/>
    <p:sldId id="290" r:id="rId39"/>
    <p:sldId id="350" r:id="rId40"/>
    <p:sldId id="345" r:id="rId41"/>
    <p:sldId id="356" r:id="rId4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C9FF"/>
    <a:srgbClr val="EAE5EF"/>
    <a:srgbClr val="CC0066"/>
    <a:srgbClr val="FFCCFF"/>
    <a:srgbClr val="FFE5FF"/>
    <a:srgbClr val="FFFFFF"/>
    <a:srgbClr val="FF85FF"/>
    <a:srgbClr val="E7FF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126" autoAdjust="0"/>
    <p:restoredTop sz="94660" autoAdjust="0"/>
  </p:normalViewPr>
  <p:slideViewPr>
    <p:cSldViewPr>
      <p:cViewPr varScale="1">
        <p:scale>
          <a:sx n="74" d="100"/>
          <a:sy n="74" d="100"/>
        </p:scale>
        <p:origin x="1488" y="72"/>
      </p:cViewPr>
      <p:guideLst>
        <p:guide orient="horz" pos="2160"/>
        <p:guide pos="2880"/>
      </p:guideLst>
    </p:cSldViewPr>
  </p:slideViewPr>
  <p:outlineViewPr>
    <p:cViewPr>
      <p:scale>
        <a:sx n="75" d="100"/>
        <a:sy n="75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-103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37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37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37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37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0508EC53-F4A1-4A4D-A83C-EC35ABF3D8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6479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fld id="{2D38BBA5-E4E2-4567-8264-97446C6DF77D}" type="slidenum">
              <a:rPr lang="en-US" smtClean="0">
                <a:latin typeface="Times New Roman" panose="02020603050405020304" pitchFamily="18" charset="0"/>
              </a:rPr>
              <a:pPr/>
              <a:t>5</a:t>
            </a:fld>
            <a:endParaRPr lang="en-US" smtClean="0">
              <a:latin typeface="Times New Roman" panose="02020603050405020304" pitchFamily="18" charset="0"/>
            </a:endParaRPr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5664081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fld id="{4FF1E0E5-8168-450F-8D3E-EAC35D85D654}" type="slidenum">
              <a:rPr lang="en-US" smtClean="0">
                <a:latin typeface="Times New Roman" panose="02020603050405020304" pitchFamily="18" charset="0"/>
              </a:rPr>
              <a:pPr/>
              <a:t>39</a:t>
            </a:fld>
            <a:endParaRPr lang="en-US" smtClean="0">
              <a:latin typeface="Times New Roman" panose="02020603050405020304" pitchFamily="18" charset="0"/>
            </a:endParaRPr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27131661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B6A7C6"/>
                </a:solidFill>
              </a:defRPr>
            </a:lvl1pPr>
          </a:lstStyle>
          <a:p>
            <a:pPr>
              <a:defRPr/>
            </a:pPr>
            <a:fld id="{E3A2BCBD-0D4D-4EDB-876F-57F6FCC90C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14254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8170A3-E9F2-4058-9DCF-7D45CB4551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631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020AE5-D25D-4F61-9A99-825E61136B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88275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13144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343FCF-D806-485B-BFA8-5595F9F4F5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5786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6C37D8-1BBA-499E-B165-9AF991BB87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86603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B6A7C6"/>
                </a:solidFill>
              </a:defRPr>
            </a:lvl1pPr>
          </a:lstStyle>
          <a:p>
            <a:pPr>
              <a:defRPr/>
            </a:pPr>
            <a:fld id="{F7B23B10-F6B8-46A1-855C-E4163DB444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79857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15D4C5-0508-4B88-87ED-54853019F1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8582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F33BBB-EF38-4D6C-ADEC-3204540B74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241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BC16A7-FA8C-4B21-B928-93885B38A1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4785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23D20F-0745-41A1-8104-2AA30622F9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4846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E10DB-2CCA-483B-BB9E-4503D5166E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4235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ight Triangle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A444B7-82D8-4751-95E7-8A9D23BF35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2319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AE5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2F2F2F"/>
                </a:solidFill>
              </a:defRPr>
            </a:lvl1pPr>
          </a:lstStyle>
          <a:p>
            <a:pPr>
              <a:defRPr/>
            </a:pPr>
            <a:fld id="{BDD08C00-E358-47D4-A798-8548C7F55D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89" r:id="rId1"/>
    <p:sldLayoutId id="2147484080" r:id="rId2"/>
    <p:sldLayoutId id="2147484090" r:id="rId3"/>
    <p:sldLayoutId id="2147484081" r:id="rId4"/>
    <p:sldLayoutId id="2147484082" r:id="rId5"/>
    <p:sldLayoutId id="2147484083" r:id="rId6"/>
    <p:sldLayoutId id="2147484084" r:id="rId7"/>
    <p:sldLayoutId id="2147484085" r:id="rId8"/>
    <p:sldLayoutId id="2147484091" r:id="rId9"/>
    <p:sldLayoutId id="2147484086" r:id="rId10"/>
    <p:sldLayoutId id="2147484087" r:id="rId11"/>
    <p:sldLayoutId id="2147484088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1B587C"/>
        </a:buClr>
        <a:buSzPct val="95000"/>
        <a:buFont typeface="Wingdings 2" panose="05020102010507070707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anose="05020102010507070707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anose="05020102010507070707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1B587C"/>
        </a:buClr>
        <a:buSzPct val="6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4E8542"/>
        </a:buClr>
        <a:buSzPct val="6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http://www.medf.kg.ac.rs/images/MFgrb.gif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www.google.com/imgres?imgurl=http://easypediatrics.com/wp-content/uploads/2010/05/hypothyrodisim.jpg&amp;imgrefurl=http://easypediatrics.com/page/38&amp;usg=__1iSfAvpzpvw3EEjlFVn21mHYpq8=&amp;h=504&amp;w=338&amp;sz=53&amp;hl=en&amp;start=170&amp;zoom=1&amp;tbnid=-tRHBPa6myHRSM:&amp;tbnh=130&amp;tbnw=87&amp;prev=/images?q=goiter++children,&amp;start=160&amp;um=1&amp;hl=en&amp;sa=N&amp;tbs=isch:1&amp;um=1&amp;itbs=1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www.google.com/imgres?imgurl=http://easypediatrics.com/wp-content/uploads/2010/05/hypothyrodisim.jpg&amp;imgrefurl=http://easypediatrics.com/page/38&amp;usg=__1iSfAvpzpvw3EEjlFVn21mHYpq8=&amp;h=504&amp;w=338&amp;sz=53&amp;hl=en&amp;start=170&amp;zoom=1&amp;tbnid=-tRHBPa6myHRSM:&amp;tbnh=130&amp;tbnw=87&amp;prev=/images?q=goiter++children,&amp;start=160&amp;um=1&amp;hl=en&amp;sa=N&amp;tbs=isch:1&amp;um=1&amp;itbs=1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www.google.com/imgres?imgurl=http://easypediatrics.com/wp-content/uploads/2010/05/hypothyrodisim.jpg&amp;imgrefurl=http://easypediatrics.com/page/38&amp;usg=__1iSfAvpzpvw3EEjlFVn21mHYpq8=&amp;h=504&amp;w=338&amp;sz=53&amp;hl=en&amp;start=170&amp;zoom=1&amp;tbnid=-tRHBPa6myHRSM:&amp;tbnh=130&amp;tbnw=87&amp;prev=/images?q=goiter++children,&amp;start=160&amp;um=1&amp;hl=en&amp;sa=N&amp;tbs=isch:1&amp;um=1&amp;itbs=1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images.google.com/imgres?imgurl=http://www.pediatriconcall.com/fordoctor/casereports/images/congenital_hypothyroidism_clip_image001_0000.jpg&amp;imgrefurl=http://www.pediatriconcall.com/fordoctor/casereports/congenital_hypothyroidism.asp&amp;usg=__rlY6iUdlGyM5bhO7-EGDKEw06QI=&amp;h=333&amp;w=250&amp;sz=96&amp;hl=sr&amp;start=277&amp;zoom=1&amp;tbnid=54WP1cJmYdTK4M:&amp;tbnh=119&amp;tbnw=89&amp;prev=/images?q=hypothyroidism+children&amp;start=260&amp;hl=sr&amp;sa=N&amp;tbs=isch:1&amp;itbs=1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74.125.67.100/imgres?imgurl=http://z.about.com/d/thyroid/1/0/H/d/kids.jpg&amp;imgrefurl=http://thyroid.about.com/b/2008/06/03/thyroid-nodules-and-thyroid-cancer-in-children-with-autoimmune-thyroiditis.htm&amp;usg=__f_PXbEa4AJAiUBFnn8577OyNZ8E=&amp;h=233&amp;w=350&amp;sz=15&amp;hl=sr&amp;start=2&amp;zoom=1&amp;tbnid=-yWC5Zd02oo1PM:&amp;tbnh=80&amp;tbnw=120&amp;prev=/images?q=autoimmune+thyroiditis,+children&amp;um=1&amp;hl=sr&amp;lr=&amp;sa=G&amp;rlz=1T4ADSA_enRS333RS344&amp;tbs=isch:1&amp;um=1&amp;itbs=1" TargetMode="Externa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://upload.wikimedia.org/wikipedia/commons/1/12/Hashimoto_4er.jpg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imgres?imgurl=http://adc.bmj.com/content/88/2/158/F1.large.jpg&amp;imgrefurl=http://adc.bmj.com/content/88/2/158.full&amp;usg=__07_oOxlQiDoQSfQAzhhaeLfUVv8=&amp;h=1280&amp;w=821&amp;sz=170&amp;hl=en&amp;start=46&amp;zoom=1&amp;tbnid=1-vsGRI3JK8MaM:&amp;tbnh=150&amp;tbnw=96&amp;prev=/images?q=thyroid+disease,+children,&amp;start=40&amp;um=1&amp;hl=en&amp;sa=N&amp;tbs=isch:1&amp;um=1&amp;itbs=1" TargetMode="Externa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google.com/imgres?imgurl=http://t3.hu/22.png&amp;imgrefurl=http://t3.hu/&amp;usg=__5r3n7CBlCIA64g50Wo5JINV8Pxs=&amp;h=558&amp;w=800&amp;sz=119&amp;hl=en&amp;start=101&amp;zoom=1&amp;tbnid=XCeoldpnHN8zCM:&amp;tbnh=100&amp;tbnw=143&amp;prev=/images?q=hypothyreosis&amp;start=100&amp;um=1&amp;hl=en&amp;sa=N&amp;tbs=isch:1&amp;um=1&amp;itbs=1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hyperlink" Target="http://www.google.com/imgres?imgurl=http://t3.hu/11.png&amp;imgrefurl=http://t3.hu/&amp;usg=__M4RipCsziO3RCl4YFlJertjcZus=&amp;h=558&amp;w=800&amp;sz=117&amp;hl=en&amp;start=102&amp;zoom=1&amp;tbnid=IpnKkb08Ycs1_M:&amp;tbnh=100&amp;tbnw=143&amp;prev=/images?q=hypothyreosis&amp;start=100&amp;um=1&amp;hl=en&amp;sa=N&amp;tbs=isch:1&amp;um=1&amp;itbs=1" TargetMode="Externa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1.png"/><Relationship Id="rId4" Type="http://schemas.openxmlformats.org/officeDocument/2006/relationships/image" Target="../media/image50.jpe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images.google.com/imgres?imgurl=http://www.pediatriconcall.com/fordoctor/casereports/images/congenital_hypothyroidism_clip_image001_0000.jpg&amp;imgrefurl=http://www.pediatriconcall.com/fordoctor/casereports/congenital_hypothyroidism.asp&amp;usg=__rlY6iUdlGyM5bhO7-EGDKEw06QI=&amp;h=333&amp;w=250&amp;sz=96&amp;hl=sr&amp;start=277&amp;zoom=1&amp;tbnid=54WP1cJmYdTK4M:&amp;tbnh=119&amp;tbnw=89&amp;prev=/images?q=hypothyroidism+children&amp;start=260&amp;hl=sr&amp;sa=N&amp;tbs=isch:1&amp;itbs=1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6" descr="http://www.medf.kg.ac.rs/images/MFgrb.gif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228600"/>
            <a:ext cx="10668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5715000" y="6172200"/>
            <a:ext cx="3276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2000" b="1" kern="0" dirty="0" err="1">
                <a:latin typeface="Times New Roman" pitchFamily="18" charset="0"/>
              </a:rPr>
              <a:t>Др</a:t>
            </a:r>
            <a:r>
              <a:rPr lang="sr-Latn-CS" sz="2000" b="1" kern="0" dirty="0">
                <a:latin typeface="Times New Roman" pitchFamily="18" charset="0"/>
              </a:rPr>
              <a:t> </a:t>
            </a:r>
            <a:r>
              <a:rPr lang="en-US" sz="2000" b="1" kern="0" dirty="0" err="1">
                <a:latin typeface="Times New Roman" pitchFamily="18" charset="0"/>
              </a:rPr>
              <a:t>Славица</a:t>
            </a:r>
            <a:r>
              <a:rPr lang="sr-Latn-CS" sz="2000" b="1" kern="0" dirty="0">
                <a:latin typeface="Times New Roman" pitchFamily="18" charset="0"/>
              </a:rPr>
              <a:t> </a:t>
            </a:r>
            <a:r>
              <a:rPr lang="en-US" sz="2000" b="1" kern="0" dirty="0" err="1">
                <a:latin typeface="Times New Roman" pitchFamily="18" charset="0"/>
              </a:rPr>
              <a:t>Марковић</a:t>
            </a:r>
            <a:r>
              <a:rPr lang="sr-Latn-CS" sz="2000" b="1" kern="0" dirty="0">
                <a:latin typeface="Times New Roman" pitchFamily="18" charset="0"/>
              </a:rPr>
              <a:t> </a:t>
            </a:r>
            <a:endParaRPr lang="en-US" sz="2000" b="1" kern="0" dirty="0">
              <a:latin typeface="Times New Roman" pitchFamily="18" charset="0"/>
            </a:endParaRPr>
          </a:p>
        </p:txBody>
      </p:sp>
      <p:sp>
        <p:nvSpPr>
          <p:cNvPr id="6148" name="Text Box 14"/>
          <p:cNvSpPr txBox="1">
            <a:spLocks noChangeArrowheads="1"/>
          </p:cNvSpPr>
          <p:nvPr/>
        </p:nvSpPr>
        <p:spPr bwMode="auto">
          <a:xfrm>
            <a:off x="5486400" y="758171"/>
            <a:ext cx="3124200" cy="1415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Aft>
                <a:spcPts val="1200"/>
              </a:spcAft>
            </a:pPr>
            <a:r>
              <a:rPr lang="en-US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Факултет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медицинских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наука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spcAft>
                <a:spcPts val="1200"/>
              </a:spcAft>
            </a:pP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Универ</a:t>
            </a:r>
            <a:r>
              <a:rPr lang="sr-Latn-C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en-US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итета</a:t>
            </a:r>
            <a:r>
              <a:rPr lang="sr-Latn-C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Крагујевцу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9" name="Picture 7" descr="https://edc2.healthtap.com/ht-staging/user_answer/avatars/1431506/large/open-uri20130929-14898-1rj7ebb.jpeg?138660200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3048000"/>
            <a:ext cx="3810000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0" name="Rectangle 5"/>
          <p:cNvSpPr>
            <a:spLocks noChangeArrowheads="1"/>
          </p:cNvSpPr>
          <p:nvPr/>
        </p:nvSpPr>
        <p:spPr bwMode="auto">
          <a:xfrm>
            <a:off x="2209800" y="2362200"/>
            <a:ext cx="6096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r>
              <a:rPr lang="en-US" sz="3600" b="1">
                <a:latin typeface="Times New Roman" panose="02020603050405020304" pitchFamily="18" charset="0"/>
              </a:rPr>
              <a:t>Болести</a:t>
            </a:r>
            <a:r>
              <a:rPr lang="sr-Latn-CS" sz="3600" b="1">
                <a:latin typeface="Times New Roman" panose="02020603050405020304" pitchFamily="18" charset="0"/>
              </a:rPr>
              <a:t> </a:t>
            </a:r>
            <a:r>
              <a:rPr lang="en-US" sz="3600" b="1">
                <a:latin typeface="Times New Roman" panose="02020603050405020304" pitchFamily="18" charset="0"/>
              </a:rPr>
              <a:t>тироидеје</a:t>
            </a:r>
            <a:r>
              <a:rPr lang="sr-Latn-CS" sz="3600" b="1">
                <a:latin typeface="Times New Roman" panose="02020603050405020304" pitchFamily="18" charset="0"/>
              </a:rPr>
              <a:t> </a:t>
            </a:r>
            <a:r>
              <a:rPr lang="en-US" sz="3600" b="1">
                <a:latin typeface="Times New Roman" panose="02020603050405020304" pitchFamily="18" charset="0"/>
              </a:rPr>
              <a:t>код</a:t>
            </a:r>
            <a:r>
              <a:rPr lang="sr-Latn-CS" sz="3600" b="1">
                <a:latin typeface="Times New Roman" panose="02020603050405020304" pitchFamily="18" charset="0"/>
              </a:rPr>
              <a:t> </a:t>
            </a:r>
            <a:r>
              <a:rPr lang="en-US" sz="3600" b="1">
                <a:latin typeface="Times New Roman" panose="02020603050405020304" pitchFamily="18" charset="0"/>
              </a:rPr>
              <a:t> деце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877"/>
    </mc:Choice>
    <mc:Fallback xmlns="">
      <p:transition spd="slow" advTm="2877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4"/>
          <p:cNvSpPr txBox="1">
            <a:spLocks noChangeArrowheads="1"/>
          </p:cNvSpPr>
          <p:nvPr/>
        </p:nvSpPr>
        <p:spPr bwMode="auto">
          <a:xfrm>
            <a:off x="1371600" y="228600"/>
            <a:ext cx="6172200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r>
              <a:rPr lang="en-US" sz="3200" b="1">
                <a:latin typeface="Times New Roman" panose="02020603050405020304" pitchFamily="18" charset="0"/>
              </a:rPr>
              <a:t>Клиничка</a:t>
            </a:r>
            <a:r>
              <a:rPr lang="sl-SI" sz="3200" b="1">
                <a:latin typeface="Times New Roman" panose="02020603050405020304" pitchFamily="18" charset="0"/>
              </a:rPr>
              <a:t> </a:t>
            </a:r>
            <a:r>
              <a:rPr lang="en-US" sz="3200" b="1">
                <a:latin typeface="Times New Roman" panose="02020603050405020304" pitchFamily="18" charset="0"/>
              </a:rPr>
              <a:t>слика</a:t>
            </a:r>
            <a:r>
              <a:rPr lang="sl-SI" sz="3200" b="1">
                <a:latin typeface="Times New Roman" panose="02020603050405020304" pitchFamily="18" charset="0"/>
              </a:rPr>
              <a:t> </a:t>
            </a:r>
          </a:p>
          <a:p>
            <a:pPr eaLnBrk="1" hangingPunct="1"/>
            <a:r>
              <a:rPr lang="en-US" sz="3200" b="1">
                <a:latin typeface="Times New Roman" panose="02020603050405020304" pitchFamily="18" charset="0"/>
              </a:rPr>
              <a:t>конгениталног</a:t>
            </a:r>
            <a:r>
              <a:rPr lang="sl-SI" sz="3200" b="1">
                <a:latin typeface="Times New Roman" panose="02020603050405020304" pitchFamily="18" charset="0"/>
              </a:rPr>
              <a:t> </a:t>
            </a:r>
            <a:r>
              <a:rPr lang="en-US" sz="3200" b="1">
                <a:latin typeface="Times New Roman" panose="02020603050405020304" pitchFamily="18" charset="0"/>
              </a:rPr>
              <a:t>хипотироидизма</a:t>
            </a:r>
          </a:p>
        </p:txBody>
      </p:sp>
      <p:sp>
        <p:nvSpPr>
          <p:cNvPr id="16387" name="Text Box 5"/>
          <p:cNvSpPr txBox="1">
            <a:spLocks noChangeArrowheads="1"/>
          </p:cNvSpPr>
          <p:nvPr/>
        </p:nvSpPr>
        <p:spPr bwMode="auto">
          <a:xfrm>
            <a:off x="228600" y="3048000"/>
            <a:ext cx="8915400" cy="290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r>
              <a:rPr lang="en-US" sz="2000" b="1">
                <a:latin typeface="Times New Roman" panose="02020603050405020304" pitchFamily="18" charset="0"/>
              </a:rPr>
              <a:t>Клинички</a:t>
            </a:r>
            <a:r>
              <a:rPr lang="sl-SI" sz="2000" b="1">
                <a:latin typeface="Times New Roman" panose="02020603050405020304" pitchFamily="18" charset="0"/>
              </a:rPr>
              <a:t>:</a:t>
            </a:r>
          </a:p>
          <a:p>
            <a:pPr eaLnBrk="1" hangingPunct="1">
              <a:spcAft>
                <a:spcPts val="600"/>
              </a:spcAft>
              <a:buClr>
                <a:schemeClr val="accent1"/>
              </a:buClr>
              <a:buFont typeface="Wingdings" panose="05000000000000000000" pitchFamily="2" charset="2"/>
              <a:buNone/>
            </a:pPr>
            <a:r>
              <a:rPr lang="sl-SI" sz="1600" b="1">
                <a:latin typeface="Times New Roman" panose="02020603050405020304" pitchFamily="18" charset="0"/>
              </a:rPr>
              <a:t> </a:t>
            </a:r>
            <a:r>
              <a:rPr lang="sr-Latn-CS" sz="1600" b="1">
                <a:latin typeface="Times New Roman" panose="02020603050405020304" pitchFamily="18" charset="0"/>
              </a:rPr>
              <a:t>■</a:t>
            </a:r>
            <a:r>
              <a:rPr lang="sr-Latn-CS" sz="1600">
                <a:latin typeface="Times New Roman" panose="02020603050405020304" pitchFamily="18" charset="0"/>
              </a:rPr>
              <a:t> </a:t>
            </a:r>
            <a:r>
              <a:rPr lang="en-US" sz="1600" b="1">
                <a:latin typeface="Times New Roman" panose="02020603050405020304" pitchFamily="18" charset="0"/>
              </a:rPr>
              <a:t>груб</a:t>
            </a:r>
            <a:r>
              <a:rPr lang="sl-SI" sz="1600" b="1">
                <a:latin typeface="Times New Roman" panose="02020603050405020304" pitchFamily="18" charset="0"/>
              </a:rPr>
              <a:t> </a:t>
            </a:r>
            <a:r>
              <a:rPr lang="en-US" sz="1600" b="1">
                <a:latin typeface="Times New Roman" panose="02020603050405020304" pitchFamily="18" charset="0"/>
              </a:rPr>
              <a:t>плач</a:t>
            </a:r>
            <a:r>
              <a:rPr lang="sl-SI" sz="1600" b="1">
                <a:latin typeface="Times New Roman" panose="02020603050405020304" pitchFamily="18" charset="0"/>
              </a:rPr>
              <a:t>, </a:t>
            </a:r>
            <a:r>
              <a:rPr lang="en-US" sz="1600" b="1">
                <a:latin typeface="Times New Roman" panose="02020603050405020304" pitchFamily="18" charset="0"/>
              </a:rPr>
              <a:t>диспнеја</a:t>
            </a:r>
            <a:r>
              <a:rPr lang="sl-SI" sz="1600" b="1">
                <a:latin typeface="Times New Roman" panose="02020603050405020304" pitchFamily="18" charset="0"/>
              </a:rPr>
              <a:t>, </a:t>
            </a:r>
            <a:r>
              <a:rPr lang="en-US" sz="1600" b="1">
                <a:latin typeface="Times New Roman" panose="02020603050405020304" pitchFamily="18" charset="0"/>
              </a:rPr>
              <a:t>цијаноза</a:t>
            </a:r>
            <a:endParaRPr lang="sl-SI" sz="1600" b="1">
              <a:latin typeface="Times New Roman" panose="02020603050405020304" pitchFamily="18" charset="0"/>
            </a:endParaRPr>
          </a:p>
          <a:p>
            <a:pPr eaLnBrk="1" hangingPunct="1">
              <a:spcAft>
                <a:spcPts val="600"/>
              </a:spcAft>
              <a:buClr>
                <a:schemeClr val="accent1"/>
              </a:buClr>
              <a:buFont typeface="Wingdings" panose="05000000000000000000" pitchFamily="2" charset="2"/>
              <a:buNone/>
            </a:pPr>
            <a:r>
              <a:rPr lang="sl-SI" sz="1600" b="1">
                <a:latin typeface="Times New Roman" panose="02020603050405020304" pitchFamily="18" charset="0"/>
              </a:rPr>
              <a:t> </a:t>
            </a:r>
            <a:r>
              <a:rPr lang="sr-Latn-CS" sz="1600" b="1">
                <a:latin typeface="Times New Roman" panose="02020603050405020304" pitchFamily="18" charset="0"/>
              </a:rPr>
              <a:t>■</a:t>
            </a:r>
            <a:r>
              <a:rPr lang="sr-Latn-CS" sz="1600">
                <a:latin typeface="Times New Roman" panose="02020603050405020304" pitchFamily="18" charset="0"/>
              </a:rPr>
              <a:t> </a:t>
            </a:r>
            <a:r>
              <a:rPr lang="en-US" sz="1600" b="1">
                <a:latin typeface="Times New Roman" panose="02020603050405020304" pitchFamily="18" charset="0"/>
              </a:rPr>
              <a:t>отежано</a:t>
            </a:r>
            <a:r>
              <a:rPr lang="sl-SI" sz="1600" b="1">
                <a:latin typeface="Times New Roman" panose="02020603050405020304" pitchFamily="18" charset="0"/>
              </a:rPr>
              <a:t> </a:t>
            </a:r>
            <a:r>
              <a:rPr lang="en-US" sz="1600" b="1">
                <a:latin typeface="Times New Roman" panose="02020603050405020304" pitchFamily="18" charset="0"/>
              </a:rPr>
              <a:t>гутање</a:t>
            </a:r>
            <a:r>
              <a:rPr lang="sl-SI" sz="1600" b="1">
                <a:latin typeface="Times New Roman" panose="02020603050405020304" pitchFamily="18" charset="0"/>
              </a:rPr>
              <a:t>, </a:t>
            </a:r>
            <a:r>
              <a:rPr lang="en-US" sz="1600" b="1">
                <a:latin typeface="Times New Roman" panose="02020603050405020304" pitchFamily="18" charset="0"/>
              </a:rPr>
              <a:t>повраћање</a:t>
            </a:r>
            <a:r>
              <a:rPr lang="sl-SI" sz="1600" b="1">
                <a:latin typeface="Times New Roman" panose="02020603050405020304" pitchFamily="18" charset="0"/>
              </a:rPr>
              <a:t>, </a:t>
            </a:r>
            <a:r>
              <a:rPr lang="en-US" sz="1600" b="1">
                <a:latin typeface="Times New Roman" panose="02020603050405020304" pitchFamily="18" charset="0"/>
              </a:rPr>
              <a:t>опстипација</a:t>
            </a:r>
            <a:r>
              <a:rPr lang="sl-SI" sz="1600" b="1">
                <a:latin typeface="Times New Roman" panose="02020603050405020304" pitchFamily="18" charset="0"/>
              </a:rPr>
              <a:t>, </a:t>
            </a:r>
            <a:r>
              <a:rPr lang="en-US" sz="1600" b="1">
                <a:latin typeface="Times New Roman" panose="02020603050405020304" pitchFamily="18" charset="0"/>
              </a:rPr>
              <a:t>продужена</a:t>
            </a:r>
            <a:r>
              <a:rPr lang="sl-SI" sz="1600" b="1">
                <a:latin typeface="Times New Roman" panose="02020603050405020304" pitchFamily="18" charset="0"/>
              </a:rPr>
              <a:t> </a:t>
            </a:r>
            <a:r>
              <a:rPr lang="en-US" sz="1600" b="1">
                <a:latin typeface="Times New Roman" panose="02020603050405020304" pitchFamily="18" charset="0"/>
              </a:rPr>
              <a:t>жутица</a:t>
            </a:r>
          </a:p>
          <a:p>
            <a:pPr eaLnBrk="1" hangingPunct="1">
              <a:spcAft>
                <a:spcPts val="600"/>
              </a:spcAft>
              <a:buClr>
                <a:schemeClr val="accent1"/>
              </a:buClr>
              <a:buFont typeface="Wingdings" panose="05000000000000000000" pitchFamily="2" charset="2"/>
              <a:buNone/>
            </a:pPr>
            <a:r>
              <a:rPr lang="sl-SI" sz="1600" b="1">
                <a:latin typeface="Times New Roman" panose="02020603050405020304" pitchFamily="18" charset="0"/>
              </a:rPr>
              <a:t> </a:t>
            </a:r>
            <a:r>
              <a:rPr lang="sr-Latn-CS" sz="1600" b="1">
                <a:latin typeface="Times New Roman" panose="02020603050405020304" pitchFamily="18" charset="0"/>
              </a:rPr>
              <a:t>■</a:t>
            </a:r>
            <a:r>
              <a:rPr lang="sr-Latn-CS" sz="1600">
                <a:latin typeface="Times New Roman" panose="02020603050405020304" pitchFamily="18" charset="0"/>
              </a:rPr>
              <a:t> </a:t>
            </a:r>
            <a:r>
              <a:rPr lang="en-US" sz="1600" b="1">
                <a:latin typeface="Times New Roman" panose="02020603050405020304" pitchFamily="18" charset="0"/>
              </a:rPr>
              <a:t>поспаност</a:t>
            </a:r>
            <a:r>
              <a:rPr lang="sl-SI" sz="1600" b="1">
                <a:latin typeface="Times New Roman" panose="02020603050405020304" pitchFamily="18" charset="0"/>
              </a:rPr>
              <a:t>, </a:t>
            </a:r>
            <a:r>
              <a:rPr lang="en-US" sz="1600" b="1">
                <a:latin typeface="Times New Roman" panose="02020603050405020304" pitchFamily="18" charset="0"/>
              </a:rPr>
              <a:t>оскудна</a:t>
            </a:r>
            <a:r>
              <a:rPr lang="sl-SI" sz="1600" b="1">
                <a:latin typeface="Times New Roman" panose="02020603050405020304" pitchFamily="18" charset="0"/>
              </a:rPr>
              <a:t> </a:t>
            </a:r>
            <a:r>
              <a:rPr lang="en-US" sz="1600" b="1">
                <a:latin typeface="Times New Roman" panose="02020603050405020304" pitchFamily="18" charset="0"/>
              </a:rPr>
              <a:t>моторика</a:t>
            </a:r>
            <a:r>
              <a:rPr lang="sl-SI" sz="1600" b="1">
                <a:latin typeface="Times New Roman" panose="02020603050405020304" pitchFamily="18" charset="0"/>
              </a:rPr>
              <a:t>, </a:t>
            </a:r>
          </a:p>
          <a:p>
            <a:pPr eaLnBrk="1" hangingPunct="1">
              <a:spcAft>
                <a:spcPts val="600"/>
              </a:spcAft>
              <a:buClr>
                <a:schemeClr val="accent1"/>
              </a:buClr>
              <a:buFont typeface="Wingdings" panose="05000000000000000000" pitchFamily="2" charset="2"/>
              <a:buNone/>
            </a:pPr>
            <a:r>
              <a:rPr lang="sl-SI" sz="1600" b="1">
                <a:latin typeface="Times New Roman" panose="02020603050405020304" pitchFamily="18" charset="0"/>
              </a:rPr>
              <a:t> </a:t>
            </a:r>
            <a:r>
              <a:rPr lang="sr-Latn-CS" sz="1600" b="1">
                <a:latin typeface="Times New Roman" panose="02020603050405020304" pitchFamily="18" charset="0"/>
              </a:rPr>
              <a:t>■</a:t>
            </a:r>
            <a:r>
              <a:rPr lang="sr-Latn-CS" sz="1600">
                <a:latin typeface="Times New Roman" panose="02020603050405020304" pitchFamily="18" charset="0"/>
              </a:rPr>
              <a:t> </a:t>
            </a:r>
            <a:r>
              <a:rPr lang="en-US" sz="1600" b="1">
                <a:latin typeface="Times New Roman" panose="02020603050405020304" pitchFamily="18" charset="0"/>
              </a:rPr>
              <a:t>грубе</a:t>
            </a:r>
            <a:r>
              <a:rPr lang="sl-SI" sz="1600" b="1">
                <a:latin typeface="Times New Roman" panose="02020603050405020304" pitchFamily="18" charset="0"/>
              </a:rPr>
              <a:t> </a:t>
            </a:r>
            <a:r>
              <a:rPr lang="en-US" sz="1600" b="1">
                <a:latin typeface="Times New Roman" panose="02020603050405020304" pitchFamily="18" charset="0"/>
              </a:rPr>
              <a:t>црте</a:t>
            </a:r>
            <a:r>
              <a:rPr lang="sl-SI" sz="1600" b="1">
                <a:latin typeface="Times New Roman" panose="02020603050405020304" pitchFamily="18" charset="0"/>
              </a:rPr>
              <a:t> </a:t>
            </a:r>
            <a:r>
              <a:rPr lang="en-US" sz="1600" b="1">
                <a:latin typeface="Times New Roman" panose="02020603050405020304" pitchFamily="18" charset="0"/>
              </a:rPr>
              <a:t>лица</a:t>
            </a:r>
            <a:r>
              <a:rPr lang="sl-SI" sz="1600" b="1">
                <a:latin typeface="Times New Roman" panose="02020603050405020304" pitchFamily="18" charset="0"/>
              </a:rPr>
              <a:t>, </a:t>
            </a:r>
            <a:r>
              <a:rPr lang="en-US" sz="1600" b="1">
                <a:latin typeface="Times New Roman" panose="02020603050405020304" pitchFamily="18" charset="0"/>
              </a:rPr>
              <a:t>макроглосија</a:t>
            </a:r>
            <a:r>
              <a:rPr lang="sl-SI" sz="1600" b="1">
                <a:latin typeface="Times New Roman" panose="02020603050405020304" pitchFamily="18" charset="0"/>
              </a:rPr>
              <a:t> </a:t>
            </a:r>
            <a:r>
              <a:rPr lang="en-US" sz="1600" b="1">
                <a:latin typeface="Times New Roman" panose="02020603050405020304" pitchFamily="18" charset="0"/>
              </a:rPr>
              <a:t>широк</a:t>
            </a:r>
            <a:r>
              <a:rPr lang="sl-SI" sz="1600" b="1">
                <a:latin typeface="Times New Roman" panose="02020603050405020304" pitchFamily="18" charset="0"/>
              </a:rPr>
              <a:t> </a:t>
            </a:r>
            <a:r>
              <a:rPr lang="en-US" sz="1600" b="1">
                <a:latin typeface="Times New Roman" panose="02020603050405020304" pitchFamily="18" charset="0"/>
              </a:rPr>
              <a:t>корен</a:t>
            </a:r>
            <a:r>
              <a:rPr lang="sl-SI" sz="1600" b="1">
                <a:latin typeface="Times New Roman" panose="02020603050405020304" pitchFamily="18" charset="0"/>
              </a:rPr>
              <a:t> </a:t>
            </a:r>
            <a:r>
              <a:rPr lang="en-US" sz="1600" b="1">
                <a:latin typeface="Times New Roman" panose="02020603050405020304" pitchFamily="18" charset="0"/>
              </a:rPr>
              <a:t>носа</a:t>
            </a:r>
            <a:endParaRPr lang="sl-SI" sz="1600" b="1">
              <a:latin typeface="Times New Roman" panose="02020603050405020304" pitchFamily="18" charset="0"/>
            </a:endParaRPr>
          </a:p>
          <a:p>
            <a:pPr eaLnBrk="1" hangingPunct="1">
              <a:spcAft>
                <a:spcPts val="600"/>
              </a:spcAft>
              <a:buClr>
                <a:schemeClr val="accent1"/>
              </a:buClr>
              <a:buFont typeface="Wingdings" panose="05000000000000000000" pitchFamily="2" charset="2"/>
              <a:buNone/>
            </a:pPr>
            <a:r>
              <a:rPr lang="sl-SI" sz="1600" b="1">
                <a:latin typeface="Times New Roman" panose="02020603050405020304" pitchFamily="18" charset="0"/>
              </a:rPr>
              <a:t> </a:t>
            </a:r>
            <a:r>
              <a:rPr lang="sr-Latn-CS" sz="1600" b="1">
                <a:latin typeface="Times New Roman" panose="02020603050405020304" pitchFamily="18" charset="0"/>
              </a:rPr>
              <a:t>■</a:t>
            </a:r>
            <a:r>
              <a:rPr lang="sr-Latn-CS" sz="1600">
                <a:latin typeface="Times New Roman" panose="02020603050405020304" pitchFamily="18" charset="0"/>
              </a:rPr>
              <a:t> </a:t>
            </a:r>
            <a:r>
              <a:rPr lang="en-US" sz="1600" b="1">
                <a:latin typeface="Times New Roman" panose="02020603050405020304" pitchFamily="18" charset="0"/>
              </a:rPr>
              <a:t>бледа</a:t>
            </a:r>
            <a:r>
              <a:rPr lang="sl-SI" sz="1600" b="1">
                <a:latin typeface="Times New Roman" panose="02020603050405020304" pitchFamily="18" charset="0"/>
              </a:rPr>
              <a:t>, </a:t>
            </a:r>
            <a:r>
              <a:rPr lang="en-US" sz="1600" b="1">
                <a:latin typeface="Times New Roman" panose="02020603050405020304" pitchFamily="18" charset="0"/>
              </a:rPr>
              <a:t>сува</a:t>
            </a:r>
            <a:r>
              <a:rPr lang="sl-SI" sz="1600" b="1">
                <a:latin typeface="Times New Roman" panose="02020603050405020304" pitchFamily="18" charset="0"/>
              </a:rPr>
              <a:t> </a:t>
            </a:r>
            <a:r>
              <a:rPr lang="en-US" sz="1600" b="1">
                <a:latin typeface="Times New Roman" panose="02020603050405020304" pitchFamily="18" charset="0"/>
              </a:rPr>
              <a:t>марморизирана</a:t>
            </a:r>
            <a:r>
              <a:rPr lang="sl-SI" sz="1600" b="1">
                <a:latin typeface="Times New Roman" panose="02020603050405020304" pitchFamily="18" charset="0"/>
              </a:rPr>
              <a:t>, </a:t>
            </a:r>
            <a:r>
              <a:rPr lang="en-US" sz="1600" b="1">
                <a:latin typeface="Times New Roman" panose="02020603050405020304" pitchFamily="18" charset="0"/>
              </a:rPr>
              <a:t>хладна</a:t>
            </a:r>
            <a:r>
              <a:rPr lang="sl-SI" sz="1600" b="1">
                <a:latin typeface="Times New Roman" panose="02020603050405020304" pitchFamily="18" charset="0"/>
              </a:rPr>
              <a:t> </a:t>
            </a:r>
            <a:r>
              <a:rPr lang="en-US" sz="1600" b="1">
                <a:latin typeface="Times New Roman" panose="02020603050405020304" pitchFamily="18" charset="0"/>
              </a:rPr>
              <a:t>кожа</a:t>
            </a:r>
            <a:r>
              <a:rPr lang="sl-SI" sz="1600" b="1">
                <a:latin typeface="Times New Roman" panose="02020603050405020304" pitchFamily="18" charset="0"/>
              </a:rPr>
              <a:t>, </a:t>
            </a:r>
            <a:r>
              <a:rPr lang="en-US" sz="1600" b="1">
                <a:latin typeface="Times New Roman" panose="02020603050405020304" pitchFamily="18" charset="0"/>
              </a:rPr>
              <a:t>сува</a:t>
            </a:r>
            <a:r>
              <a:rPr lang="sl-SI" sz="1600" b="1">
                <a:latin typeface="Times New Roman" panose="02020603050405020304" pitchFamily="18" charset="0"/>
              </a:rPr>
              <a:t> </a:t>
            </a:r>
            <a:r>
              <a:rPr lang="en-US" sz="1600" b="1">
                <a:latin typeface="Times New Roman" panose="02020603050405020304" pitchFamily="18" charset="0"/>
              </a:rPr>
              <a:t>коса</a:t>
            </a:r>
            <a:endParaRPr lang="sl-SI" sz="1600" b="1">
              <a:latin typeface="Times New Roman" panose="02020603050405020304" pitchFamily="18" charset="0"/>
            </a:endParaRPr>
          </a:p>
          <a:p>
            <a:pPr eaLnBrk="1" hangingPunct="1">
              <a:spcAft>
                <a:spcPts val="600"/>
              </a:spcAft>
              <a:buClr>
                <a:schemeClr val="accent1"/>
              </a:buClr>
              <a:buFont typeface="Wingdings" panose="05000000000000000000" pitchFamily="2" charset="2"/>
              <a:buNone/>
            </a:pPr>
            <a:r>
              <a:rPr lang="sl-SI" sz="1600" b="1">
                <a:latin typeface="Times New Roman" panose="02020603050405020304" pitchFamily="18" charset="0"/>
              </a:rPr>
              <a:t> </a:t>
            </a:r>
            <a:r>
              <a:rPr lang="sr-Latn-CS" sz="1600" b="1">
                <a:latin typeface="Times New Roman" panose="02020603050405020304" pitchFamily="18" charset="0"/>
              </a:rPr>
              <a:t>■</a:t>
            </a:r>
            <a:r>
              <a:rPr lang="sl-SI" sz="1600" b="1">
                <a:latin typeface="Times New Roman" panose="02020603050405020304" pitchFamily="18" charset="0"/>
              </a:rPr>
              <a:t> </a:t>
            </a:r>
            <a:r>
              <a:rPr lang="en-US" sz="1600" b="1">
                <a:latin typeface="Times New Roman" panose="02020603050405020304" pitchFamily="18" charset="0"/>
              </a:rPr>
              <a:t>метеоризам</a:t>
            </a:r>
            <a:r>
              <a:rPr lang="sl-SI" sz="1600" b="1">
                <a:latin typeface="Times New Roman" panose="02020603050405020304" pitchFamily="18" charset="0"/>
              </a:rPr>
              <a:t>, </a:t>
            </a:r>
            <a:r>
              <a:rPr lang="en-US" sz="1600" b="1">
                <a:latin typeface="Times New Roman" panose="02020603050405020304" pitchFamily="18" charset="0"/>
              </a:rPr>
              <a:t>надут</a:t>
            </a:r>
            <a:r>
              <a:rPr lang="sl-SI" sz="1600" b="1">
                <a:latin typeface="Times New Roman" panose="02020603050405020304" pitchFamily="18" charset="0"/>
              </a:rPr>
              <a:t> </a:t>
            </a:r>
            <a:r>
              <a:rPr lang="en-US" sz="1600" b="1">
                <a:latin typeface="Times New Roman" panose="02020603050405020304" pitchFamily="18" charset="0"/>
              </a:rPr>
              <a:t>трбух</a:t>
            </a:r>
            <a:r>
              <a:rPr lang="sl-SI" sz="1600" b="1">
                <a:latin typeface="Times New Roman" panose="02020603050405020304" pitchFamily="18" charset="0"/>
              </a:rPr>
              <a:t>, </a:t>
            </a:r>
            <a:r>
              <a:rPr lang="en-US" sz="1600" b="1">
                <a:latin typeface="Times New Roman" panose="02020603050405020304" pitchFamily="18" charset="0"/>
              </a:rPr>
              <a:t>умбиликална</a:t>
            </a:r>
            <a:r>
              <a:rPr lang="sl-SI" sz="1600" b="1">
                <a:latin typeface="Times New Roman" panose="02020603050405020304" pitchFamily="18" charset="0"/>
              </a:rPr>
              <a:t> </a:t>
            </a:r>
            <a:r>
              <a:rPr lang="en-US" sz="1600" b="1">
                <a:latin typeface="Times New Roman" panose="02020603050405020304" pitchFamily="18" charset="0"/>
              </a:rPr>
              <a:t>хернија</a:t>
            </a:r>
            <a:endParaRPr lang="sl-SI" sz="1600" b="1">
              <a:latin typeface="Times New Roman" panose="02020603050405020304" pitchFamily="18" charset="0"/>
            </a:endParaRPr>
          </a:p>
          <a:p>
            <a:pPr eaLnBrk="1" hangingPunct="1">
              <a:spcAft>
                <a:spcPts val="600"/>
              </a:spcAft>
              <a:buClr>
                <a:schemeClr val="accent1"/>
              </a:buClr>
              <a:buFont typeface="Wingdings" panose="05000000000000000000" pitchFamily="2" charset="2"/>
              <a:buNone/>
            </a:pPr>
            <a:r>
              <a:rPr lang="sl-SI" sz="1600" b="1">
                <a:latin typeface="Times New Roman" panose="02020603050405020304" pitchFamily="18" charset="0"/>
              </a:rPr>
              <a:t> </a:t>
            </a:r>
            <a:r>
              <a:rPr lang="sr-Latn-CS" sz="1600" b="1">
                <a:latin typeface="Times New Roman" panose="02020603050405020304" pitchFamily="18" charset="0"/>
              </a:rPr>
              <a:t>■</a:t>
            </a:r>
            <a:r>
              <a:rPr lang="sr-Latn-CS" sz="1600">
                <a:latin typeface="Times New Roman" panose="02020603050405020304" pitchFamily="18" charset="0"/>
              </a:rPr>
              <a:t> </a:t>
            </a:r>
            <a:r>
              <a:rPr lang="en-US" sz="1600" b="1">
                <a:latin typeface="Times New Roman" panose="02020603050405020304" pitchFamily="18" charset="0"/>
              </a:rPr>
              <a:t>брадикардија</a:t>
            </a:r>
            <a:r>
              <a:rPr lang="sl-SI" sz="1600" b="1">
                <a:latin typeface="Times New Roman" panose="02020603050405020304" pitchFamily="18" charset="0"/>
              </a:rPr>
              <a:t>, </a:t>
            </a:r>
            <a:r>
              <a:rPr lang="en-US" sz="1600" b="1">
                <a:latin typeface="Times New Roman" panose="02020603050405020304" pitchFamily="18" charset="0"/>
              </a:rPr>
              <a:t>субнормална</a:t>
            </a:r>
            <a:r>
              <a:rPr lang="sl-SI" sz="1600" b="1">
                <a:latin typeface="Times New Roman" panose="02020603050405020304" pitchFamily="18" charset="0"/>
              </a:rPr>
              <a:t> </a:t>
            </a:r>
            <a:r>
              <a:rPr lang="en-US" sz="1600" b="1">
                <a:latin typeface="Times New Roman" panose="02020603050405020304" pitchFamily="18" charset="0"/>
              </a:rPr>
              <a:t>температура</a:t>
            </a:r>
            <a:endParaRPr lang="sl-SI" sz="1600" b="1">
              <a:latin typeface="Times New Roman" panose="02020603050405020304" pitchFamily="18" charset="0"/>
            </a:endParaRPr>
          </a:p>
          <a:p>
            <a:pPr eaLnBrk="1" hangingPunct="1">
              <a:spcAft>
                <a:spcPts val="600"/>
              </a:spcAft>
              <a:buClr>
                <a:schemeClr val="accent1"/>
              </a:buClr>
              <a:buFont typeface="Wingdings" panose="05000000000000000000" pitchFamily="2" charset="2"/>
              <a:buNone/>
            </a:pPr>
            <a:r>
              <a:rPr lang="sl-SI" sz="1600" b="1">
                <a:latin typeface="Times New Roman" panose="02020603050405020304" pitchFamily="18" charset="0"/>
              </a:rPr>
              <a:t> </a:t>
            </a:r>
            <a:r>
              <a:rPr lang="sr-Latn-CS" sz="1600" b="1">
                <a:latin typeface="Times New Roman" panose="02020603050405020304" pitchFamily="18" charset="0"/>
              </a:rPr>
              <a:t>■</a:t>
            </a:r>
            <a:r>
              <a:rPr lang="sl-SI" sz="1600" b="1">
                <a:latin typeface="Times New Roman" panose="02020603050405020304" pitchFamily="18" charset="0"/>
              </a:rPr>
              <a:t> </a:t>
            </a:r>
            <a:r>
              <a:rPr lang="en-US" sz="1600" b="1">
                <a:latin typeface="Times New Roman" panose="02020603050405020304" pitchFamily="18" charset="0"/>
              </a:rPr>
              <a:t>заостајање</a:t>
            </a:r>
            <a:r>
              <a:rPr lang="sl-SI" sz="1600" b="1">
                <a:latin typeface="Times New Roman" panose="02020603050405020304" pitchFamily="18" charset="0"/>
              </a:rPr>
              <a:t> </a:t>
            </a:r>
            <a:r>
              <a:rPr lang="en-US" sz="1600" b="1">
                <a:latin typeface="Times New Roman" panose="02020603050405020304" pitchFamily="18" charset="0"/>
              </a:rPr>
              <a:t>у</a:t>
            </a:r>
            <a:r>
              <a:rPr lang="sl-SI" sz="1600" b="1">
                <a:latin typeface="Times New Roman" panose="02020603050405020304" pitchFamily="18" charset="0"/>
              </a:rPr>
              <a:t> </a:t>
            </a:r>
            <a:r>
              <a:rPr lang="en-US" sz="1600" b="1">
                <a:latin typeface="Times New Roman" panose="02020603050405020304" pitchFamily="18" charset="0"/>
              </a:rPr>
              <a:t>психомоторном</a:t>
            </a:r>
            <a:r>
              <a:rPr lang="sl-SI" sz="1600" b="1">
                <a:latin typeface="Times New Roman" panose="02020603050405020304" pitchFamily="18" charset="0"/>
              </a:rPr>
              <a:t> </a:t>
            </a:r>
            <a:r>
              <a:rPr lang="en-US" sz="1600" b="1">
                <a:latin typeface="Times New Roman" panose="02020603050405020304" pitchFamily="18" charset="0"/>
              </a:rPr>
              <a:t>и</a:t>
            </a:r>
            <a:r>
              <a:rPr lang="sl-SI" sz="1600" b="1">
                <a:latin typeface="Times New Roman" panose="02020603050405020304" pitchFamily="18" charset="0"/>
              </a:rPr>
              <a:t> </a:t>
            </a:r>
            <a:r>
              <a:rPr lang="en-US" sz="1600" b="1">
                <a:latin typeface="Times New Roman" panose="02020603050405020304" pitchFamily="18" charset="0"/>
              </a:rPr>
              <a:t>статуропондералном</a:t>
            </a:r>
            <a:r>
              <a:rPr lang="sl-SI" sz="1600" b="1">
                <a:latin typeface="Times New Roman" panose="02020603050405020304" pitchFamily="18" charset="0"/>
              </a:rPr>
              <a:t> </a:t>
            </a:r>
            <a:r>
              <a:rPr lang="en-US" sz="1600" b="1">
                <a:latin typeface="Times New Roman" panose="02020603050405020304" pitchFamily="18" charset="0"/>
              </a:rPr>
              <a:t>развоју</a:t>
            </a:r>
            <a:r>
              <a:rPr lang="sl-SI" sz="1600" b="1">
                <a:latin typeface="Times New Roman" panose="02020603050405020304" pitchFamily="18" charset="0"/>
              </a:rPr>
              <a:t>          </a:t>
            </a:r>
            <a:endParaRPr lang="en-US" sz="1600" b="1">
              <a:latin typeface="Times New Roman" panose="02020603050405020304" pitchFamily="18" charset="0"/>
            </a:endParaRPr>
          </a:p>
        </p:txBody>
      </p:sp>
      <p:pic>
        <p:nvPicPr>
          <p:cNvPr id="16388" name="Picture 1032" descr="hypothyrodisim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1371600"/>
            <a:ext cx="2438400" cy="2743200"/>
          </a:xfrm>
          <a:prstGeom prst="rect">
            <a:avLst/>
          </a:prstGeom>
          <a:noFill/>
          <a:ln w="2857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389" name="Rectangle 1033"/>
          <p:cNvSpPr>
            <a:spLocks noChangeArrowheads="1"/>
          </p:cNvSpPr>
          <p:nvPr/>
        </p:nvSpPr>
        <p:spPr bwMode="auto">
          <a:xfrm>
            <a:off x="381000" y="1371600"/>
            <a:ext cx="6705600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r>
              <a:rPr lang="en-US" sz="2000" b="1">
                <a:latin typeface="Times New Roman" panose="02020603050405020304" pitchFamily="18" charset="0"/>
              </a:rPr>
              <a:t>Клиничка слика зависи</a:t>
            </a:r>
            <a:r>
              <a:rPr lang="sl-SI" sz="2000" b="1">
                <a:latin typeface="Times New Roman" panose="02020603050405020304" pitchFamily="18" charset="0"/>
              </a:rPr>
              <a:t> </a:t>
            </a:r>
            <a:r>
              <a:rPr lang="en-US" sz="2000" b="1">
                <a:latin typeface="Times New Roman" panose="02020603050405020304" pitchFamily="18" charset="0"/>
              </a:rPr>
              <a:t>од</a:t>
            </a:r>
            <a:r>
              <a:rPr lang="sl-SI" sz="2000" b="1">
                <a:latin typeface="Times New Roman" panose="02020603050405020304" pitchFamily="18" charset="0"/>
              </a:rPr>
              <a:t>:      </a:t>
            </a:r>
          </a:p>
          <a:p>
            <a:pPr lvl="1"/>
            <a:r>
              <a:rPr lang="sl-SI" sz="2000" b="1">
                <a:latin typeface="Times New Roman" panose="02020603050405020304" pitchFamily="18" charset="0"/>
              </a:rPr>
              <a:t>   </a:t>
            </a:r>
            <a:r>
              <a:rPr lang="en-US" sz="2000" b="1">
                <a:latin typeface="Times New Roman" panose="02020603050405020304" pitchFamily="18" charset="0"/>
              </a:rPr>
              <a:t> </a:t>
            </a:r>
            <a:r>
              <a:rPr lang="sl-SI" sz="2000" b="1">
                <a:latin typeface="Times New Roman" panose="02020603050405020304" pitchFamily="18" charset="0"/>
              </a:rPr>
              <a:t>- </a:t>
            </a:r>
            <a:r>
              <a:rPr lang="en-US" sz="2000" b="1">
                <a:latin typeface="Times New Roman" panose="02020603050405020304" pitchFamily="18" charset="0"/>
              </a:rPr>
              <a:t>узраста</a:t>
            </a:r>
            <a:r>
              <a:rPr lang="sl-SI" sz="2000" b="1">
                <a:latin typeface="Times New Roman" panose="02020603050405020304" pitchFamily="18" charset="0"/>
              </a:rPr>
              <a:t>, </a:t>
            </a:r>
          </a:p>
          <a:p>
            <a:pPr lvl="1"/>
            <a:r>
              <a:rPr lang="sl-SI" sz="2000" b="1">
                <a:latin typeface="Times New Roman" panose="02020603050405020304" pitchFamily="18" charset="0"/>
              </a:rPr>
              <a:t>  </a:t>
            </a:r>
            <a:r>
              <a:rPr lang="en-US" sz="2000" b="1">
                <a:latin typeface="Times New Roman" panose="02020603050405020304" pitchFamily="18" charset="0"/>
              </a:rPr>
              <a:t> </a:t>
            </a:r>
            <a:r>
              <a:rPr lang="sl-SI" sz="2000" b="1">
                <a:latin typeface="Times New Roman" panose="02020603050405020304" pitchFamily="18" charset="0"/>
              </a:rPr>
              <a:t> - </a:t>
            </a:r>
            <a:r>
              <a:rPr lang="en-US" sz="2000" b="1">
                <a:latin typeface="Times New Roman" panose="02020603050405020304" pitchFamily="18" charset="0"/>
              </a:rPr>
              <a:t>времена</a:t>
            </a:r>
            <a:r>
              <a:rPr lang="sl-SI" sz="2000" b="1">
                <a:latin typeface="Times New Roman" panose="02020603050405020304" pitchFamily="18" charset="0"/>
              </a:rPr>
              <a:t> </a:t>
            </a:r>
            <a:r>
              <a:rPr lang="en-US" sz="2000" b="1">
                <a:latin typeface="Times New Roman" panose="02020603050405020304" pitchFamily="18" charset="0"/>
              </a:rPr>
              <a:t>настанка</a:t>
            </a:r>
            <a:r>
              <a:rPr lang="sl-SI" sz="2000" b="1">
                <a:latin typeface="Times New Roman" panose="02020603050405020304" pitchFamily="18" charset="0"/>
              </a:rPr>
              <a:t> </a:t>
            </a:r>
          </a:p>
          <a:p>
            <a:pPr lvl="1"/>
            <a:r>
              <a:rPr lang="sl-SI" sz="2000" b="1">
                <a:latin typeface="Times New Roman" panose="02020603050405020304" pitchFamily="18" charset="0"/>
              </a:rPr>
              <a:t>  </a:t>
            </a:r>
            <a:r>
              <a:rPr lang="en-US" sz="2000" b="1">
                <a:latin typeface="Times New Roman" panose="02020603050405020304" pitchFamily="18" charset="0"/>
              </a:rPr>
              <a:t> </a:t>
            </a:r>
            <a:r>
              <a:rPr lang="sl-SI" sz="2000" b="1">
                <a:latin typeface="Times New Roman" panose="02020603050405020304" pitchFamily="18" charset="0"/>
              </a:rPr>
              <a:t> - </a:t>
            </a:r>
            <a:r>
              <a:rPr lang="en-US" sz="2000" b="1">
                <a:latin typeface="Times New Roman" panose="02020603050405020304" pitchFamily="18" charset="0"/>
              </a:rPr>
              <a:t>тежине</a:t>
            </a:r>
            <a:r>
              <a:rPr lang="sl-SI" sz="2000" b="1">
                <a:latin typeface="Times New Roman" panose="02020603050405020304" pitchFamily="18" charset="0"/>
              </a:rPr>
              <a:t> </a:t>
            </a:r>
            <a:r>
              <a:rPr lang="en-US" sz="2000" b="1">
                <a:latin typeface="Times New Roman" panose="02020603050405020304" pitchFamily="18" charset="0"/>
              </a:rPr>
              <a:t>дефицита</a:t>
            </a:r>
            <a:r>
              <a:rPr lang="sl-SI" sz="2000" b="1">
                <a:latin typeface="Times New Roman" panose="02020603050405020304" pitchFamily="18" charset="0"/>
              </a:rPr>
              <a:t>  </a:t>
            </a:r>
            <a:r>
              <a:rPr lang="en-US" sz="2000" b="1">
                <a:latin typeface="Times New Roman" panose="02020603050405020304" pitchFamily="18" charset="0"/>
              </a:rPr>
              <a:t>Т</a:t>
            </a:r>
            <a:r>
              <a:rPr lang="sl-SI" sz="2000" b="1">
                <a:latin typeface="Times New Roman" panose="02020603050405020304" pitchFamily="18" charset="0"/>
              </a:rPr>
              <a:t>3, </a:t>
            </a:r>
            <a:r>
              <a:rPr lang="en-US" sz="2000" b="1">
                <a:latin typeface="Times New Roman" panose="02020603050405020304" pitchFamily="18" charset="0"/>
              </a:rPr>
              <a:t>Т</a:t>
            </a:r>
            <a:r>
              <a:rPr lang="sl-SI" sz="2000" b="1">
                <a:latin typeface="Times New Roman" panose="02020603050405020304" pitchFamily="18" charset="0"/>
              </a:rPr>
              <a:t>4</a:t>
            </a:r>
            <a:r>
              <a:rPr lang="en-US" sz="2000" b="1">
                <a:latin typeface="Times New Roman" panose="02020603050405020304" pitchFamily="18" charset="0"/>
              </a:rPr>
              <a:t> </a:t>
            </a:r>
          </a:p>
          <a:p>
            <a:pPr lvl="1"/>
            <a:r>
              <a:rPr lang="en-US" sz="2000" b="1">
                <a:latin typeface="Times New Roman" panose="02020603050405020304" pitchFamily="18" charset="0"/>
              </a:rPr>
              <a:t>      </a:t>
            </a:r>
            <a:r>
              <a:rPr lang="sl-SI" sz="2000" b="1">
                <a:latin typeface="Times New Roman" panose="02020603050405020304" pitchFamily="18" charset="0"/>
              </a:rPr>
              <a:t>(</a:t>
            </a:r>
            <a:r>
              <a:rPr lang="en-US" b="1">
                <a:latin typeface="Times New Roman" panose="02020603050405020304" pitchFamily="18" charset="0"/>
              </a:rPr>
              <a:t>најтежа</a:t>
            </a:r>
            <a:r>
              <a:rPr lang="sl-SI" b="1">
                <a:latin typeface="Times New Roman" panose="02020603050405020304" pitchFamily="18" charset="0"/>
              </a:rPr>
              <a:t> </a:t>
            </a:r>
            <a:r>
              <a:rPr lang="en-US" b="1">
                <a:latin typeface="Times New Roman" panose="02020603050405020304" pitchFamily="18" charset="0"/>
              </a:rPr>
              <a:t>клиничка</a:t>
            </a:r>
            <a:r>
              <a:rPr lang="sl-SI" b="1">
                <a:latin typeface="Times New Roman" panose="02020603050405020304" pitchFamily="18" charset="0"/>
              </a:rPr>
              <a:t> </a:t>
            </a:r>
            <a:r>
              <a:rPr lang="en-US" b="1">
                <a:latin typeface="Times New Roman" panose="02020603050405020304" pitchFamily="18" charset="0"/>
              </a:rPr>
              <a:t>слика</a:t>
            </a:r>
            <a:r>
              <a:rPr lang="sl-SI" b="1">
                <a:latin typeface="Times New Roman" panose="02020603050405020304" pitchFamily="18" charset="0"/>
              </a:rPr>
              <a:t>-</a:t>
            </a:r>
            <a:r>
              <a:rPr lang="en-US" b="1">
                <a:latin typeface="Times New Roman" panose="02020603050405020304" pitchFamily="18" charset="0"/>
              </a:rPr>
              <a:t>атиреоза</a:t>
            </a:r>
            <a:r>
              <a:rPr lang="sl-SI" b="1">
                <a:latin typeface="Times New Roman" panose="02020603050405020304" pitchFamily="18" charset="0"/>
              </a:rPr>
              <a:t>)</a:t>
            </a:r>
            <a:endParaRPr lang="sl-SI" sz="2000" b="1">
              <a:latin typeface="Times New Roman" panose="02020603050405020304" pitchFamily="18" charset="0"/>
            </a:endParaRPr>
          </a:p>
        </p:txBody>
      </p:sp>
      <p:sp>
        <p:nvSpPr>
          <p:cNvPr id="14342" name="Rectangle 1034"/>
          <p:cNvSpPr>
            <a:spLocks noChangeArrowheads="1"/>
          </p:cNvSpPr>
          <p:nvPr/>
        </p:nvSpPr>
        <p:spPr bwMode="auto">
          <a:xfrm>
            <a:off x="304800" y="5943600"/>
            <a:ext cx="8534400" cy="646113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b="1" dirty="0" err="1">
                <a:latin typeface="Times New Roman" pitchFamily="18" charset="0"/>
              </a:rPr>
              <a:t>Клинички</a:t>
            </a:r>
            <a:r>
              <a:rPr lang="sl-SI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знаци</a:t>
            </a:r>
            <a:r>
              <a:rPr lang="sl-SI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конгениталног</a:t>
            </a:r>
            <a:r>
              <a:rPr lang="sl-SI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хипотироидизма</a:t>
            </a:r>
            <a:r>
              <a:rPr lang="sl-SI" b="1" dirty="0">
                <a:latin typeface="Times New Roman" pitchFamily="18" charset="0"/>
              </a:rPr>
              <a:t>  </a:t>
            </a:r>
            <a:r>
              <a:rPr lang="en-US" b="1" dirty="0" err="1">
                <a:latin typeface="Times New Roman" pitchFamily="18" charset="0"/>
              </a:rPr>
              <a:t>најчешће</a:t>
            </a:r>
            <a:r>
              <a:rPr lang="sl-SI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нису</a:t>
            </a:r>
            <a:r>
              <a:rPr lang="sl-SI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упадљиви</a:t>
            </a:r>
            <a:r>
              <a:rPr lang="sl-SI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на</a:t>
            </a:r>
            <a:r>
              <a:rPr lang="sl-SI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рођењу</a:t>
            </a:r>
            <a:r>
              <a:rPr lang="sl-SI" b="1" dirty="0">
                <a:latin typeface="Times New Roman" pitchFamily="18" charset="0"/>
              </a:rPr>
              <a:t>,  </a:t>
            </a:r>
            <a:r>
              <a:rPr lang="en-US" b="1" dirty="0" err="1">
                <a:latin typeface="Times New Roman" pitchFamily="18" charset="0"/>
              </a:rPr>
              <a:t>већ</a:t>
            </a:r>
            <a:r>
              <a:rPr lang="sl-SI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се</a:t>
            </a:r>
            <a:r>
              <a:rPr lang="sl-SI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испољавају</a:t>
            </a:r>
            <a:r>
              <a:rPr lang="sl-SI" b="1" dirty="0">
                <a:latin typeface="Times New Roman" pitchFamily="18" charset="0"/>
              </a:rPr>
              <a:t>  </a:t>
            </a:r>
            <a:r>
              <a:rPr lang="en-US" b="1" dirty="0" err="1">
                <a:latin typeface="Times New Roman" pitchFamily="18" charset="0"/>
              </a:rPr>
              <a:t>до</a:t>
            </a:r>
            <a:r>
              <a:rPr lang="sl-SI" b="1" dirty="0">
                <a:latin typeface="Times New Roman" pitchFamily="18" charset="0"/>
              </a:rPr>
              <a:t>  6-12 </a:t>
            </a:r>
            <a:r>
              <a:rPr lang="en-US" b="1" dirty="0" err="1">
                <a:latin typeface="Times New Roman" pitchFamily="18" charset="0"/>
              </a:rPr>
              <a:t>недеље</a:t>
            </a:r>
            <a:r>
              <a:rPr lang="sl-SI" dirty="0">
                <a:latin typeface="Times New Roman" pitchFamily="18" charset="0"/>
              </a:rPr>
              <a:t> </a:t>
            </a:r>
            <a:endParaRPr lang="en-US" dirty="0">
              <a:latin typeface="Times New Roman" pitchFamily="18" charset="0"/>
            </a:endParaRPr>
          </a:p>
        </p:txBody>
      </p:sp>
      <p:sp>
        <p:nvSpPr>
          <p:cNvPr id="14343" name="Rectangle 6"/>
          <p:cNvSpPr>
            <a:spLocks noChangeArrowheads="1"/>
          </p:cNvSpPr>
          <p:nvPr/>
        </p:nvSpPr>
        <p:spPr bwMode="auto">
          <a:xfrm>
            <a:off x="6477000" y="4191000"/>
            <a:ext cx="2438400" cy="646113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rgbClr val="CC006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1200" b="1" dirty="0" err="1">
                <a:latin typeface="Times New Roman" pitchFamily="18" charset="0"/>
              </a:rPr>
              <a:t>Учесталост</a:t>
            </a:r>
            <a:r>
              <a:rPr lang="sl-SI" sz="1200" b="1" dirty="0">
                <a:latin typeface="Times New Roman" pitchFamily="18" charset="0"/>
              </a:rPr>
              <a:t>:      </a:t>
            </a:r>
          </a:p>
          <a:p>
            <a:pPr>
              <a:defRPr/>
            </a:pPr>
            <a:r>
              <a:rPr lang="sl-SI" sz="1200" b="1" dirty="0">
                <a:latin typeface="Times New Roman" pitchFamily="18" charset="0"/>
              </a:rPr>
              <a:t>     1: 3500-4000</a:t>
            </a:r>
            <a:r>
              <a:rPr lang="en-US" sz="1200" b="1" dirty="0">
                <a:latin typeface="Times New Roman" pitchFamily="18" charset="0"/>
              </a:rPr>
              <a:t> </a:t>
            </a:r>
            <a:r>
              <a:rPr lang="en-US" sz="1200" b="1" dirty="0" err="1">
                <a:latin typeface="Times New Roman" pitchFamily="18" charset="0"/>
              </a:rPr>
              <a:t>деце</a:t>
            </a:r>
            <a:r>
              <a:rPr lang="sl-SI" sz="1200" b="1" dirty="0">
                <a:latin typeface="Times New Roman" pitchFamily="18" charset="0"/>
              </a:rPr>
              <a:t>,</a:t>
            </a:r>
            <a:r>
              <a:rPr lang="en-US" sz="1200" b="1" dirty="0">
                <a:latin typeface="Times New Roman" pitchFamily="18" charset="0"/>
              </a:rPr>
              <a:t> </a:t>
            </a:r>
          </a:p>
          <a:p>
            <a:pPr>
              <a:defRPr/>
            </a:pPr>
            <a:r>
              <a:rPr lang="en-US" sz="1200" b="1" dirty="0">
                <a:latin typeface="Times New Roman" pitchFamily="18" charset="0"/>
              </a:rPr>
              <a:t>     </a:t>
            </a:r>
            <a:r>
              <a:rPr lang="sl-SI" sz="1200" b="1" dirty="0">
                <a:latin typeface="Times New Roman" pitchFamily="18" charset="0"/>
              </a:rPr>
              <a:t>2x </a:t>
            </a:r>
            <a:r>
              <a:rPr lang="en-US" sz="1200" b="1" dirty="0" err="1">
                <a:latin typeface="Times New Roman" pitchFamily="18" charset="0"/>
              </a:rPr>
              <a:t>чешћа</a:t>
            </a:r>
            <a:r>
              <a:rPr lang="sl-SI" sz="1200" b="1" dirty="0">
                <a:latin typeface="Times New Roman" pitchFamily="18" charset="0"/>
              </a:rPr>
              <a:t> </a:t>
            </a:r>
            <a:r>
              <a:rPr lang="en-US" sz="1200" b="1" dirty="0">
                <a:latin typeface="Times New Roman" pitchFamily="18" charset="0"/>
              </a:rPr>
              <a:t>у</a:t>
            </a:r>
            <a:r>
              <a:rPr lang="sl-SI" sz="1200" b="1" dirty="0">
                <a:latin typeface="Times New Roman" pitchFamily="18" charset="0"/>
              </a:rPr>
              <a:t> </a:t>
            </a:r>
            <a:r>
              <a:rPr lang="en-US" sz="1200" b="1" dirty="0" err="1">
                <a:latin typeface="Times New Roman" pitchFamily="18" charset="0"/>
              </a:rPr>
              <a:t>женске</a:t>
            </a:r>
            <a:r>
              <a:rPr lang="sl-SI" sz="1200" b="1" dirty="0">
                <a:latin typeface="Times New Roman" pitchFamily="18" charset="0"/>
              </a:rPr>
              <a:t> </a:t>
            </a:r>
            <a:r>
              <a:rPr lang="en-US" sz="1200" b="1" dirty="0" err="1">
                <a:latin typeface="Times New Roman" pitchFamily="18" charset="0"/>
              </a:rPr>
              <a:t>деце</a:t>
            </a:r>
            <a:endParaRPr lang="en-US" sz="1200" b="1" dirty="0">
              <a:latin typeface="Times New Roman" pitchFamily="18" charset="0"/>
            </a:endParaRPr>
          </a:p>
        </p:txBody>
      </p:sp>
    </p:spTree>
  </p:cSld>
  <p:clrMapOvr>
    <a:masterClrMapping/>
  </p:clrMapOvr>
  <p:transition advTm="101864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914400" y="457200"/>
            <a:ext cx="8229600" cy="1143000"/>
          </a:xfrm>
        </p:spPr>
        <p:txBody>
          <a:bodyPr/>
          <a:lstStyle/>
          <a:p>
            <a:pPr eaLnBrk="1" hangingPunct="1"/>
            <a:r>
              <a:rPr lang="en-US" sz="3200" b="1" smtClean="0">
                <a:solidFill>
                  <a:schemeClr val="tx1"/>
                </a:solidFill>
                <a:latin typeface="Times New Roman" panose="02020603050405020304" pitchFamily="18" charset="0"/>
              </a:rPr>
              <a:t>Значај скрининга</a:t>
            </a:r>
            <a:r>
              <a:rPr lang="sl-SI" sz="3200" b="1" smtClean="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  <a:r>
              <a:rPr lang="en-US" sz="3200" b="1" smtClean="0">
                <a:solidFill>
                  <a:schemeClr val="tx1"/>
                </a:solidFill>
                <a:latin typeface="Times New Roman" panose="02020603050405020304" pitchFamily="18" charset="0"/>
              </a:rPr>
              <a:t>новорођенчади</a:t>
            </a:r>
            <a:r>
              <a:rPr lang="sl-SI" sz="3200" b="1" smtClean="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  <a:br>
              <a:rPr lang="sl-SI" sz="3200" b="1" smtClean="0">
                <a:solidFill>
                  <a:schemeClr val="tx1"/>
                </a:solidFill>
                <a:latin typeface="Times New Roman" panose="02020603050405020304" pitchFamily="18" charset="0"/>
              </a:rPr>
            </a:br>
            <a:r>
              <a:rPr lang="en-US" sz="3200" b="1" smtClean="0">
                <a:solidFill>
                  <a:schemeClr val="tx1"/>
                </a:solidFill>
                <a:latin typeface="Times New Roman" panose="02020603050405020304" pitchFamily="18" charset="0"/>
              </a:rPr>
              <a:t>на</a:t>
            </a:r>
            <a:r>
              <a:rPr lang="sl-SI" sz="3200" b="1" smtClean="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  <a:r>
              <a:rPr lang="en-US" sz="3200" b="1" smtClean="0">
                <a:solidFill>
                  <a:schemeClr val="tx1"/>
                </a:solidFill>
                <a:latin typeface="Times New Roman" panose="02020603050405020304" pitchFamily="18" charset="0"/>
              </a:rPr>
              <a:t>конгенитални</a:t>
            </a:r>
            <a:r>
              <a:rPr lang="sl-SI" sz="3200" b="1" smtClean="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  <a:r>
              <a:rPr lang="en-US" sz="3200" b="1" smtClean="0">
                <a:solidFill>
                  <a:schemeClr val="tx1"/>
                </a:solidFill>
                <a:latin typeface="Times New Roman" panose="02020603050405020304" pitchFamily="18" charset="0"/>
              </a:rPr>
              <a:t>хипотироидизам </a:t>
            </a:r>
            <a:endParaRPr lang="en-US" sz="3200" smtClean="0"/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397098" y="1752600"/>
            <a:ext cx="8197403" cy="4389437"/>
          </a:xfrm>
        </p:spPr>
        <p:txBody>
          <a:bodyPr/>
          <a:lstStyle/>
          <a:p>
            <a:pPr eaLnBrk="1" hangingPunct="1"/>
            <a:endParaRPr lang="sl-SI" sz="2400" b="1" dirty="0" smtClean="0"/>
          </a:p>
          <a:p>
            <a:pPr eaLnBrk="1" hangingPunct="1"/>
            <a:r>
              <a:rPr lang="sl-SI" sz="2400" b="1" dirty="0" smtClean="0"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en-US" sz="2400" b="1" dirty="0" err="1" smtClean="0">
                <a:latin typeface="Times New Roman" panose="02020603050405020304" pitchFamily="18" charset="0"/>
              </a:rPr>
              <a:t>могућује</a:t>
            </a:r>
            <a:r>
              <a:rPr lang="sl-SI" sz="2400" b="1" dirty="0" smtClean="0">
                <a:latin typeface="Times New Roman" panose="02020603050405020304" pitchFamily="18" charset="0"/>
              </a:rPr>
              <a:t> </a:t>
            </a:r>
            <a:r>
              <a:rPr lang="en-US" sz="2400" b="1" dirty="0" err="1" smtClean="0">
                <a:latin typeface="Times New Roman" panose="02020603050405020304" pitchFamily="18" charset="0"/>
              </a:rPr>
              <a:t>рану</a:t>
            </a:r>
            <a:r>
              <a:rPr lang="sl-SI" sz="2400" b="1" dirty="0" smtClean="0">
                <a:latin typeface="Times New Roman" panose="02020603050405020304" pitchFamily="18" charset="0"/>
              </a:rPr>
              <a:t> </a:t>
            </a:r>
            <a:r>
              <a:rPr lang="en-US" sz="2400" b="1" dirty="0" err="1" smtClean="0">
                <a:latin typeface="Times New Roman" panose="02020603050405020304" pitchFamily="18" charset="0"/>
              </a:rPr>
              <a:t>дијагнозу</a:t>
            </a:r>
            <a:r>
              <a:rPr lang="en-US" sz="2400" b="1" dirty="0" smtClean="0">
                <a:latin typeface="Times New Roman" panose="02020603050405020304" pitchFamily="18" charset="0"/>
              </a:rPr>
              <a:t> и </a:t>
            </a:r>
            <a:r>
              <a:rPr lang="en-US" sz="2400" b="1" dirty="0" err="1" smtClean="0">
                <a:latin typeface="Times New Roman" panose="02020603050405020304" pitchFamily="18" charset="0"/>
              </a:rPr>
              <a:t>терапију</a:t>
            </a:r>
            <a:r>
              <a:rPr lang="en-US" sz="2400" b="1" dirty="0" smtClean="0">
                <a:latin typeface="Times New Roman" panose="02020603050405020304" pitchFamily="18" charset="0"/>
              </a:rPr>
              <a:t> </a:t>
            </a:r>
          </a:p>
          <a:p>
            <a:pPr eaLnBrk="1" hangingPunct="1"/>
            <a:r>
              <a:rPr lang="en-US" sz="2400" b="1" dirty="0" smtClean="0">
                <a:latin typeface="Times New Roman" panose="02020603050405020304" pitchFamily="18" charset="0"/>
              </a:rPr>
              <a:t> </a:t>
            </a:r>
            <a:r>
              <a:rPr lang="en-US" sz="2400" b="1" dirty="0" err="1" smtClean="0">
                <a:latin typeface="Times New Roman" panose="02020603050405020304" pitchFamily="18" charset="0"/>
              </a:rPr>
              <a:t>превенира</a:t>
            </a:r>
            <a:r>
              <a:rPr lang="en-US" sz="2400" b="1" dirty="0" smtClean="0">
                <a:latin typeface="Times New Roman" panose="02020603050405020304" pitchFamily="18" charset="0"/>
              </a:rPr>
              <a:t> </a:t>
            </a:r>
            <a:r>
              <a:rPr lang="en-US" sz="2400" b="1" dirty="0" err="1" smtClean="0">
                <a:latin typeface="Times New Roman" panose="02020603050405020304" pitchFamily="18" charset="0"/>
              </a:rPr>
              <a:t>секвеле</a:t>
            </a:r>
            <a:endParaRPr lang="en-US" sz="2400" b="1" dirty="0" smtClean="0">
              <a:latin typeface="Times New Roman" panose="02020603050405020304" pitchFamily="18" charset="0"/>
            </a:endParaRPr>
          </a:p>
          <a:p>
            <a:pPr eaLnBrk="1" hangingPunct="1">
              <a:buSzPct val="150000"/>
            </a:pPr>
            <a:endParaRPr lang="sl-SI" sz="2000" b="1" dirty="0" smtClean="0">
              <a:latin typeface="Times New Roman" panose="02020603050405020304" pitchFamily="18" charset="0"/>
            </a:endParaRPr>
          </a:p>
          <a:p>
            <a:pPr eaLnBrk="1" hangingPunct="1"/>
            <a:r>
              <a:rPr lang="sl-SI" sz="2400" dirty="0" smtClean="0">
                <a:latin typeface="Times New Roman" panose="02020603050405020304" pitchFamily="18" charset="0"/>
              </a:rPr>
              <a:t> </a:t>
            </a:r>
            <a:r>
              <a:rPr lang="en-US" sz="2400" b="1" dirty="0" err="1" smtClean="0">
                <a:latin typeface="Times New Roman" panose="02020603050405020304" pitchFamily="18" charset="0"/>
              </a:rPr>
              <a:t>смањује</a:t>
            </a:r>
            <a:r>
              <a:rPr lang="sl-SI" sz="2400" b="1" dirty="0" smtClean="0">
                <a:latin typeface="Times New Roman" panose="02020603050405020304" pitchFamily="18" charset="0"/>
              </a:rPr>
              <a:t>  </a:t>
            </a:r>
            <a:r>
              <a:rPr lang="en-US" sz="2400" b="1" dirty="0" err="1" smtClean="0">
                <a:latin typeface="Times New Roman" panose="02020603050405020304" pitchFamily="18" charset="0"/>
              </a:rPr>
              <a:t>трошкове</a:t>
            </a:r>
            <a:r>
              <a:rPr lang="sl-SI" sz="2400" b="1" dirty="0" smtClean="0">
                <a:latin typeface="Times New Roman" panose="02020603050405020304" pitchFamily="18" charset="0"/>
              </a:rPr>
              <a:t> </a:t>
            </a:r>
            <a:r>
              <a:rPr lang="en-US" sz="2000" b="1" dirty="0" err="1" smtClean="0">
                <a:latin typeface="Times New Roman" panose="02020603050405020304" pitchFamily="18" charset="0"/>
              </a:rPr>
              <a:t>здравственог</a:t>
            </a:r>
            <a:r>
              <a:rPr lang="sl-SI" sz="2000" b="1" dirty="0" smtClean="0">
                <a:latin typeface="Times New Roman" panose="02020603050405020304" pitchFamily="18" charset="0"/>
              </a:rPr>
              <a:t> </a:t>
            </a:r>
            <a:r>
              <a:rPr lang="en-US" sz="2000" b="1" dirty="0" smtClean="0">
                <a:latin typeface="Times New Roman" panose="02020603050405020304" pitchFamily="18" charset="0"/>
              </a:rPr>
              <a:t>и</a:t>
            </a:r>
            <a:r>
              <a:rPr lang="sl-SI" sz="2000" b="1" dirty="0" smtClean="0">
                <a:latin typeface="Times New Roman" panose="02020603050405020304" pitchFamily="18" charset="0"/>
              </a:rPr>
              <a:t>  </a:t>
            </a:r>
            <a:r>
              <a:rPr lang="en-US" sz="2000" b="1" dirty="0" err="1" smtClean="0">
                <a:latin typeface="Times New Roman" panose="02020603050405020304" pitchFamily="18" charset="0"/>
              </a:rPr>
              <a:t>социјалног</a:t>
            </a:r>
            <a:r>
              <a:rPr lang="sl-SI" sz="2000" b="1" dirty="0" smtClean="0">
                <a:latin typeface="Times New Roman" panose="02020603050405020304" pitchFamily="18" charset="0"/>
              </a:rPr>
              <a:t>  </a:t>
            </a:r>
            <a:r>
              <a:rPr lang="en-US" sz="2000" b="1" dirty="0" err="1" smtClean="0">
                <a:latin typeface="Times New Roman" panose="02020603050405020304" pitchFamily="18" charset="0"/>
              </a:rPr>
              <a:t>старања</a:t>
            </a:r>
            <a:r>
              <a:rPr lang="sl-SI" sz="2000" b="1" dirty="0" smtClean="0">
                <a:latin typeface="Times New Roman" panose="02020603050405020304" pitchFamily="18" charset="0"/>
              </a:rPr>
              <a:t>  </a:t>
            </a:r>
            <a:endParaRPr lang="en-US" sz="2000" b="1" dirty="0" smtClean="0">
              <a:latin typeface="Times New Roman" panose="02020603050405020304" pitchFamily="18" charset="0"/>
            </a:endParaRP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en-US" sz="2000" b="1" dirty="0" smtClean="0">
                <a:latin typeface="Times New Roman" panose="02020603050405020304" pitchFamily="18" charset="0"/>
              </a:rPr>
              <a:t>      </a:t>
            </a:r>
            <a:r>
              <a:rPr lang="en-US" sz="2000" b="1" dirty="0" err="1" smtClean="0">
                <a:latin typeface="Times New Roman" panose="02020603050405020304" pitchFamily="18" charset="0"/>
              </a:rPr>
              <a:t>болесника</a:t>
            </a:r>
            <a:r>
              <a:rPr lang="en-US" sz="2000" b="1" dirty="0" smtClean="0">
                <a:latin typeface="Times New Roman" panose="02020603050405020304" pitchFamily="18" charset="0"/>
              </a:rPr>
              <a:t> </a:t>
            </a:r>
            <a:r>
              <a:rPr lang="en-US" sz="2000" b="1" dirty="0" err="1" smtClean="0">
                <a:latin typeface="Times New Roman" panose="02020603050405020304" pitchFamily="18" charset="0"/>
              </a:rPr>
              <a:t>због</a:t>
            </a:r>
            <a:r>
              <a:rPr lang="en-US" sz="2000" b="1" dirty="0" smtClean="0">
                <a:latin typeface="Times New Roman" panose="02020603050405020304" pitchFamily="18" charset="0"/>
              </a:rPr>
              <a:t> </a:t>
            </a:r>
            <a:r>
              <a:rPr lang="en-US" sz="2000" b="1" dirty="0" err="1" smtClean="0">
                <a:latin typeface="Times New Roman" panose="02020603050405020304" pitchFamily="18" charset="0"/>
              </a:rPr>
              <a:t>озбиљних</a:t>
            </a:r>
            <a:r>
              <a:rPr lang="en-US" sz="2000" b="1" dirty="0" smtClean="0">
                <a:latin typeface="Times New Roman" panose="02020603050405020304" pitchFamily="18" charset="0"/>
              </a:rPr>
              <a:t> </a:t>
            </a:r>
            <a:r>
              <a:rPr lang="en-US" sz="2000" b="1" dirty="0" err="1" smtClean="0">
                <a:latin typeface="Times New Roman" panose="02020603050405020304" pitchFamily="18" charset="0"/>
              </a:rPr>
              <a:t>менталним</a:t>
            </a:r>
            <a:r>
              <a:rPr lang="sl-SI" sz="2000" b="1" dirty="0" smtClean="0">
                <a:latin typeface="Times New Roman" panose="02020603050405020304" pitchFamily="18" charset="0"/>
              </a:rPr>
              <a:t> </a:t>
            </a:r>
            <a:r>
              <a:rPr lang="en-US" sz="2000" b="1" dirty="0" smtClean="0">
                <a:latin typeface="Times New Roman" panose="02020603050405020304" pitchFamily="18" charset="0"/>
              </a:rPr>
              <a:t>и</a:t>
            </a:r>
            <a:r>
              <a:rPr lang="sl-SI" sz="2000" b="1" dirty="0" smtClean="0">
                <a:latin typeface="Times New Roman" panose="02020603050405020304" pitchFamily="18" charset="0"/>
              </a:rPr>
              <a:t> </a:t>
            </a:r>
            <a:r>
              <a:rPr lang="en-US" sz="2000" b="1" dirty="0" err="1" smtClean="0">
                <a:latin typeface="Times New Roman" panose="02020603050405020304" pitchFamily="18" charset="0"/>
              </a:rPr>
              <a:t>неуролошким</a:t>
            </a:r>
            <a:r>
              <a:rPr lang="sl-SI" sz="2000" b="1" dirty="0" smtClean="0">
                <a:latin typeface="Times New Roman" panose="02020603050405020304" pitchFamily="18" charset="0"/>
              </a:rPr>
              <a:t> </a:t>
            </a:r>
            <a:r>
              <a:rPr lang="en-US" sz="2000" b="1" dirty="0" smtClean="0">
                <a:latin typeface="Times New Roman" panose="02020603050405020304" pitchFamily="18" charset="0"/>
              </a:rPr>
              <a:t> </a:t>
            </a:r>
            <a:r>
              <a:rPr lang="en-US" sz="2000" b="1" dirty="0" err="1" smtClean="0">
                <a:latin typeface="Times New Roman" panose="02020603050405020304" pitchFamily="18" charset="0"/>
              </a:rPr>
              <a:t>проблема</a:t>
            </a:r>
            <a:endParaRPr lang="sl-SI" sz="2000" b="1" dirty="0" smtClean="0">
              <a:latin typeface="Times New Roman" panose="02020603050405020304" pitchFamily="18" charset="0"/>
            </a:endParaRPr>
          </a:p>
          <a:p>
            <a:pPr eaLnBrk="1" hangingPunct="1"/>
            <a:endParaRPr lang="en-US" sz="2000" dirty="0" smtClean="0"/>
          </a:p>
        </p:txBody>
      </p:sp>
      <p:sp>
        <p:nvSpPr>
          <p:cNvPr id="17412" name="Rectangle 3"/>
          <p:cNvSpPr>
            <a:spLocks noChangeArrowheads="1"/>
          </p:cNvSpPr>
          <p:nvPr/>
        </p:nvSpPr>
        <p:spPr bwMode="auto">
          <a:xfrm>
            <a:off x="533400" y="4487863"/>
            <a:ext cx="7924800" cy="153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r>
              <a:rPr lang="en-US" sz="2000" b="1" dirty="0" err="1">
                <a:latin typeface="Times New Roman" panose="02020603050405020304" pitchFamily="18" charset="0"/>
              </a:rPr>
              <a:t>Поступак</a:t>
            </a:r>
            <a:r>
              <a:rPr lang="sr-Latn-CS" sz="2000" b="1" dirty="0">
                <a:latin typeface="Times New Roman" panose="02020603050405020304" pitchFamily="18" charset="0"/>
              </a:rPr>
              <a:t>:</a:t>
            </a:r>
          </a:p>
          <a:p>
            <a:endParaRPr lang="sr-Latn-CS" sz="2000" b="1" dirty="0">
              <a:latin typeface="Times New Roman" panose="02020603050405020304" pitchFamily="18" charset="0"/>
            </a:endParaRPr>
          </a:p>
          <a:p>
            <a:r>
              <a:rPr lang="sr-Latn-CS" b="1" dirty="0">
                <a:latin typeface="Times New Roman" panose="02020603050405020304" pitchFamily="18" charset="0"/>
              </a:rPr>
              <a:t>- </a:t>
            </a:r>
            <a:r>
              <a:rPr lang="en-US" b="1" dirty="0" err="1">
                <a:latin typeface="Times New Roman" panose="02020603050405020304" pitchFamily="18" charset="0"/>
              </a:rPr>
              <a:t>Узимање</a:t>
            </a:r>
            <a:r>
              <a:rPr lang="sr-Latn-CS" b="1" dirty="0">
                <a:latin typeface="Times New Roman" panose="02020603050405020304" pitchFamily="18" charset="0"/>
              </a:rPr>
              <a:t> </a:t>
            </a:r>
            <a:r>
              <a:rPr lang="en-US" b="1" dirty="0" err="1">
                <a:latin typeface="Times New Roman" panose="02020603050405020304" pitchFamily="18" charset="0"/>
              </a:rPr>
              <a:t>капиларне</a:t>
            </a:r>
            <a:r>
              <a:rPr lang="sr-Latn-CS" b="1" dirty="0">
                <a:latin typeface="Times New Roman" panose="02020603050405020304" pitchFamily="18" charset="0"/>
              </a:rPr>
              <a:t> </a:t>
            </a:r>
            <a:r>
              <a:rPr lang="en-US" b="1" dirty="0" err="1">
                <a:latin typeface="Times New Roman" panose="02020603050405020304" pitchFamily="18" charset="0"/>
              </a:rPr>
              <a:t>крви</a:t>
            </a:r>
            <a:r>
              <a:rPr lang="sr-Latn-CS" b="1" dirty="0">
                <a:latin typeface="Times New Roman" panose="02020603050405020304" pitchFamily="18" charset="0"/>
              </a:rPr>
              <a:t>  </a:t>
            </a:r>
            <a:r>
              <a:rPr lang="en-US" b="1" dirty="0" err="1">
                <a:latin typeface="Times New Roman" panose="02020603050405020304" pitchFamily="18" charset="0"/>
              </a:rPr>
              <a:t>новорођенчади</a:t>
            </a:r>
            <a:r>
              <a:rPr lang="en-US" b="1" dirty="0">
                <a:latin typeface="Times New Roman" panose="02020603050405020304" pitchFamily="18" charset="0"/>
              </a:rPr>
              <a:t> </a:t>
            </a:r>
            <a:r>
              <a:rPr lang="en-US" b="1" dirty="0" smtClean="0">
                <a:latin typeface="Times New Roman" panose="02020603050405020304" pitchFamily="18" charset="0"/>
              </a:rPr>
              <a:t>3.</a:t>
            </a:r>
            <a:r>
              <a:rPr lang="sr-Latn-CS" b="1" dirty="0" smtClean="0">
                <a:latin typeface="Times New Roman" panose="02020603050405020304" pitchFamily="18" charset="0"/>
              </a:rPr>
              <a:t> </a:t>
            </a:r>
            <a:r>
              <a:rPr lang="en-US" b="1" dirty="0" err="1">
                <a:latin typeface="Times New Roman" panose="02020603050405020304" pitchFamily="18" charset="0"/>
              </a:rPr>
              <a:t>до</a:t>
            </a:r>
            <a:r>
              <a:rPr lang="sr-Latn-CS" b="1" dirty="0">
                <a:latin typeface="Times New Roman" panose="02020603050405020304" pitchFamily="18" charset="0"/>
              </a:rPr>
              <a:t> 5. </a:t>
            </a:r>
            <a:r>
              <a:rPr lang="en-US" b="1" dirty="0" err="1">
                <a:latin typeface="Times New Roman" panose="02020603050405020304" pitchFamily="18" charset="0"/>
              </a:rPr>
              <a:t>дана</a:t>
            </a:r>
            <a:r>
              <a:rPr lang="sr-Latn-CS" b="1" dirty="0">
                <a:latin typeface="Times New Roman" panose="02020603050405020304" pitchFamily="18" charset="0"/>
              </a:rPr>
              <a:t> </a:t>
            </a:r>
            <a:r>
              <a:rPr lang="en-US" b="1" dirty="0" err="1">
                <a:latin typeface="Times New Roman" panose="02020603050405020304" pitchFamily="18" charset="0"/>
              </a:rPr>
              <a:t>на</a:t>
            </a:r>
            <a:r>
              <a:rPr lang="sr-Latn-CS" b="1" dirty="0">
                <a:latin typeface="Times New Roman" panose="02020603050405020304" pitchFamily="18" charset="0"/>
              </a:rPr>
              <a:t> </a:t>
            </a:r>
            <a:r>
              <a:rPr lang="en-US" b="1" dirty="0" err="1">
                <a:latin typeface="Times New Roman" panose="02020603050405020304" pitchFamily="18" charset="0"/>
              </a:rPr>
              <a:t>филтер</a:t>
            </a:r>
            <a:r>
              <a:rPr lang="sr-Latn-CS" b="1" dirty="0">
                <a:latin typeface="Times New Roman" panose="02020603050405020304" pitchFamily="18" charset="0"/>
              </a:rPr>
              <a:t> </a:t>
            </a:r>
            <a:r>
              <a:rPr lang="en-US" b="1" dirty="0" err="1">
                <a:latin typeface="Times New Roman" panose="02020603050405020304" pitchFamily="18" charset="0"/>
              </a:rPr>
              <a:t>папир</a:t>
            </a:r>
            <a:r>
              <a:rPr lang="sr-Latn-CS" b="1" dirty="0">
                <a:latin typeface="Times New Roman" panose="02020603050405020304" pitchFamily="18" charset="0"/>
              </a:rPr>
              <a:t> </a:t>
            </a:r>
          </a:p>
          <a:p>
            <a:r>
              <a:rPr lang="sr-Latn-CS" b="1" dirty="0">
                <a:latin typeface="Times New Roman" panose="02020603050405020304" pitchFamily="18" charset="0"/>
              </a:rPr>
              <a:t>- </a:t>
            </a:r>
            <a:r>
              <a:rPr lang="en-US" b="1" dirty="0" err="1">
                <a:latin typeface="Times New Roman" panose="02020603050405020304" pitchFamily="18" charset="0"/>
              </a:rPr>
              <a:t>Слање</a:t>
            </a:r>
            <a:r>
              <a:rPr lang="sr-Latn-CS" b="1" dirty="0">
                <a:latin typeface="Times New Roman" panose="02020603050405020304" pitchFamily="18" charset="0"/>
              </a:rPr>
              <a:t> </a:t>
            </a:r>
            <a:r>
              <a:rPr lang="en-US" b="1" dirty="0" err="1">
                <a:latin typeface="Times New Roman" panose="02020603050405020304" pitchFamily="18" charset="0"/>
              </a:rPr>
              <a:t>узорака</a:t>
            </a:r>
            <a:r>
              <a:rPr lang="sr-Latn-CS" b="1" dirty="0">
                <a:latin typeface="Times New Roman" panose="02020603050405020304" pitchFamily="18" charset="0"/>
              </a:rPr>
              <a:t> </a:t>
            </a:r>
            <a:r>
              <a:rPr lang="en-US" b="1" dirty="0">
                <a:latin typeface="Times New Roman" panose="02020603050405020304" pitchFamily="18" charset="0"/>
              </a:rPr>
              <a:t>у</a:t>
            </a:r>
            <a:r>
              <a:rPr lang="sr-Latn-CS" b="1" dirty="0">
                <a:latin typeface="Times New Roman" panose="02020603050405020304" pitchFamily="18" charset="0"/>
              </a:rPr>
              <a:t> </a:t>
            </a:r>
            <a:r>
              <a:rPr lang="en-US" b="1" dirty="0" err="1">
                <a:latin typeface="Times New Roman" panose="02020603050405020304" pitchFamily="18" charset="0"/>
              </a:rPr>
              <a:t>референтни</a:t>
            </a:r>
            <a:r>
              <a:rPr lang="sr-Latn-CS" b="1" dirty="0">
                <a:latin typeface="Times New Roman" panose="02020603050405020304" pitchFamily="18" charset="0"/>
              </a:rPr>
              <a:t> </a:t>
            </a:r>
            <a:r>
              <a:rPr lang="en-US" b="1" dirty="0" err="1">
                <a:latin typeface="Times New Roman" panose="02020603050405020304" pitchFamily="18" charset="0"/>
              </a:rPr>
              <a:t>центар</a:t>
            </a:r>
            <a:endParaRPr lang="sr-Latn-CS" b="1" dirty="0">
              <a:latin typeface="Times New Roman" panose="02020603050405020304" pitchFamily="18" charset="0"/>
            </a:endParaRPr>
          </a:p>
          <a:p>
            <a:r>
              <a:rPr lang="sr-Latn-CS" b="1" dirty="0">
                <a:latin typeface="Times New Roman" panose="02020603050405020304" pitchFamily="18" charset="0"/>
              </a:rPr>
              <a:t>- </a:t>
            </a:r>
            <a:r>
              <a:rPr lang="en-US" b="1" dirty="0" err="1">
                <a:latin typeface="Times New Roman" panose="02020603050405020304" pitchFamily="18" charset="0"/>
              </a:rPr>
              <a:t>Анализа</a:t>
            </a:r>
            <a:r>
              <a:rPr lang="sr-Latn-CS" b="1" dirty="0">
                <a:latin typeface="Times New Roman" panose="02020603050405020304" pitchFamily="18" charset="0"/>
              </a:rPr>
              <a:t> </a:t>
            </a:r>
            <a:r>
              <a:rPr lang="en-US" b="1" dirty="0" err="1">
                <a:latin typeface="Times New Roman" panose="02020603050405020304" pitchFamily="18" charset="0"/>
              </a:rPr>
              <a:t>резултата</a:t>
            </a:r>
            <a:r>
              <a:rPr lang="sr-Latn-CS" b="1" dirty="0">
                <a:latin typeface="Times New Roman" panose="02020603050405020304" pitchFamily="18" charset="0"/>
              </a:rPr>
              <a:t> </a:t>
            </a:r>
            <a:r>
              <a:rPr lang="en-US" b="1" dirty="0">
                <a:latin typeface="Times New Roman" panose="02020603050405020304" pitchFamily="18" charset="0"/>
              </a:rPr>
              <a:t>и</a:t>
            </a:r>
            <a:r>
              <a:rPr lang="sr-Latn-CS" b="1" dirty="0">
                <a:latin typeface="Times New Roman" panose="02020603050405020304" pitchFamily="18" charset="0"/>
              </a:rPr>
              <a:t> </a:t>
            </a:r>
            <a:r>
              <a:rPr lang="en-US" b="1" dirty="0" err="1">
                <a:latin typeface="Times New Roman" panose="02020603050405020304" pitchFamily="18" charset="0"/>
              </a:rPr>
              <a:t>обавештавање</a:t>
            </a:r>
            <a:r>
              <a:rPr lang="sr-Latn-CS" b="1" dirty="0">
                <a:latin typeface="Times New Roman" panose="02020603050405020304" pitchFamily="18" charset="0"/>
              </a:rPr>
              <a:t> </a:t>
            </a:r>
            <a:r>
              <a:rPr lang="en-US" b="1" dirty="0" err="1">
                <a:latin typeface="Times New Roman" panose="02020603050405020304" pitchFamily="18" charset="0"/>
              </a:rPr>
              <a:t>болнице</a:t>
            </a:r>
            <a:r>
              <a:rPr lang="sr-Latn-CS" b="1" dirty="0">
                <a:latin typeface="Times New Roman" panose="02020603050405020304" pitchFamily="18" charset="0"/>
              </a:rPr>
              <a:t> </a:t>
            </a:r>
            <a:r>
              <a:rPr lang="en-US" b="1" dirty="0">
                <a:latin typeface="Times New Roman" panose="02020603050405020304" pitchFamily="18" charset="0"/>
              </a:rPr>
              <a:t>и</a:t>
            </a:r>
            <a:r>
              <a:rPr lang="sr-Latn-CS" b="1" dirty="0">
                <a:latin typeface="Times New Roman" panose="02020603050405020304" pitchFamily="18" charset="0"/>
              </a:rPr>
              <a:t> </a:t>
            </a:r>
            <a:r>
              <a:rPr lang="en-US" b="1" dirty="0" err="1">
                <a:latin typeface="Times New Roman" panose="02020603050405020304" pitchFamily="18" charset="0"/>
              </a:rPr>
              <a:t>родитеља</a:t>
            </a:r>
            <a:endParaRPr lang="en-US" b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9913"/>
    </mc:Choice>
    <mc:Fallback xmlns="">
      <p:transition spd="slow" advTm="99913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4"/>
          <p:cNvSpPr txBox="1">
            <a:spLocks noChangeArrowheads="1"/>
          </p:cNvSpPr>
          <p:nvPr/>
        </p:nvSpPr>
        <p:spPr bwMode="auto">
          <a:xfrm>
            <a:off x="533400" y="533400"/>
            <a:ext cx="6149975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r>
              <a:rPr lang="en-US" sz="3200" b="1">
                <a:latin typeface="Times New Roman" panose="02020603050405020304" pitchFamily="18" charset="0"/>
              </a:rPr>
              <a:t>Дијагностика</a:t>
            </a:r>
            <a:r>
              <a:rPr lang="sl-SI" sz="3200" b="1">
                <a:latin typeface="Times New Roman" panose="02020603050405020304" pitchFamily="18" charset="0"/>
              </a:rPr>
              <a:t> </a:t>
            </a:r>
            <a:endParaRPr lang="en-US" sz="3200" b="1">
              <a:latin typeface="Times New Roman" panose="02020603050405020304" pitchFamily="18" charset="0"/>
            </a:endParaRPr>
          </a:p>
          <a:p>
            <a:pPr eaLnBrk="1" hangingPunct="1"/>
            <a:r>
              <a:rPr lang="en-US" sz="3200" b="1">
                <a:latin typeface="Times New Roman" panose="02020603050405020304" pitchFamily="18" charset="0"/>
              </a:rPr>
              <a:t>конгениталног</a:t>
            </a:r>
            <a:r>
              <a:rPr lang="sl-SI" sz="3200" b="1">
                <a:latin typeface="Times New Roman" panose="02020603050405020304" pitchFamily="18" charset="0"/>
              </a:rPr>
              <a:t> </a:t>
            </a:r>
            <a:r>
              <a:rPr lang="en-US" sz="3200" b="1">
                <a:latin typeface="Times New Roman" panose="02020603050405020304" pitchFamily="18" charset="0"/>
              </a:rPr>
              <a:t>хипотироидизма</a:t>
            </a:r>
            <a:endParaRPr lang="sl-SI" sz="3200" b="1">
              <a:latin typeface="Times New Roman" panose="02020603050405020304" pitchFamily="18" charset="0"/>
            </a:endParaRPr>
          </a:p>
        </p:txBody>
      </p:sp>
      <p:sp>
        <p:nvSpPr>
          <p:cNvPr id="18435" name="Text Box 5"/>
          <p:cNvSpPr txBox="1">
            <a:spLocks noChangeArrowheads="1"/>
          </p:cNvSpPr>
          <p:nvPr/>
        </p:nvSpPr>
        <p:spPr bwMode="auto">
          <a:xfrm>
            <a:off x="381000" y="1981200"/>
            <a:ext cx="83820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r>
              <a:rPr lang="en-US" sz="2400" b="1" u="sng" dirty="0">
                <a:latin typeface="Times New Roman" panose="02020603050405020304" pitchFamily="18" charset="0"/>
              </a:rPr>
              <a:t>I</a:t>
            </a:r>
            <a:r>
              <a:rPr lang="sl-SI" sz="2400" b="1" u="sng" dirty="0">
                <a:latin typeface="Times New Roman" panose="02020603050405020304" pitchFamily="18" charset="0"/>
              </a:rPr>
              <a:t> </a:t>
            </a:r>
            <a:r>
              <a:rPr lang="en-US" sz="2400" b="1" u="sng" dirty="0">
                <a:latin typeface="Times New Roman" panose="02020603050405020304" pitchFamily="18" charset="0"/>
              </a:rPr>
              <a:t>ФАЗА- </a:t>
            </a:r>
            <a:r>
              <a:rPr lang="en-US" sz="2400" b="1" dirty="0" err="1">
                <a:latin typeface="Times New Roman" panose="02020603050405020304" pitchFamily="18" charset="0"/>
              </a:rPr>
              <a:t>Скрининг</a:t>
            </a:r>
            <a:r>
              <a:rPr lang="sl-SI" sz="2400" b="1" dirty="0">
                <a:latin typeface="Times New Roman" panose="02020603050405020304" pitchFamily="18" charset="0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</a:rPr>
              <a:t>тест</a:t>
            </a:r>
            <a:r>
              <a:rPr lang="sl-SI" sz="2400" b="1" dirty="0">
                <a:latin typeface="Times New Roman" panose="02020603050405020304" pitchFamily="18" charset="0"/>
              </a:rPr>
              <a:t>:</a:t>
            </a:r>
            <a:endParaRPr lang="en-US" sz="2400" b="1" dirty="0">
              <a:latin typeface="Times New Roman" panose="02020603050405020304" pitchFamily="18" charset="0"/>
            </a:endParaRPr>
          </a:p>
          <a:p>
            <a:pPr eaLnBrk="1" hangingPunct="1"/>
            <a:endParaRPr lang="sl-SI" sz="2400" b="1" dirty="0">
              <a:latin typeface="Times New Roman" panose="02020603050405020304" pitchFamily="18" charset="0"/>
            </a:endParaRPr>
          </a:p>
          <a:p>
            <a:pPr eaLnBrk="1" hangingPunct="1">
              <a:buClr>
                <a:schemeClr val="accent1"/>
              </a:buClr>
              <a:buFont typeface="Wingdings" panose="05000000000000000000" pitchFamily="2" charset="2"/>
              <a:buNone/>
            </a:pPr>
            <a:r>
              <a:rPr lang="sl-SI" sz="2400" b="1" dirty="0">
                <a:latin typeface="Times New Roman" panose="02020603050405020304" pitchFamily="18" charset="0"/>
              </a:rPr>
              <a:t> </a:t>
            </a:r>
            <a:r>
              <a:rPr lang="sr-Latn-CS" sz="2400" b="1" dirty="0">
                <a:latin typeface="Times New Roman" panose="02020603050405020304" pitchFamily="18" charset="0"/>
              </a:rPr>
              <a:t>■</a:t>
            </a:r>
            <a:r>
              <a:rPr lang="sl-SI" sz="2400" dirty="0">
                <a:latin typeface="Times New Roman" panose="02020603050405020304" pitchFamily="18" charset="0"/>
              </a:rPr>
              <a:t> </a:t>
            </a:r>
            <a:r>
              <a:rPr lang="en-US" sz="2400" b="1" dirty="0">
                <a:latin typeface="Times New Roman" panose="02020603050405020304" pitchFamily="18" charset="0"/>
              </a:rPr>
              <a:t>ТSH</a:t>
            </a:r>
            <a:r>
              <a:rPr lang="sl-SI" sz="2400" b="1" dirty="0">
                <a:latin typeface="Times New Roman" panose="02020603050405020304" pitchFamily="18" charset="0"/>
              </a:rPr>
              <a:t> </a:t>
            </a:r>
            <a:r>
              <a:rPr lang="en-US" sz="2400" b="1" dirty="0">
                <a:latin typeface="Times New Roman" panose="02020603050405020304" pitchFamily="18" charset="0"/>
              </a:rPr>
              <a:t> </a:t>
            </a:r>
            <a:r>
              <a:rPr lang="en-US" sz="2400" b="1" dirty="0" smtClean="0">
                <a:latin typeface="Times New Roman" panose="02020603050405020304" pitchFamily="18" charset="0"/>
                <a:sym typeface="Symbol" panose="05050102010706020507" pitchFamily="18" charset="2"/>
              </a:rPr>
              <a:t> 30mIU/ml</a:t>
            </a:r>
            <a:r>
              <a:rPr lang="sl-SI" sz="2400" b="1" dirty="0" smtClean="0">
                <a:latin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sl-SI" sz="2400" b="1" dirty="0">
                <a:latin typeface="Times New Roman" panose="02020603050405020304" pitchFamily="18" charset="0"/>
                <a:sym typeface="Symbol" panose="05050102010706020507" pitchFamily="18" charset="2"/>
              </a:rPr>
              <a:t>- </a:t>
            </a:r>
            <a:r>
              <a:rPr lang="sl-SI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“</a:t>
            </a:r>
            <a:r>
              <a:rPr lang="en-US" sz="2400" b="1" dirty="0" err="1">
                <a:latin typeface="Times New Roman" panose="02020603050405020304" pitchFamily="18" charset="0"/>
                <a:sym typeface="Symbol" panose="05050102010706020507" pitchFamily="18" charset="2"/>
              </a:rPr>
              <a:t>неонатални</a:t>
            </a:r>
            <a:r>
              <a:rPr lang="sl-SI" sz="2400" b="1" dirty="0">
                <a:latin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en-US" sz="2400" b="1" dirty="0">
                <a:latin typeface="Times New Roman" panose="02020603050405020304" pitchFamily="18" charset="0"/>
                <a:sym typeface="Symbol" panose="05050102010706020507" pitchFamily="18" charset="2"/>
              </a:rPr>
              <a:t>ТSH</a:t>
            </a:r>
            <a:r>
              <a:rPr lang="sl-SI" sz="2400" b="1" dirty="0">
                <a:latin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  <a:sym typeface="Symbol" panose="05050102010706020507" pitchFamily="18" charset="2"/>
              </a:rPr>
              <a:t>талас</a:t>
            </a:r>
            <a:r>
              <a:rPr lang="sl-SI" sz="2400" b="1" dirty="0">
                <a:latin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sl-SI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“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 eaLnBrk="1" hangingPunct="1">
              <a:buClr>
                <a:schemeClr val="accent1"/>
              </a:buClr>
              <a:buFont typeface="Wingdings" panose="05000000000000000000" pitchFamily="2" charset="2"/>
              <a:buNone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                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( </a:t>
            </a:r>
            <a:r>
              <a:rPr lang="en-US" sz="20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расхлађивање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, </a:t>
            </a:r>
            <a:r>
              <a:rPr lang="en-US" sz="20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иматуритет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 </a:t>
            </a:r>
            <a:r>
              <a:rPr lang="en-US" sz="20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Хт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-</a:t>
            </a:r>
            <a:r>
              <a:rPr lang="en-US" sz="20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Хф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-Т </a:t>
            </a:r>
            <a:r>
              <a:rPr lang="en-US" sz="20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осе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) </a:t>
            </a:r>
            <a:r>
              <a:rPr lang="sl-SI" sz="2000" b="1" dirty="0">
                <a:latin typeface="Times New Roman" panose="02020603050405020304" pitchFamily="18" charset="0"/>
                <a:sym typeface="Symbol" panose="05050102010706020507" pitchFamily="18" charset="2"/>
              </a:rPr>
              <a:t> </a:t>
            </a:r>
          </a:p>
          <a:p>
            <a:pPr eaLnBrk="1" hangingPunct="1">
              <a:buClr>
                <a:schemeClr val="accent1"/>
              </a:buClr>
              <a:buFont typeface="Wingdings" panose="05000000000000000000" pitchFamily="2" charset="2"/>
              <a:buNone/>
            </a:pPr>
            <a:r>
              <a:rPr lang="sl-SI" sz="2000" b="1" dirty="0">
                <a:latin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en-US" sz="2000" b="1" dirty="0">
                <a:latin typeface="Times New Roman" panose="02020603050405020304" pitchFamily="18" charset="0"/>
                <a:sym typeface="Symbol" panose="05050102010706020507" pitchFamily="18" charset="2"/>
              </a:rPr>
              <a:t>                     </a:t>
            </a:r>
            <a:r>
              <a:rPr lang="en-US" sz="2000" b="1" dirty="0" err="1" smtClean="0">
                <a:latin typeface="Times New Roman" panose="02020603050405020304" pitchFamily="18" charset="0"/>
                <a:sym typeface="Symbol" panose="05050102010706020507" pitchFamily="18" charset="2"/>
              </a:rPr>
              <a:t>понов</a:t>
            </a:r>
            <a:r>
              <a:rPr lang="sr-Cyrl-RS" sz="2000" b="1" dirty="0" smtClean="0">
                <a:latin typeface="Times New Roman" panose="02020603050405020304" pitchFamily="18" charset="0"/>
                <a:sym typeface="Symbol" panose="05050102010706020507" pitchFamily="18" charset="2"/>
              </a:rPr>
              <a:t>љање</a:t>
            </a:r>
            <a:r>
              <a:rPr lang="sl-SI" sz="2000" b="1" dirty="0" smtClean="0">
                <a:latin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en-US" sz="2000" b="1" dirty="0">
                <a:latin typeface="Times New Roman" panose="02020603050405020304" pitchFamily="18" charset="0"/>
                <a:sym typeface="Symbol" panose="05050102010706020507" pitchFamily="18" charset="2"/>
              </a:rPr>
              <a:t>ТSH </a:t>
            </a:r>
            <a:r>
              <a:rPr lang="sl-SI" sz="2000" b="1" dirty="0">
                <a:latin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en-US" sz="2000" b="1" dirty="0" err="1">
                <a:latin typeface="Times New Roman" panose="02020603050405020304" pitchFamily="18" charset="0"/>
                <a:sym typeface="Symbol" panose="05050102010706020507" pitchFamily="18" charset="2"/>
              </a:rPr>
              <a:t>из</a:t>
            </a:r>
            <a:r>
              <a:rPr lang="sl-SI" sz="2000" b="1" dirty="0">
                <a:latin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en-US" sz="2000" b="1" dirty="0" err="1">
                <a:latin typeface="Times New Roman" panose="02020603050405020304" pitchFamily="18" charset="0"/>
                <a:sym typeface="Symbol" panose="05050102010706020507" pitchFamily="18" charset="2"/>
              </a:rPr>
              <a:t>венске</a:t>
            </a:r>
            <a:r>
              <a:rPr lang="en-US" sz="2000" b="1" dirty="0">
                <a:latin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en-US" sz="2000" b="1" dirty="0" err="1">
                <a:latin typeface="Times New Roman" panose="02020603050405020304" pitchFamily="18" charset="0"/>
                <a:sym typeface="Symbol" panose="05050102010706020507" pitchFamily="18" charset="2"/>
              </a:rPr>
              <a:t>крви</a:t>
            </a:r>
            <a:r>
              <a:rPr lang="en-US" sz="2000" b="1" dirty="0">
                <a:latin typeface="Times New Roman" panose="02020603050405020304" pitchFamily="18" charset="0"/>
                <a:sym typeface="Symbol" panose="05050102010706020507" pitchFamily="18" charset="2"/>
              </a:rPr>
              <a:t> у</a:t>
            </a:r>
            <a:r>
              <a:rPr lang="sl-SI" sz="2000" b="1" dirty="0">
                <a:latin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en-US" sz="2000" b="1" dirty="0" err="1">
                <a:latin typeface="Times New Roman" panose="02020603050405020304" pitchFamily="18" charset="0"/>
                <a:sym typeface="Symbol" panose="05050102010706020507" pitchFamily="18" charset="2"/>
              </a:rPr>
              <a:t>случају</a:t>
            </a:r>
            <a:r>
              <a:rPr lang="sl-SI" sz="2000" b="1" dirty="0">
                <a:latin typeface="Times New Roman" panose="02020603050405020304" pitchFamily="18" charset="0"/>
                <a:sym typeface="Symbol" panose="05050102010706020507" pitchFamily="18" charset="2"/>
              </a:rPr>
              <a:t>  </a:t>
            </a:r>
            <a:r>
              <a:rPr lang="en-US" sz="2000" b="1" dirty="0" err="1">
                <a:latin typeface="Times New Roman" panose="02020603050405020304" pitchFamily="18" charset="0"/>
                <a:sym typeface="Symbol" panose="05050102010706020507" pitchFamily="18" charset="2"/>
              </a:rPr>
              <a:t>кл</a:t>
            </a:r>
            <a:r>
              <a:rPr lang="en-US" sz="2000" b="1" dirty="0">
                <a:latin typeface="Times New Roman" panose="02020603050405020304" pitchFamily="18" charset="0"/>
                <a:sym typeface="Symbol" panose="05050102010706020507" pitchFamily="18" charset="2"/>
              </a:rPr>
              <a:t>.</a:t>
            </a:r>
            <a:r>
              <a:rPr lang="sl-SI" sz="2000" b="1" dirty="0">
                <a:latin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en-US" sz="2000" b="1" dirty="0" err="1">
                <a:latin typeface="Times New Roman" panose="02020603050405020304" pitchFamily="18" charset="0"/>
                <a:sym typeface="Symbol" panose="05050102010706020507" pitchFamily="18" charset="2"/>
              </a:rPr>
              <a:t>симптома</a:t>
            </a:r>
            <a:endParaRPr lang="sl-SI" sz="2000" b="1" dirty="0">
              <a:latin typeface="Times New Roman" panose="02020603050405020304" pitchFamily="18" charset="0"/>
              <a:sym typeface="Symbol" panose="05050102010706020507" pitchFamily="18" charset="2"/>
            </a:endParaRPr>
          </a:p>
          <a:p>
            <a:pPr eaLnBrk="1" hangingPunct="1">
              <a:buClr>
                <a:schemeClr val="accent1"/>
              </a:buClr>
              <a:buFont typeface="Wingdings" panose="05000000000000000000" pitchFamily="2" charset="2"/>
              <a:buNone/>
            </a:pPr>
            <a:r>
              <a:rPr lang="en-US" sz="2400" b="1" dirty="0">
                <a:latin typeface="Times New Roman" panose="02020603050405020304" pitchFamily="18" charset="0"/>
                <a:sym typeface="Symbol" panose="05050102010706020507" pitchFamily="18" charset="2"/>
              </a:rPr>
              <a:t>  </a:t>
            </a:r>
            <a:endParaRPr lang="sl-SI" sz="2400" b="1" dirty="0">
              <a:latin typeface="Times New Roman" panose="02020603050405020304" pitchFamily="18" charset="0"/>
              <a:sym typeface="Symbol" panose="05050102010706020507" pitchFamily="18" charset="2"/>
            </a:endParaRPr>
          </a:p>
          <a:p>
            <a:pPr eaLnBrk="1" hangingPunct="1">
              <a:buClr>
                <a:schemeClr val="accent1"/>
              </a:buClr>
              <a:buFont typeface="Wingdings" panose="05000000000000000000" pitchFamily="2" charset="2"/>
              <a:buNone/>
            </a:pPr>
            <a:r>
              <a:rPr lang="sr-Latn-CS" sz="2400" b="1" dirty="0">
                <a:latin typeface="Times New Roman" panose="02020603050405020304" pitchFamily="18" charset="0"/>
              </a:rPr>
              <a:t>■</a:t>
            </a:r>
            <a:r>
              <a:rPr lang="sl-SI" sz="2400" b="1" dirty="0">
                <a:latin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en-US" sz="2400" b="1" dirty="0">
                <a:latin typeface="Times New Roman" panose="02020603050405020304" pitchFamily="18" charset="0"/>
                <a:sym typeface="Symbol" panose="05050102010706020507" pitchFamily="18" charset="2"/>
              </a:rPr>
              <a:t>ТSH</a:t>
            </a:r>
            <a:r>
              <a:rPr lang="sl-SI" sz="2400" b="1" dirty="0">
                <a:latin typeface="Times New Roman" panose="02020603050405020304" pitchFamily="18" charset="0"/>
                <a:sym typeface="Symbol" panose="05050102010706020507" pitchFamily="18" charset="2"/>
              </a:rPr>
              <a:t> - 30-80</a:t>
            </a:r>
            <a:r>
              <a:rPr lang="en-US" sz="2400" b="1" dirty="0">
                <a:latin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  <a:sym typeface="Symbol" panose="05050102010706020507" pitchFamily="18" charset="2"/>
              </a:rPr>
              <a:t>mIU</a:t>
            </a:r>
            <a:r>
              <a:rPr lang="en-US" sz="2400" b="1" dirty="0">
                <a:latin typeface="Times New Roman" panose="02020603050405020304" pitchFamily="18" charset="0"/>
                <a:sym typeface="Symbol" panose="05050102010706020507" pitchFamily="18" charset="2"/>
              </a:rPr>
              <a:t>/ml -</a:t>
            </a:r>
            <a:r>
              <a:rPr lang="sl-SI" sz="2400" b="1" dirty="0">
                <a:latin typeface="Times New Roman" panose="02020603050405020304" pitchFamily="18" charset="0"/>
                <a:sym typeface="Symbol" panose="05050102010706020507" pitchFamily="18" charset="2"/>
              </a:rPr>
              <a:t> "</a:t>
            </a:r>
            <a:r>
              <a:rPr lang="en-US" sz="2400" b="1" dirty="0" err="1">
                <a:latin typeface="Times New Roman" panose="02020603050405020304" pitchFamily="18" charset="0"/>
                <a:sym typeface="Symbol" panose="05050102010706020507" pitchFamily="18" charset="2"/>
              </a:rPr>
              <a:t>сива</a:t>
            </a:r>
            <a:r>
              <a:rPr lang="en-US" sz="2400" b="1" dirty="0">
                <a:latin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  <a:sym typeface="Symbol" panose="05050102010706020507" pitchFamily="18" charset="2"/>
              </a:rPr>
              <a:t>зона</a:t>
            </a:r>
            <a:r>
              <a:rPr lang="sr-Latn-CS" sz="2400" b="1" dirty="0">
                <a:latin typeface="Times New Roman" panose="02020603050405020304" pitchFamily="18" charset="0"/>
                <a:sym typeface="Symbol" panose="05050102010706020507" pitchFamily="18" charset="2"/>
              </a:rPr>
              <a:t>“</a:t>
            </a:r>
            <a:endParaRPr lang="en-US" sz="2400" b="1" dirty="0">
              <a:latin typeface="Times New Roman" panose="02020603050405020304" pitchFamily="18" charset="0"/>
              <a:sym typeface="Symbol" panose="05050102010706020507" pitchFamily="18" charset="2"/>
            </a:endParaRPr>
          </a:p>
          <a:p>
            <a:pPr eaLnBrk="1" hangingPunct="1">
              <a:buClr>
                <a:schemeClr val="accent1"/>
              </a:buClr>
              <a:buFont typeface="Wingdings" panose="05000000000000000000" pitchFamily="2" charset="2"/>
              <a:buNone/>
            </a:pPr>
            <a:r>
              <a:rPr lang="en-US" sz="2400" b="1" dirty="0">
                <a:latin typeface="Times New Roman" panose="02020603050405020304" pitchFamily="18" charset="0"/>
                <a:sym typeface="Symbol" panose="05050102010706020507" pitchFamily="18" charset="2"/>
              </a:rPr>
              <a:t>      </a:t>
            </a:r>
            <a:r>
              <a:rPr lang="sl-SI" sz="2400" b="1" dirty="0">
                <a:latin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en-US" sz="2400" b="1" dirty="0">
                <a:latin typeface="Times New Roman" panose="02020603050405020304" pitchFamily="18" charset="0"/>
                <a:sym typeface="Symbol" panose="05050102010706020507" pitchFamily="18" charset="2"/>
              </a:rPr>
              <a:t>         </a:t>
            </a:r>
            <a:r>
              <a:rPr lang="sr-Cyrl-RS" sz="2400" b="1" dirty="0" smtClean="0">
                <a:latin typeface="Times New Roman" panose="02020603050405020304" pitchFamily="18" charset="0"/>
                <a:sym typeface="Symbol" panose="05050102010706020507" pitchFamily="18" charset="2"/>
              </a:rPr>
              <a:t>увек </a:t>
            </a:r>
            <a:r>
              <a:rPr lang="en-US" sz="2000" b="1" dirty="0" err="1" smtClean="0">
                <a:latin typeface="Times New Roman" panose="02020603050405020304" pitchFamily="18" charset="0"/>
                <a:sym typeface="Symbol" panose="05050102010706020507" pitchFamily="18" charset="2"/>
              </a:rPr>
              <a:t>поновити</a:t>
            </a:r>
            <a:r>
              <a:rPr lang="sl-SI" sz="2000" b="1" dirty="0" smtClean="0">
                <a:latin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en-US" sz="2000" b="1" dirty="0">
                <a:latin typeface="Times New Roman" panose="02020603050405020304" pitchFamily="18" charset="0"/>
                <a:sym typeface="Symbol" panose="05050102010706020507" pitchFamily="18" charset="2"/>
              </a:rPr>
              <a:t>ТSH</a:t>
            </a:r>
            <a:r>
              <a:rPr lang="sl-SI" sz="2000" b="1" dirty="0">
                <a:latin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en-US" sz="2000" b="1" dirty="0" err="1">
                <a:latin typeface="Times New Roman" panose="02020603050405020304" pitchFamily="18" charset="0"/>
                <a:sym typeface="Symbol" panose="05050102010706020507" pitchFamily="18" charset="2"/>
              </a:rPr>
              <a:t>из</a:t>
            </a:r>
            <a:r>
              <a:rPr lang="sl-SI" sz="2000" b="1" dirty="0">
                <a:latin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en-US" sz="2000" b="1" dirty="0" err="1">
                <a:latin typeface="Times New Roman" panose="02020603050405020304" pitchFamily="18" charset="0"/>
                <a:sym typeface="Symbol" panose="05050102010706020507" pitchFamily="18" charset="2"/>
              </a:rPr>
              <a:t>венске</a:t>
            </a:r>
            <a:r>
              <a:rPr lang="sl-SI" sz="2000" b="1" dirty="0">
                <a:latin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en-US" sz="2000" b="1" dirty="0" err="1">
                <a:latin typeface="Times New Roman" panose="02020603050405020304" pitchFamily="18" charset="0"/>
                <a:sym typeface="Symbol" panose="05050102010706020507" pitchFamily="18" charset="2"/>
              </a:rPr>
              <a:t>крви</a:t>
            </a:r>
            <a:endParaRPr lang="sl-SI" sz="2000" b="1" dirty="0">
              <a:latin typeface="Times New Roman" panose="02020603050405020304" pitchFamily="18" charset="0"/>
              <a:sym typeface="Symbol" panose="05050102010706020507" pitchFamily="18" charset="2"/>
            </a:endParaRPr>
          </a:p>
          <a:p>
            <a:pPr eaLnBrk="1" hangingPunct="1">
              <a:buClr>
                <a:schemeClr val="accent1"/>
              </a:buClr>
              <a:buFont typeface="Wingdings" panose="05000000000000000000" pitchFamily="2" charset="2"/>
              <a:buNone/>
            </a:pPr>
            <a:endParaRPr lang="sl-SI" sz="2400" b="1" dirty="0">
              <a:latin typeface="Times New Roman" panose="02020603050405020304" pitchFamily="18" charset="0"/>
              <a:sym typeface="Symbol" panose="05050102010706020507" pitchFamily="18" charset="2"/>
            </a:endParaRPr>
          </a:p>
          <a:p>
            <a:pPr eaLnBrk="1" hangingPunct="1">
              <a:buClr>
                <a:schemeClr val="accent1"/>
              </a:buClr>
              <a:buFont typeface="Wingdings" panose="05000000000000000000" pitchFamily="2" charset="2"/>
              <a:buNone/>
            </a:pPr>
            <a:r>
              <a:rPr lang="sr-Latn-CS" sz="2400" b="1" dirty="0">
                <a:latin typeface="Times New Roman" panose="02020603050405020304" pitchFamily="18" charset="0"/>
              </a:rPr>
              <a:t>■</a:t>
            </a:r>
            <a:r>
              <a:rPr lang="sl-SI" sz="2400" b="1" dirty="0">
                <a:latin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en-US" sz="2400" b="1" dirty="0">
                <a:latin typeface="Times New Roman" panose="02020603050405020304" pitchFamily="18" charset="0"/>
                <a:sym typeface="Symbol" panose="05050102010706020507" pitchFamily="18" charset="2"/>
              </a:rPr>
              <a:t>ТSH</a:t>
            </a:r>
            <a:r>
              <a:rPr lang="sl-SI" sz="2400" b="1" dirty="0">
                <a:latin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sl-SI" sz="2400" b="1" dirty="0" smtClean="0">
                <a:latin typeface="Times New Roman" panose="02020603050405020304" pitchFamily="18" charset="0"/>
                <a:sym typeface="Symbol" panose="05050102010706020507" pitchFamily="18" charset="2"/>
              </a:rPr>
              <a:t></a:t>
            </a:r>
            <a:r>
              <a:rPr lang="sr-Cyrl-RS" sz="2400" b="1" dirty="0" smtClean="0">
                <a:latin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sl-SI" sz="2400" b="1" dirty="0" smtClean="0">
                <a:latin typeface="Times New Roman" panose="02020603050405020304" pitchFamily="18" charset="0"/>
                <a:sym typeface="Symbol" panose="05050102010706020507" pitchFamily="18" charset="2"/>
              </a:rPr>
              <a:t>80</a:t>
            </a:r>
            <a:r>
              <a:rPr lang="en-US" sz="2400" b="1" dirty="0" smtClean="0">
                <a:latin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  <a:sym typeface="Symbol" panose="05050102010706020507" pitchFamily="18" charset="2"/>
              </a:rPr>
              <a:t>mIU</a:t>
            </a:r>
            <a:r>
              <a:rPr lang="en-US" sz="2400" b="1" dirty="0">
                <a:latin typeface="Times New Roman" panose="02020603050405020304" pitchFamily="18" charset="0"/>
                <a:sym typeface="Symbol" panose="05050102010706020507" pitchFamily="18" charset="2"/>
              </a:rPr>
              <a:t>/ml</a:t>
            </a:r>
            <a:r>
              <a:rPr lang="sl-SI" sz="2400" b="1" dirty="0">
                <a:latin typeface="Times New Roman" panose="02020603050405020304" pitchFamily="18" charset="0"/>
                <a:sym typeface="Symbol" panose="05050102010706020507" pitchFamily="18" charset="2"/>
              </a:rPr>
              <a:t>-  </a:t>
            </a:r>
            <a:endParaRPr lang="en-US" sz="2400" b="1" dirty="0">
              <a:latin typeface="Times New Roman" panose="02020603050405020304" pitchFamily="18" charset="0"/>
              <a:sym typeface="Symbol" panose="05050102010706020507" pitchFamily="18" charset="2"/>
            </a:endParaRPr>
          </a:p>
          <a:p>
            <a:pPr eaLnBrk="1" hangingPunct="1">
              <a:buClr>
                <a:schemeClr val="accent1"/>
              </a:buClr>
              <a:buFont typeface="Wingdings" panose="05000000000000000000" pitchFamily="2" charset="2"/>
              <a:buNone/>
            </a:pPr>
            <a:r>
              <a:rPr lang="en-US" sz="2000" b="1" dirty="0">
                <a:latin typeface="Times New Roman" panose="02020603050405020304" pitchFamily="18" charset="0"/>
                <a:sym typeface="Symbol" panose="05050102010706020507" pitchFamily="18" charset="2"/>
              </a:rPr>
              <a:t>                </a:t>
            </a:r>
            <a:r>
              <a:rPr lang="en-US" sz="2000" b="1" dirty="0" err="1">
                <a:latin typeface="Times New Roman" panose="02020603050405020304" pitchFamily="18" charset="0"/>
                <a:sym typeface="Symbol" panose="05050102010706020507" pitchFamily="18" charset="2"/>
              </a:rPr>
              <a:t>хоспитализација</a:t>
            </a:r>
            <a:r>
              <a:rPr lang="sl-SI" sz="2000" b="1" dirty="0">
                <a:latin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en-US" sz="2000" b="1" dirty="0">
                <a:latin typeface="Times New Roman" panose="02020603050405020304" pitchFamily="18" charset="0"/>
                <a:sym typeface="Symbol" panose="05050102010706020507" pitchFamily="18" charset="2"/>
              </a:rPr>
              <a:t>и</a:t>
            </a:r>
            <a:r>
              <a:rPr lang="sl-SI" sz="2000" b="1" dirty="0">
                <a:latin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en-US" sz="2000" b="1" dirty="0" err="1">
                <a:latin typeface="Times New Roman" panose="02020603050405020304" pitchFamily="18" charset="0"/>
                <a:sym typeface="Symbol" panose="05050102010706020507" pitchFamily="18" charset="2"/>
              </a:rPr>
              <a:t>дијагностика</a:t>
            </a:r>
            <a:r>
              <a:rPr lang="sl-SI" sz="2000" b="1" dirty="0">
                <a:latin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en-US" sz="2000" b="1" dirty="0" err="1">
                <a:latin typeface="Times New Roman" panose="02020603050405020304" pitchFamily="18" charset="0"/>
                <a:sym typeface="Symbol" panose="05050102010706020507" pitchFamily="18" charset="2"/>
              </a:rPr>
              <a:t>хипотиреозе</a:t>
            </a:r>
            <a:endParaRPr lang="sl-SI" sz="2000" b="1" dirty="0">
              <a:latin typeface="Times New Roman" panose="02020603050405020304" pitchFamily="18" charset="0"/>
              <a:sym typeface="Symbol" panose="05050102010706020507" pitchFamily="18" charset="2"/>
            </a:endParaRPr>
          </a:p>
          <a:p>
            <a:pPr eaLnBrk="1" hangingPunct="1">
              <a:buClr>
                <a:schemeClr val="accent1"/>
              </a:buClr>
              <a:buFont typeface="Wingdings" panose="05000000000000000000" pitchFamily="2" charset="2"/>
              <a:buNone/>
            </a:pPr>
            <a:endParaRPr lang="sl-SI" sz="2000" b="1" dirty="0">
              <a:latin typeface="Times New Roman" panose="02020603050405020304" pitchFamily="18" charset="0"/>
              <a:sym typeface="Symbol" panose="05050102010706020507" pitchFamily="18" charset="2"/>
            </a:endParaRPr>
          </a:p>
          <a:p>
            <a:pPr eaLnBrk="1" hangingPunct="1">
              <a:buClr>
                <a:schemeClr val="accent1"/>
              </a:buClr>
              <a:buFont typeface="Wingdings" panose="05000000000000000000" pitchFamily="2" charset="2"/>
              <a:buNone/>
            </a:pPr>
            <a:endParaRPr lang="sl-SI" sz="2000" b="1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pic>
        <p:nvPicPr>
          <p:cNvPr id="18436" name="Picture 1034" descr="hypothyrodisim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990600"/>
            <a:ext cx="1828800" cy="2057400"/>
          </a:xfrm>
          <a:prstGeom prst="rect">
            <a:avLst/>
          </a:prstGeom>
          <a:noFill/>
          <a:ln w="2857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Tm="55448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4"/>
          <p:cNvSpPr txBox="1">
            <a:spLocks noChangeArrowheads="1"/>
          </p:cNvSpPr>
          <p:nvPr/>
        </p:nvSpPr>
        <p:spPr bwMode="auto">
          <a:xfrm>
            <a:off x="1127125" y="676275"/>
            <a:ext cx="1841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/>
            <a:endParaRPr lang="sr-Latn-CS" sz="2800" b="1" u="sng">
              <a:latin typeface="Times New Roman" panose="02020603050405020304" pitchFamily="18" charset="0"/>
            </a:endParaRPr>
          </a:p>
        </p:txBody>
      </p:sp>
      <p:sp>
        <p:nvSpPr>
          <p:cNvPr id="19459" name="Text Box 5"/>
          <p:cNvSpPr txBox="1">
            <a:spLocks noChangeArrowheads="1"/>
          </p:cNvSpPr>
          <p:nvPr/>
        </p:nvSpPr>
        <p:spPr bwMode="auto">
          <a:xfrm>
            <a:off x="685800" y="228600"/>
            <a:ext cx="6149975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r>
              <a:rPr lang="ru-RU" sz="3200" b="1">
                <a:latin typeface="Times New Roman" panose="02020603050405020304" pitchFamily="18" charset="0"/>
              </a:rPr>
              <a:t>Дијагностика</a:t>
            </a:r>
            <a:r>
              <a:rPr lang="sl-SI" sz="3200" b="1">
                <a:latin typeface="Times New Roman" panose="02020603050405020304" pitchFamily="18" charset="0"/>
              </a:rPr>
              <a:t> </a:t>
            </a:r>
            <a:endParaRPr lang="en-US" sz="3200" b="1">
              <a:latin typeface="Times New Roman" panose="02020603050405020304" pitchFamily="18" charset="0"/>
            </a:endParaRPr>
          </a:p>
          <a:p>
            <a:pPr eaLnBrk="1" hangingPunct="1"/>
            <a:r>
              <a:rPr lang="ru-RU" sz="3200" b="1">
                <a:latin typeface="Times New Roman" panose="02020603050405020304" pitchFamily="18" charset="0"/>
              </a:rPr>
              <a:t>конгениталног</a:t>
            </a:r>
            <a:r>
              <a:rPr lang="sl-SI" sz="3200" b="1">
                <a:latin typeface="Times New Roman" panose="02020603050405020304" pitchFamily="18" charset="0"/>
              </a:rPr>
              <a:t> </a:t>
            </a:r>
            <a:r>
              <a:rPr lang="ru-RU" sz="3200" b="1">
                <a:latin typeface="Times New Roman" panose="02020603050405020304" pitchFamily="18" charset="0"/>
              </a:rPr>
              <a:t>хипотироидизма</a:t>
            </a:r>
            <a:endParaRPr lang="en-US" sz="3200" b="1">
              <a:latin typeface="Times New Roman" panose="02020603050405020304" pitchFamily="18" charset="0"/>
            </a:endParaRPr>
          </a:p>
        </p:txBody>
      </p:sp>
      <p:sp>
        <p:nvSpPr>
          <p:cNvPr id="19460" name="Text Box 6"/>
          <p:cNvSpPr txBox="1">
            <a:spLocks noChangeArrowheads="1"/>
          </p:cNvSpPr>
          <p:nvPr/>
        </p:nvSpPr>
        <p:spPr bwMode="auto">
          <a:xfrm>
            <a:off x="609600" y="1295400"/>
            <a:ext cx="24828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r>
              <a:rPr lang="sl-SI" sz="2800" b="1" u="sng">
                <a:solidFill>
                  <a:srgbClr val="FFFF00"/>
                </a:solidFill>
                <a:latin typeface="Times New Roman" panose="02020603050405020304" pitchFamily="18" charset="0"/>
              </a:rPr>
              <a:t>                                </a:t>
            </a:r>
            <a:endParaRPr lang="en-US" sz="2400" b="1">
              <a:solidFill>
                <a:srgbClr val="FFFF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9461" name="Text Box 7"/>
          <p:cNvSpPr txBox="1">
            <a:spLocks noChangeArrowheads="1"/>
          </p:cNvSpPr>
          <p:nvPr/>
        </p:nvSpPr>
        <p:spPr bwMode="auto">
          <a:xfrm>
            <a:off x="304800" y="1447800"/>
            <a:ext cx="8686800" cy="489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endParaRPr lang="sl-SI" sz="2400" b="1">
              <a:latin typeface="Times New Roman" panose="02020603050405020304" pitchFamily="18" charset="0"/>
            </a:endParaRPr>
          </a:p>
          <a:p>
            <a:pPr eaLnBrk="1" hangingPunct="1"/>
            <a:r>
              <a:rPr lang="sl-SI" sz="2400" b="1">
                <a:latin typeface="Times New Roman" panose="02020603050405020304" pitchFamily="18" charset="0"/>
              </a:rPr>
              <a:t> </a:t>
            </a:r>
            <a:r>
              <a:rPr lang="en-US" sz="2400" b="1">
                <a:latin typeface="Times New Roman" panose="02020603050405020304" pitchFamily="18" charset="0"/>
              </a:rPr>
              <a:t>II</a:t>
            </a:r>
            <a:r>
              <a:rPr lang="sl-SI" sz="2400" b="1">
                <a:latin typeface="Times New Roman" panose="02020603050405020304" pitchFamily="18" charset="0"/>
              </a:rPr>
              <a:t> </a:t>
            </a:r>
            <a:r>
              <a:rPr lang="ru-RU" sz="2400" b="1">
                <a:latin typeface="Times New Roman" panose="02020603050405020304" pitchFamily="18" charset="0"/>
              </a:rPr>
              <a:t>ФАЗА</a:t>
            </a:r>
            <a:r>
              <a:rPr lang="en-US" sz="2400" b="1">
                <a:latin typeface="Times New Roman" panose="02020603050405020304" pitchFamily="18" charset="0"/>
              </a:rPr>
              <a:t>-</a:t>
            </a:r>
            <a:r>
              <a:rPr lang="sl-SI" sz="2400" b="1">
                <a:latin typeface="Times New Roman" panose="02020603050405020304" pitchFamily="18" charset="0"/>
              </a:rPr>
              <a:t> </a:t>
            </a:r>
            <a:r>
              <a:rPr lang="ru-RU" sz="2400" b="1">
                <a:latin typeface="Times New Roman" panose="02020603050405020304" pitchFamily="18" charset="0"/>
              </a:rPr>
              <a:t>Диф</a:t>
            </a:r>
            <a:r>
              <a:rPr lang="sl-SI" sz="2400" b="1">
                <a:latin typeface="Times New Roman" panose="02020603050405020304" pitchFamily="18" charset="0"/>
              </a:rPr>
              <a:t>. </a:t>
            </a:r>
            <a:r>
              <a:rPr lang="ru-RU" sz="2400" b="1">
                <a:latin typeface="Times New Roman" panose="02020603050405020304" pitchFamily="18" charset="0"/>
              </a:rPr>
              <a:t>Дг</a:t>
            </a:r>
            <a:r>
              <a:rPr lang="sl-SI" sz="2400" b="1">
                <a:latin typeface="Times New Roman" panose="02020603050405020304" pitchFamily="18" charset="0"/>
              </a:rPr>
              <a:t> </a:t>
            </a:r>
            <a:r>
              <a:rPr lang="ru-RU" sz="2400" b="1">
                <a:latin typeface="Times New Roman" panose="02020603050405020304" pitchFamily="18" charset="0"/>
              </a:rPr>
              <a:t>хипотиреозе</a:t>
            </a:r>
          </a:p>
          <a:p>
            <a:pPr eaLnBrk="1" hangingPunct="1"/>
            <a:r>
              <a:rPr lang="sl-SI" sz="2400" b="1">
                <a:latin typeface="Times New Roman" panose="02020603050405020304" pitchFamily="18" charset="0"/>
              </a:rPr>
              <a:t>  </a:t>
            </a:r>
            <a:r>
              <a:rPr lang="ru-RU" sz="2000" b="1">
                <a:latin typeface="Times New Roman" panose="02020603050405020304" pitchFamily="18" charset="0"/>
              </a:rPr>
              <a:t>Комплетна</a:t>
            </a:r>
            <a:r>
              <a:rPr lang="sl-SI" sz="2000" b="1">
                <a:latin typeface="Times New Roman" panose="02020603050405020304" pitchFamily="18" charset="0"/>
              </a:rPr>
              <a:t> </a:t>
            </a:r>
            <a:r>
              <a:rPr lang="ru-RU" sz="2000" b="1">
                <a:latin typeface="Times New Roman" panose="02020603050405020304" pitchFamily="18" charset="0"/>
              </a:rPr>
              <a:t>клиничка</a:t>
            </a:r>
            <a:r>
              <a:rPr lang="sl-SI" sz="2000" b="1">
                <a:latin typeface="Times New Roman" panose="02020603050405020304" pitchFamily="18" charset="0"/>
              </a:rPr>
              <a:t> </a:t>
            </a:r>
            <a:r>
              <a:rPr lang="ru-RU" sz="2000" b="1">
                <a:latin typeface="Times New Roman" panose="02020603050405020304" pitchFamily="18" charset="0"/>
              </a:rPr>
              <a:t>и</a:t>
            </a:r>
            <a:r>
              <a:rPr lang="sl-SI" sz="2000" b="1">
                <a:latin typeface="Times New Roman" panose="02020603050405020304" pitchFamily="18" charset="0"/>
              </a:rPr>
              <a:t>  </a:t>
            </a:r>
            <a:r>
              <a:rPr lang="ru-RU" sz="2000" b="1">
                <a:latin typeface="Times New Roman" panose="02020603050405020304" pitchFamily="18" charset="0"/>
              </a:rPr>
              <a:t>лабораторијска</a:t>
            </a:r>
            <a:r>
              <a:rPr lang="sl-SI" sz="2000" b="1">
                <a:latin typeface="Times New Roman" panose="02020603050405020304" pitchFamily="18" charset="0"/>
              </a:rPr>
              <a:t> </a:t>
            </a:r>
            <a:r>
              <a:rPr lang="ru-RU" sz="2000" b="1">
                <a:latin typeface="Times New Roman" panose="02020603050405020304" pitchFamily="18" charset="0"/>
              </a:rPr>
              <a:t>дијагностика</a:t>
            </a:r>
            <a:endParaRPr lang="sl-SI" sz="2000" b="1">
              <a:latin typeface="Times New Roman" panose="02020603050405020304" pitchFamily="18" charset="0"/>
            </a:endParaRPr>
          </a:p>
          <a:p>
            <a:pPr eaLnBrk="1" hangingPunct="1"/>
            <a:r>
              <a:rPr lang="sl-SI" sz="2000" b="1">
                <a:latin typeface="Times New Roman" panose="02020603050405020304" pitchFamily="18" charset="0"/>
              </a:rPr>
              <a:t>  </a:t>
            </a:r>
          </a:p>
          <a:p>
            <a:pPr eaLnBrk="1" hangingPunct="1"/>
            <a:r>
              <a:rPr lang="en-US" sz="2000" b="1">
                <a:latin typeface="Times New Roman" panose="02020603050405020304" pitchFamily="18" charset="0"/>
              </a:rPr>
              <a:t>1. </a:t>
            </a:r>
            <a:r>
              <a:rPr lang="sl-SI" sz="2000" b="1">
                <a:latin typeface="Times New Roman" panose="02020603050405020304" pitchFamily="18" charset="0"/>
              </a:rPr>
              <a:t> </a:t>
            </a:r>
            <a:r>
              <a:rPr lang="ru-RU" sz="2000" b="1">
                <a:latin typeface="Times New Roman" panose="02020603050405020304" pitchFamily="18" charset="0"/>
              </a:rPr>
              <a:t>Т</a:t>
            </a:r>
            <a:r>
              <a:rPr lang="en-US" sz="2000" b="1">
                <a:latin typeface="Times New Roman" panose="02020603050405020304" pitchFamily="18" charset="0"/>
              </a:rPr>
              <a:t>SH, TT4, FT4, TT3, FT3, TBG </a:t>
            </a:r>
          </a:p>
          <a:p>
            <a:pPr eaLnBrk="1" hangingPunct="1"/>
            <a:endParaRPr lang="sl-SI" sz="2000" b="1">
              <a:latin typeface="Times New Roman" panose="02020603050405020304" pitchFamily="18" charset="0"/>
            </a:endParaRPr>
          </a:p>
          <a:p>
            <a:pPr eaLnBrk="1" hangingPunct="1"/>
            <a:r>
              <a:rPr lang="sl-SI" sz="2000" b="1">
                <a:latin typeface="Times New Roman" panose="02020603050405020304" pitchFamily="18" charset="0"/>
              </a:rPr>
              <a:t>2.   </a:t>
            </a:r>
            <a:r>
              <a:rPr lang="ru-RU" sz="2000" b="1">
                <a:latin typeface="Times New Roman" panose="02020603050405020304" pitchFamily="18" charset="0"/>
              </a:rPr>
              <a:t>коштана</a:t>
            </a:r>
            <a:r>
              <a:rPr lang="sl-SI" sz="2000" b="1">
                <a:latin typeface="Times New Roman" panose="02020603050405020304" pitchFamily="18" charset="0"/>
              </a:rPr>
              <a:t> </a:t>
            </a:r>
            <a:r>
              <a:rPr lang="ru-RU" sz="2000" b="1">
                <a:latin typeface="Times New Roman" panose="02020603050405020304" pitchFamily="18" charset="0"/>
              </a:rPr>
              <a:t>зрелост</a:t>
            </a:r>
            <a:r>
              <a:rPr lang="sl-SI" sz="2000" b="1">
                <a:latin typeface="Times New Roman" panose="02020603050405020304" pitchFamily="18" charset="0"/>
              </a:rPr>
              <a:t> </a:t>
            </a:r>
            <a:r>
              <a:rPr lang="en-US" sz="2000" b="1">
                <a:latin typeface="Times New Roman" panose="02020603050405020304" pitchFamily="18" charset="0"/>
              </a:rPr>
              <a:t>- </a:t>
            </a:r>
            <a:r>
              <a:rPr lang="ru-RU" sz="2000" b="1">
                <a:latin typeface="Times New Roman" panose="02020603050405020304" pitchFamily="18" charset="0"/>
              </a:rPr>
              <a:t>у</a:t>
            </a:r>
            <a:r>
              <a:rPr lang="sl-SI" sz="2000" b="1">
                <a:latin typeface="Times New Roman" panose="02020603050405020304" pitchFamily="18" charset="0"/>
              </a:rPr>
              <a:t> </a:t>
            </a:r>
            <a:r>
              <a:rPr lang="ru-RU" sz="2000" b="1">
                <a:latin typeface="Times New Roman" panose="02020603050405020304" pitchFamily="18" charset="0"/>
              </a:rPr>
              <a:t>епифизама</a:t>
            </a:r>
            <a:r>
              <a:rPr lang="sl-SI" sz="2000" b="1">
                <a:latin typeface="Times New Roman" panose="02020603050405020304" pitchFamily="18" charset="0"/>
              </a:rPr>
              <a:t> </a:t>
            </a:r>
            <a:r>
              <a:rPr lang="ru-RU" sz="2000" b="1">
                <a:latin typeface="Times New Roman" panose="02020603050405020304" pitchFamily="18" charset="0"/>
              </a:rPr>
              <a:t>фемура</a:t>
            </a:r>
            <a:r>
              <a:rPr lang="sl-SI" sz="2000" b="1">
                <a:latin typeface="Times New Roman" panose="02020603050405020304" pitchFamily="18" charset="0"/>
              </a:rPr>
              <a:t>:</a:t>
            </a:r>
          </a:p>
          <a:p>
            <a:pPr eaLnBrk="1" hangingPunct="1"/>
            <a:r>
              <a:rPr lang="sl-SI" sz="2000" b="1">
                <a:latin typeface="Times New Roman" panose="02020603050405020304" pitchFamily="18" charset="0"/>
              </a:rPr>
              <a:t>      </a:t>
            </a:r>
          </a:p>
          <a:p>
            <a:pPr eaLnBrk="1" hangingPunct="1"/>
            <a:r>
              <a:rPr lang="ru-RU" sz="2000" b="1">
                <a:latin typeface="Times New Roman" panose="02020603050405020304" pitchFamily="18" charset="0"/>
              </a:rPr>
              <a:t>3.   сцинтиграфија</a:t>
            </a:r>
            <a:r>
              <a:rPr lang="sl-SI" sz="2000" b="1">
                <a:latin typeface="Times New Roman" panose="02020603050405020304" pitchFamily="18" charset="0"/>
              </a:rPr>
              <a:t> </a:t>
            </a:r>
            <a:r>
              <a:rPr lang="ru-RU" sz="2000" b="1">
                <a:latin typeface="Times New Roman" panose="02020603050405020304" pitchFamily="18" charset="0"/>
              </a:rPr>
              <a:t>тироидеје</a:t>
            </a:r>
            <a:r>
              <a:rPr lang="sl-SI" sz="2000" b="1">
                <a:latin typeface="Times New Roman" panose="02020603050405020304" pitchFamily="18" charset="0"/>
              </a:rPr>
              <a:t> (</a:t>
            </a:r>
            <a:r>
              <a:rPr lang="ru-RU" sz="2000" b="1">
                <a:latin typeface="Times New Roman" panose="02020603050405020304" pitchFamily="18" charset="0"/>
              </a:rPr>
              <a:t>Т</a:t>
            </a:r>
            <a:r>
              <a:rPr lang="en-US" sz="2000" b="1">
                <a:latin typeface="Times New Roman" panose="02020603050405020304" pitchFamily="18" charset="0"/>
              </a:rPr>
              <a:t>c</a:t>
            </a:r>
            <a:r>
              <a:rPr lang="sl-SI" sz="2000" b="1">
                <a:latin typeface="Times New Roman" panose="02020603050405020304" pitchFamily="18" charset="0"/>
              </a:rPr>
              <a:t> 99)–</a:t>
            </a:r>
            <a:r>
              <a:rPr lang="en-US" sz="2000" b="1">
                <a:latin typeface="Times New Roman" panose="02020603050405020304" pitchFamily="18" charset="0"/>
              </a:rPr>
              <a:t> </a:t>
            </a:r>
            <a:r>
              <a:rPr lang="ru-RU" sz="2000" b="1">
                <a:latin typeface="Times New Roman" panose="02020603050405020304" pitchFamily="18" charset="0"/>
              </a:rPr>
              <a:t>одмах</a:t>
            </a:r>
            <a:r>
              <a:rPr lang="sl-SI" sz="2000" b="1">
                <a:latin typeface="Times New Roman" panose="02020603050405020304" pitchFamily="18" charset="0"/>
              </a:rPr>
              <a:t>, </a:t>
            </a:r>
            <a:r>
              <a:rPr lang="ru-RU" sz="2000" b="1">
                <a:latin typeface="Times New Roman" panose="02020603050405020304" pitchFamily="18" charset="0"/>
              </a:rPr>
              <a:t>пре</a:t>
            </a:r>
            <a:r>
              <a:rPr lang="sl-SI" sz="2000" b="1">
                <a:latin typeface="Times New Roman" panose="02020603050405020304" pitchFamily="18" charset="0"/>
              </a:rPr>
              <a:t> </a:t>
            </a:r>
            <a:r>
              <a:rPr lang="ru-RU" sz="2000" b="1">
                <a:latin typeface="Times New Roman" panose="02020603050405020304" pitchFamily="18" charset="0"/>
              </a:rPr>
              <a:t>терапије</a:t>
            </a:r>
            <a:endParaRPr lang="sl-SI" sz="2000" b="1">
              <a:latin typeface="Times New Roman" panose="02020603050405020304" pitchFamily="18" charset="0"/>
            </a:endParaRPr>
          </a:p>
          <a:p>
            <a:pPr eaLnBrk="1" hangingPunct="1"/>
            <a:r>
              <a:rPr lang="sl-SI" sz="2000" b="1">
                <a:latin typeface="Times New Roman" panose="02020603050405020304" pitchFamily="18" charset="0"/>
              </a:rPr>
              <a:t>                                                            </a:t>
            </a:r>
            <a:r>
              <a:rPr lang="en-US" sz="2000" b="1">
                <a:latin typeface="Times New Roman" panose="02020603050405020304" pitchFamily="18" charset="0"/>
              </a:rPr>
              <a:t>        &gt;</a:t>
            </a:r>
            <a:r>
              <a:rPr lang="sl-SI" sz="2000" b="1">
                <a:latin typeface="Times New Roman" panose="02020603050405020304" pitchFamily="18" charset="0"/>
              </a:rPr>
              <a:t>3. </a:t>
            </a:r>
            <a:r>
              <a:rPr lang="ru-RU" sz="2000" b="1">
                <a:latin typeface="Times New Roman" panose="02020603050405020304" pitchFamily="18" charset="0"/>
              </a:rPr>
              <a:t>год</a:t>
            </a:r>
            <a:r>
              <a:rPr lang="sl-SI" sz="2000" b="1">
                <a:latin typeface="Times New Roman" panose="02020603050405020304" pitchFamily="18" charset="0"/>
              </a:rPr>
              <a:t> </a:t>
            </a:r>
            <a:r>
              <a:rPr lang="ru-RU" sz="2000" b="1">
                <a:latin typeface="Times New Roman" panose="02020603050405020304" pitchFamily="18" charset="0"/>
              </a:rPr>
              <a:t>и</a:t>
            </a:r>
            <a:r>
              <a:rPr lang="sl-SI" sz="2000" b="1">
                <a:latin typeface="Times New Roman" panose="02020603050405020304" pitchFamily="18" charset="0"/>
              </a:rPr>
              <a:t> </a:t>
            </a:r>
            <a:r>
              <a:rPr lang="ru-RU" sz="2000" b="1">
                <a:latin typeface="Times New Roman" panose="02020603050405020304" pitchFamily="18" charset="0"/>
              </a:rPr>
              <a:t>прекида</a:t>
            </a:r>
            <a:r>
              <a:rPr lang="sl-SI" sz="2000" b="1">
                <a:latin typeface="Times New Roman" panose="02020603050405020304" pitchFamily="18" charset="0"/>
              </a:rPr>
              <a:t> </a:t>
            </a:r>
            <a:r>
              <a:rPr lang="ru-RU" sz="2000" b="1">
                <a:latin typeface="Times New Roman" panose="02020603050405020304" pitchFamily="18" charset="0"/>
              </a:rPr>
              <a:t>Т</a:t>
            </a:r>
            <a:r>
              <a:rPr lang="en-US" sz="2000" b="1">
                <a:latin typeface="Times New Roman" panose="02020603050405020304" pitchFamily="18" charset="0"/>
              </a:rPr>
              <a:t>h током 2мес</a:t>
            </a:r>
          </a:p>
          <a:p>
            <a:pPr eaLnBrk="1" hangingPunct="1"/>
            <a:r>
              <a:rPr lang="en-US" sz="2000" b="1">
                <a:latin typeface="Times New Roman" panose="02020603050405020304" pitchFamily="18" charset="0"/>
              </a:rPr>
              <a:t> </a:t>
            </a:r>
            <a:endParaRPr lang="sl-SI" sz="2000" b="1">
              <a:latin typeface="Times New Roman" panose="02020603050405020304" pitchFamily="18" charset="0"/>
            </a:endParaRPr>
          </a:p>
          <a:p>
            <a:pPr eaLnBrk="1" hangingPunct="1"/>
            <a:r>
              <a:rPr lang="sl-SI" sz="2000" b="1">
                <a:latin typeface="Times New Roman" panose="02020603050405020304" pitchFamily="18" charset="0"/>
              </a:rPr>
              <a:t> </a:t>
            </a:r>
            <a:r>
              <a:rPr lang="en-US" sz="2000" b="1">
                <a:latin typeface="Times New Roman" panose="02020603050405020304" pitchFamily="18" charset="0"/>
              </a:rPr>
              <a:t>4.  п</a:t>
            </a:r>
            <a:r>
              <a:rPr lang="ru-RU" sz="2000" b="1">
                <a:latin typeface="Times New Roman" panose="02020603050405020304" pitchFamily="18" charset="0"/>
              </a:rPr>
              <a:t>ерхлоратни</a:t>
            </a:r>
            <a:r>
              <a:rPr lang="sl-SI" sz="2000" b="1">
                <a:latin typeface="Times New Roman" panose="02020603050405020304" pitchFamily="18" charset="0"/>
              </a:rPr>
              <a:t> </a:t>
            </a:r>
            <a:r>
              <a:rPr lang="ru-RU" sz="2000" b="1">
                <a:latin typeface="Times New Roman" panose="02020603050405020304" pitchFamily="18" charset="0"/>
              </a:rPr>
              <a:t>тест</a:t>
            </a:r>
            <a:r>
              <a:rPr lang="sl-SI" sz="2000" b="1">
                <a:latin typeface="Times New Roman" panose="02020603050405020304" pitchFamily="18" charset="0"/>
              </a:rPr>
              <a:t>: </a:t>
            </a:r>
            <a:r>
              <a:rPr lang="ru-RU" sz="2000" b="1">
                <a:latin typeface="Times New Roman" panose="02020603050405020304" pitchFamily="18" charset="0"/>
              </a:rPr>
              <a:t>код</a:t>
            </a:r>
            <a:r>
              <a:rPr lang="sl-SI" sz="2000" b="1">
                <a:latin typeface="Times New Roman" panose="02020603050405020304" pitchFamily="18" charset="0"/>
              </a:rPr>
              <a:t>  </a:t>
            </a:r>
            <a:r>
              <a:rPr lang="ru-RU" sz="2000" b="1">
                <a:latin typeface="Times New Roman" panose="02020603050405020304" pitchFamily="18" charset="0"/>
              </a:rPr>
              <a:t>присутне</a:t>
            </a:r>
            <a:r>
              <a:rPr lang="sl-SI" sz="2000" b="1">
                <a:latin typeface="Times New Roman" panose="02020603050405020304" pitchFamily="18" charset="0"/>
              </a:rPr>
              <a:t> </a:t>
            </a:r>
            <a:r>
              <a:rPr lang="ru-RU" sz="2000" b="1">
                <a:latin typeface="Times New Roman" panose="02020603050405020304" pitchFamily="18" charset="0"/>
              </a:rPr>
              <a:t>струме и сумње на дисхормогенезу</a:t>
            </a:r>
            <a:endParaRPr lang="sl-SI" sz="2000" b="1">
              <a:latin typeface="Times New Roman" panose="02020603050405020304" pitchFamily="18" charset="0"/>
            </a:endParaRPr>
          </a:p>
          <a:p>
            <a:pPr eaLnBrk="1" hangingPunct="1"/>
            <a:endParaRPr lang="sl-SI" sz="2000" b="1">
              <a:latin typeface="Times New Roman" panose="02020603050405020304" pitchFamily="18" charset="0"/>
            </a:endParaRPr>
          </a:p>
          <a:p>
            <a:pPr eaLnBrk="1" hangingPunct="1"/>
            <a:r>
              <a:rPr lang="en-US" sz="2000" b="1">
                <a:latin typeface="Times New Roman" panose="02020603050405020304" pitchFamily="18" charset="0"/>
              </a:rPr>
              <a:t>5.   </a:t>
            </a:r>
            <a:r>
              <a:rPr lang="ru-RU" sz="2000" b="1">
                <a:latin typeface="Times New Roman" panose="02020603050405020304" pitchFamily="18" charset="0"/>
              </a:rPr>
              <a:t>ЕК</a:t>
            </a:r>
            <a:r>
              <a:rPr lang="en-US" sz="2000" b="1">
                <a:latin typeface="Times New Roman" panose="02020603050405020304" pitchFamily="18" charset="0"/>
              </a:rPr>
              <a:t>G</a:t>
            </a:r>
            <a:r>
              <a:rPr lang="sl-SI" sz="2000" b="1">
                <a:latin typeface="Times New Roman" panose="02020603050405020304" pitchFamily="18" charset="0"/>
              </a:rPr>
              <a:t>: </a:t>
            </a:r>
            <a:r>
              <a:rPr lang="ru-RU" sz="2000" b="1">
                <a:latin typeface="Times New Roman" panose="02020603050405020304" pitchFamily="18" charset="0"/>
              </a:rPr>
              <a:t>ниска</a:t>
            </a:r>
            <a:r>
              <a:rPr lang="sl-SI" sz="2000" b="1">
                <a:latin typeface="Times New Roman" panose="02020603050405020304" pitchFamily="18" charset="0"/>
              </a:rPr>
              <a:t> </a:t>
            </a:r>
            <a:r>
              <a:rPr lang="ru-RU" sz="2000" b="1">
                <a:latin typeface="Times New Roman" panose="02020603050405020304" pitchFamily="18" charset="0"/>
              </a:rPr>
              <a:t>волтажа</a:t>
            </a:r>
            <a:r>
              <a:rPr lang="sl-SI" sz="2000" b="1">
                <a:latin typeface="Times New Roman" panose="02020603050405020304" pitchFamily="18" charset="0"/>
              </a:rPr>
              <a:t> </a:t>
            </a:r>
            <a:r>
              <a:rPr lang="en-US" sz="2000" b="1">
                <a:latin typeface="Times New Roman" panose="02020603050405020304" pitchFamily="18" charset="0"/>
              </a:rPr>
              <a:t>P</a:t>
            </a:r>
            <a:r>
              <a:rPr lang="sl-SI" sz="2000" b="1">
                <a:latin typeface="Times New Roman" panose="02020603050405020304" pitchFamily="18" charset="0"/>
              </a:rPr>
              <a:t> </a:t>
            </a:r>
            <a:r>
              <a:rPr lang="ru-RU" sz="2000" b="1">
                <a:latin typeface="Times New Roman" panose="02020603050405020304" pitchFamily="18" charset="0"/>
              </a:rPr>
              <a:t>и</a:t>
            </a:r>
            <a:r>
              <a:rPr lang="sl-SI" sz="2000" b="1">
                <a:latin typeface="Times New Roman" panose="02020603050405020304" pitchFamily="18" charset="0"/>
              </a:rPr>
              <a:t> </a:t>
            </a:r>
            <a:r>
              <a:rPr lang="ru-RU" sz="2000" b="1">
                <a:latin typeface="Times New Roman" panose="02020603050405020304" pitchFamily="18" charset="0"/>
              </a:rPr>
              <a:t>Т</a:t>
            </a:r>
            <a:r>
              <a:rPr lang="sl-SI" sz="2000" b="1">
                <a:latin typeface="Times New Roman" panose="02020603050405020304" pitchFamily="18" charset="0"/>
              </a:rPr>
              <a:t> </a:t>
            </a:r>
            <a:r>
              <a:rPr lang="ru-RU" sz="2000" b="1">
                <a:latin typeface="Times New Roman" panose="02020603050405020304" pitchFamily="18" charset="0"/>
              </a:rPr>
              <a:t>таласа</a:t>
            </a:r>
            <a:r>
              <a:rPr lang="sl-SI" sz="2000" b="1">
                <a:latin typeface="Times New Roman" panose="02020603050405020304" pitchFamily="18" charset="0"/>
              </a:rPr>
              <a:t> </a:t>
            </a:r>
            <a:r>
              <a:rPr lang="ru-RU" sz="2000" b="1">
                <a:latin typeface="Times New Roman" panose="02020603050405020304" pitchFamily="18" charset="0"/>
              </a:rPr>
              <a:t>и</a:t>
            </a:r>
            <a:r>
              <a:rPr lang="sl-SI" sz="2000" b="1">
                <a:latin typeface="Times New Roman" panose="02020603050405020304" pitchFamily="18" charset="0"/>
              </a:rPr>
              <a:t>  Q</a:t>
            </a:r>
            <a:r>
              <a:rPr lang="en-US" sz="2000" b="1">
                <a:latin typeface="Times New Roman" panose="02020603050405020304" pitchFamily="18" charset="0"/>
              </a:rPr>
              <a:t>RS</a:t>
            </a:r>
            <a:r>
              <a:rPr lang="sl-SI" sz="2000" b="1">
                <a:latin typeface="Times New Roman" panose="02020603050405020304" pitchFamily="18" charset="0"/>
              </a:rPr>
              <a:t> </a:t>
            </a:r>
            <a:r>
              <a:rPr lang="ru-RU" sz="2000" b="1">
                <a:latin typeface="Times New Roman" panose="02020603050405020304" pitchFamily="18" charset="0"/>
              </a:rPr>
              <a:t>комплекса</a:t>
            </a:r>
            <a:r>
              <a:rPr lang="sl-SI" sz="2000" b="1">
                <a:latin typeface="Times New Roman" panose="02020603050405020304" pitchFamily="18" charset="0"/>
              </a:rPr>
              <a:t>  </a:t>
            </a:r>
            <a:endParaRPr lang="en-US" sz="2000" b="1">
              <a:latin typeface="Times New Roman" panose="02020603050405020304" pitchFamily="18" charset="0"/>
            </a:endParaRPr>
          </a:p>
          <a:p>
            <a:pPr eaLnBrk="1" hangingPunct="1"/>
            <a:r>
              <a:rPr lang="en-US" sz="2000" b="1">
                <a:latin typeface="Times New Roman" panose="02020603050405020304" pitchFamily="18" charset="0"/>
              </a:rPr>
              <a:t>6.   </a:t>
            </a:r>
            <a:r>
              <a:rPr lang="ru-RU" sz="2000" b="1">
                <a:latin typeface="Times New Roman" panose="02020603050405020304" pitchFamily="18" charset="0"/>
              </a:rPr>
              <a:t>Холестерол</a:t>
            </a:r>
            <a:r>
              <a:rPr lang="sl-SI" sz="2000" b="1">
                <a:latin typeface="Times New Roman" panose="02020603050405020304" pitchFamily="18" charset="0"/>
              </a:rPr>
              <a:t> - </a:t>
            </a:r>
            <a:r>
              <a:rPr lang="ru-RU" sz="2000" b="1">
                <a:latin typeface="Times New Roman" panose="02020603050405020304" pitchFamily="18" charset="0"/>
              </a:rPr>
              <a:t>повишен</a:t>
            </a:r>
            <a:r>
              <a:rPr lang="sl-SI" sz="2000" b="1">
                <a:latin typeface="Times New Roman" panose="02020603050405020304" pitchFamily="18" charset="0"/>
              </a:rPr>
              <a:t> </a:t>
            </a:r>
            <a:r>
              <a:rPr lang="ru-RU" sz="2000" b="1">
                <a:latin typeface="Times New Roman" panose="02020603050405020304" pitchFamily="18" charset="0"/>
              </a:rPr>
              <a:t>у</a:t>
            </a:r>
            <a:r>
              <a:rPr lang="sl-SI" sz="2000" b="1">
                <a:latin typeface="Times New Roman" panose="02020603050405020304" pitchFamily="18" charset="0"/>
              </a:rPr>
              <a:t> </a:t>
            </a:r>
            <a:r>
              <a:rPr lang="ru-RU" sz="2000" b="1">
                <a:latin typeface="Times New Roman" panose="02020603050405020304" pitchFamily="18" charset="0"/>
              </a:rPr>
              <a:t>деце</a:t>
            </a:r>
            <a:r>
              <a:rPr lang="sl-SI" sz="2000" b="1">
                <a:latin typeface="Times New Roman" panose="02020603050405020304" pitchFamily="18" charset="0"/>
              </a:rPr>
              <a:t> </a:t>
            </a:r>
            <a:r>
              <a:rPr lang="en-US" sz="2000" b="1">
                <a:latin typeface="Times New Roman" panose="02020603050405020304" pitchFamily="18" charset="0"/>
              </a:rPr>
              <a:t>&gt;</a:t>
            </a:r>
            <a:r>
              <a:rPr lang="sl-SI" sz="2000" b="1">
                <a:latin typeface="Times New Roman" panose="02020603050405020304" pitchFamily="18" charset="0"/>
              </a:rPr>
              <a:t> 2 </a:t>
            </a:r>
            <a:r>
              <a:rPr lang="ru-RU" sz="2000" b="1">
                <a:latin typeface="Times New Roman" panose="02020603050405020304" pitchFamily="18" charset="0"/>
              </a:rPr>
              <a:t>год</a:t>
            </a:r>
            <a:r>
              <a:rPr lang="sl-SI" sz="2000" b="1">
                <a:solidFill>
                  <a:srgbClr val="FFFF00"/>
                </a:solidFill>
              </a:rPr>
              <a:t>  </a:t>
            </a:r>
            <a:r>
              <a:rPr lang="sl-SI" sz="2000" b="1">
                <a:solidFill>
                  <a:srgbClr val="FFFF00"/>
                </a:solidFill>
                <a:latin typeface="Times New Roman" panose="02020603050405020304" pitchFamily="18" charset="0"/>
              </a:rPr>
              <a:t>     </a:t>
            </a:r>
            <a:r>
              <a:rPr lang="sl-SI" sz="2000" b="1" u="sng">
                <a:solidFill>
                  <a:srgbClr val="FFFF00"/>
                </a:solidFill>
                <a:latin typeface="Times New Roman" panose="02020603050405020304" pitchFamily="18" charset="0"/>
              </a:rPr>
              <a:t>                                                                     </a:t>
            </a:r>
            <a:endParaRPr lang="en-US" sz="2000" b="1" u="sng">
              <a:solidFill>
                <a:srgbClr val="FFFF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19462" name="Picture 9" descr="hypothyrodisim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1371600"/>
            <a:ext cx="1752600" cy="2286000"/>
          </a:xfrm>
          <a:prstGeom prst="rect">
            <a:avLst/>
          </a:prstGeom>
          <a:noFill/>
          <a:ln w="2857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Tm="71792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4"/>
          <p:cNvSpPr txBox="1">
            <a:spLocks noChangeArrowheads="1"/>
          </p:cNvSpPr>
          <p:nvPr/>
        </p:nvSpPr>
        <p:spPr bwMode="auto">
          <a:xfrm>
            <a:off x="1889125" y="904875"/>
            <a:ext cx="2730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r>
              <a:rPr lang="en-US" sz="2800" b="1" u="sng"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20483" name="Text Box 5"/>
          <p:cNvSpPr txBox="1">
            <a:spLocks noChangeArrowheads="1"/>
          </p:cNvSpPr>
          <p:nvPr/>
        </p:nvSpPr>
        <p:spPr bwMode="auto">
          <a:xfrm>
            <a:off x="457200" y="381000"/>
            <a:ext cx="7116763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r>
              <a:rPr lang="ru-RU" sz="3600" b="1">
                <a:latin typeface="Times New Roman" panose="02020603050405020304" pitchFamily="18" charset="0"/>
              </a:rPr>
              <a:t>Терапија</a:t>
            </a:r>
            <a:r>
              <a:rPr lang="sl-SI" sz="3600" b="1">
                <a:latin typeface="Times New Roman" panose="02020603050405020304" pitchFamily="18" charset="0"/>
              </a:rPr>
              <a:t> </a:t>
            </a:r>
          </a:p>
          <a:p>
            <a:pPr eaLnBrk="1" hangingPunct="1"/>
            <a:r>
              <a:rPr lang="ru-RU" sz="3600" b="1">
                <a:latin typeface="Times New Roman" panose="02020603050405020304" pitchFamily="18" charset="0"/>
              </a:rPr>
              <a:t>конгениталног</a:t>
            </a:r>
            <a:r>
              <a:rPr lang="sl-SI" sz="3600" b="1">
                <a:latin typeface="Times New Roman" panose="02020603050405020304" pitchFamily="18" charset="0"/>
              </a:rPr>
              <a:t>  </a:t>
            </a:r>
            <a:r>
              <a:rPr lang="ru-RU" sz="3600" b="1">
                <a:latin typeface="Times New Roman" panose="02020603050405020304" pitchFamily="18" charset="0"/>
              </a:rPr>
              <a:t>хипотироидизма</a:t>
            </a:r>
            <a:endParaRPr lang="en-US" sz="3600" b="1" u="sng">
              <a:solidFill>
                <a:srgbClr val="FFFF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0484" name="Text Box 6"/>
          <p:cNvSpPr txBox="1">
            <a:spLocks noChangeArrowheads="1"/>
          </p:cNvSpPr>
          <p:nvPr/>
        </p:nvSpPr>
        <p:spPr bwMode="auto">
          <a:xfrm>
            <a:off x="457200" y="1905000"/>
            <a:ext cx="6324600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r>
              <a:rPr lang="sr-Latn-CS" sz="2400" b="1"/>
              <a:t>■ </a:t>
            </a:r>
            <a:r>
              <a:rPr lang="ru-RU" sz="2400" b="1">
                <a:latin typeface="Times New Roman" panose="02020603050405020304" pitchFamily="18" charset="0"/>
              </a:rPr>
              <a:t>Што</a:t>
            </a:r>
            <a:r>
              <a:rPr lang="en-US" sz="2400" b="1">
                <a:latin typeface="Times New Roman" panose="02020603050405020304" pitchFamily="18" charset="0"/>
              </a:rPr>
              <a:t> </a:t>
            </a:r>
            <a:r>
              <a:rPr lang="ru-RU" sz="2400" b="1">
                <a:latin typeface="Times New Roman" panose="02020603050405020304" pitchFamily="18" charset="0"/>
              </a:rPr>
              <a:t>ранија</a:t>
            </a:r>
            <a:r>
              <a:rPr lang="en-US" sz="2400" b="1">
                <a:latin typeface="Times New Roman" panose="02020603050405020304" pitchFamily="18" charset="0"/>
              </a:rPr>
              <a:t> </a:t>
            </a:r>
            <a:r>
              <a:rPr lang="ru-RU" sz="2400" b="1">
                <a:latin typeface="Times New Roman" panose="02020603050405020304" pitchFamily="18" charset="0"/>
              </a:rPr>
              <a:t>супституциона</a:t>
            </a:r>
            <a:r>
              <a:rPr lang="sl-SI" sz="2400" b="1">
                <a:latin typeface="Times New Roman" panose="02020603050405020304" pitchFamily="18" charset="0"/>
              </a:rPr>
              <a:t> </a:t>
            </a:r>
            <a:r>
              <a:rPr lang="ru-RU" sz="2400" b="1">
                <a:latin typeface="Times New Roman" panose="02020603050405020304" pitchFamily="18" charset="0"/>
              </a:rPr>
              <a:t>Т</a:t>
            </a:r>
            <a:r>
              <a:rPr lang="en-US" sz="2400" b="1">
                <a:latin typeface="Times New Roman" panose="02020603050405020304" pitchFamily="18" charset="0"/>
              </a:rPr>
              <a:t>h</a:t>
            </a:r>
            <a:r>
              <a:rPr lang="sl-SI" sz="2400" b="1">
                <a:latin typeface="Times New Roman" panose="02020603050405020304" pitchFamily="18" charset="0"/>
              </a:rPr>
              <a:t>   </a:t>
            </a:r>
          </a:p>
          <a:p>
            <a:pPr eaLnBrk="1" hangingPunct="1"/>
            <a:r>
              <a:rPr lang="sl-SI" sz="2400" b="1">
                <a:latin typeface="Times New Roman" panose="02020603050405020304" pitchFamily="18" charset="0"/>
              </a:rPr>
              <a:t>     </a:t>
            </a:r>
            <a:r>
              <a:rPr lang="ru-RU" sz="2400" b="1">
                <a:latin typeface="Times New Roman" panose="02020603050405020304" pitchFamily="18" charset="0"/>
              </a:rPr>
              <a:t>кључни</a:t>
            </a:r>
            <a:r>
              <a:rPr lang="sl-SI" sz="2400" b="1">
                <a:latin typeface="Times New Roman" panose="02020603050405020304" pitchFamily="18" charset="0"/>
              </a:rPr>
              <a:t> </a:t>
            </a:r>
            <a:r>
              <a:rPr lang="ru-RU" sz="2400" b="1">
                <a:latin typeface="Times New Roman" panose="02020603050405020304" pitchFamily="18" charset="0"/>
              </a:rPr>
              <a:t>предуслов</a:t>
            </a:r>
            <a:r>
              <a:rPr lang="sl-SI" sz="2400" b="1">
                <a:latin typeface="Times New Roman" panose="02020603050405020304" pitchFamily="18" charset="0"/>
              </a:rPr>
              <a:t> </a:t>
            </a:r>
          </a:p>
          <a:p>
            <a:pPr eaLnBrk="1" hangingPunct="1"/>
            <a:r>
              <a:rPr lang="sl-SI" sz="2400" b="1">
                <a:latin typeface="Times New Roman" panose="02020603050405020304" pitchFamily="18" charset="0"/>
              </a:rPr>
              <a:t>     </a:t>
            </a:r>
            <a:r>
              <a:rPr lang="ru-RU" sz="2400" b="1">
                <a:latin typeface="Times New Roman" panose="02020603050405020304" pitchFamily="18" charset="0"/>
              </a:rPr>
              <a:t>за</a:t>
            </a:r>
            <a:r>
              <a:rPr lang="sl-SI" sz="2400" b="1">
                <a:latin typeface="Times New Roman" panose="02020603050405020304" pitchFamily="18" charset="0"/>
              </a:rPr>
              <a:t> </a:t>
            </a:r>
            <a:r>
              <a:rPr lang="ru-RU" sz="2400" b="1">
                <a:latin typeface="Times New Roman" panose="02020603050405020304" pitchFamily="18" charset="0"/>
              </a:rPr>
              <a:t>нормалан</a:t>
            </a:r>
            <a:r>
              <a:rPr lang="sl-SI" sz="2400" b="1">
                <a:latin typeface="Times New Roman" panose="02020603050405020304" pitchFamily="18" charset="0"/>
              </a:rPr>
              <a:t> </a:t>
            </a:r>
            <a:r>
              <a:rPr lang="ru-RU" sz="2400" b="1">
                <a:latin typeface="Times New Roman" panose="02020603050405020304" pitchFamily="18" charset="0"/>
              </a:rPr>
              <a:t>психомоторни</a:t>
            </a:r>
            <a:r>
              <a:rPr lang="sl-SI" sz="2400" b="1">
                <a:latin typeface="Times New Roman" panose="02020603050405020304" pitchFamily="18" charset="0"/>
              </a:rPr>
              <a:t> </a:t>
            </a:r>
            <a:r>
              <a:rPr lang="ru-RU" sz="2400" b="1">
                <a:latin typeface="Times New Roman" panose="02020603050405020304" pitchFamily="18" charset="0"/>
              </a:rPr>
              <a:t>развој</a:t>
            </a:r>
            <a:r>
              <a:rPr lang="sl-SI" sz="2400" b="1">
                <a:latin typeface="Times New Roman" panose="02020603050405020304" pitchFamily="18" charset="0"/>
              </a:rPr>
              <a:t> </a:t>
            </a:r>
          </a:p>
          <a:p>
            <a:pPr eaLnBrk="1" hangingPunct="1"/>
            <a:endParaRPr lang="sl-SI" sz="2000" b="1">
              <a:latin typeface="Times New Roman" panose="02020603050405020304" pitchFamily="18" charset="0"/>
            </a:endParaRPr>
          </a:p>
          <a:p>
            <a:pPr eaLnBrk="1" hangingPunct="1"/>
            <a:r>
              <a:rPr lang="sl-SI" sz="2000" b="1">
                <a:latin typeface="Times New Roman" panose="02020603050405020304" pitchFamily="18" charset="0"/>
              </a:rPr>
              <a:t>    </a:t>
            </a:r>
            <a:r>
              <a:rPr lang="en-US" sz="2000" b="1">
                <a:latin typeface="Times New Roman" panose="02020603050405020304" pitchFamily="18" charset="0"/>
              </a:rPr>
              <a:t>l</a:t>
            </a:r>
            <a:r>
              <a:rPr lang="sl-SI" sz="2000" b="1">
                <a:latin typeface="Times New Roman" panose="02020603050405020304" pitchFamily="18" charset="0"/>
              </a:rPr>
              <a:t>-</a:t>
            </a:r>
            <a:r>
              <a:rPr lang="ru-RU" sz="2000" b="1">
                <a:latin typeface="Times New Roman" panose="02020603050405020304" pitchFamily="18" charset="0"/>
              </a:rPr>
              <a:t>тиро</a:t>
            </a:r>
            <a:r>
              <a:rPr lang="sl-SI" sz="2000" b="1">
                <a:latin typeface="Times New Roman" panose="02020603050405020304" pitchFamily="18" charset="0"/>
              </a:rPr>
              <a:t>x</a:t>
            </a:r>
            <a:r>
              <a:rPr lang="ru-RU" sz="2000" b="1">
                <a:latin typeface="Times New Roman" panose="02020603050405020304" pitchFamily="18" charset="0"/>
              </a:rPr>
              <a:t>ин</a:t>
            </a:r>
            <a:r>
              <a:rPr lang="sl-SI" sz="2000" b="1">
                <a:latin typeface="Times New Roman" panose="02020603050405020304" pitchFamily="18" charset="0"/>
              </a:rPr>
              <a:t> ( </a:t>
            </a:r>
            <a:r>
              <a:rPr lang="ru-RU" sz="2000" b="1">
                <a:latin typeface="Times New Roman" panose="02020603050405020304" pitchFamily="18" charset="0"/>
              </a:rPr>
              <a:t>Е</a:t>
            </a:r>
            <a:r>
              <a:rPr lang="en-US" sz="2000" b="1">
                <a:latin typeface="Times New Roman" panose="02020603050405020304" pitchFamily="18" charset="0"/>
              </a:rPr>
              <a:t>utirox, Letrox, Tivoral...)</a:t>
            </a:r>
          </a:p>
          <a:p>
            <a:pPr eaLnBrk="1" hangingPunct="1"/>
            <a:r>
              <a:rPr lang="sl-SI" sz="2000" b="1">
                <a:latin typeface="Times New Roman" panose="02020603050405020304" pitchFamily="18" charset="0"/>
              </a:rPr>
              <a:t>     10-12 </a:t>
            </a:r>
            <a:r>
              <a:rPr lang="sl-SI" sz="2000" b="1">
                <a:latin typeface="Times New Roman" panose="02020603050405020304" pitchFamily="18" charset="0"/>
                <a:sym typeface="Symbol" panose="05050102010706020507" pitchFamily="18" charset="2"/>
              </a:rPr>
              <a:t></a:t>
            </a:r>
            <a:r>
              <a:rPr lang="ru-RU" sz="2000" b="1">
                <a:latin typeface="Times New Roman" panose="02020603050405020304" pitchFamily="18" charset="0"/>
                <a:sym typeface="Symbol" panose="05050102010706020507" pitchFamily="18" charset="2"/>
              </a:rPr>
              <a:t>г</a:t>
            </a:r>
            <a:r>
              <a:rPr lang="sl-SI" sz="2000" b="1">
                <a:latin typeface="Times New Roman" panose="02020603050405020304" pitchFamily="18" charset="0"/>
                <a:sym typeface="Symbol" panose="05050102010706020507" pitchFamily="18" charset="2"/>
              </a:rPr>
              <a:t>/</a:t>
            </a:r>
            <a:r>
              <a:rPr lang="ru-RU" sz="2000" b="1">
                <a:latin typeface="Times New Roman" panose="02020603050405020304" pitchFamily="18" charset="0"/>
                <a:sym typeface="Symbol" panose="05050102010706020507" pitchFamily="18" charset="2"/>
              </a:rPr>
              <a:t>кг</a:t>
            </a:r>
            <a:r>
              <a:rPr lang="sl-SI" sz="2000" b="1">
                <a:latin typeface="Times New Roman" panose="02020603050405020304" pitchFamily="18" charset="0"/>
                <a:sym typeface="Symbol" panose="05050102010706020507" pitchFamily="18" charset="2"/>
              </a:rPr>
              <a:t>, </a:t>
            </a:r>
            <a:r>
              <a:rPr lang="ru-RU" sz="2000" b="1">
                <a:latin typeface="Times New Roman" panose="02020603050405020304" pitchFamily="18" charset="0"/>
                <a:sym typeface="Symbol" panose="05050102010706020507" pitchFamily="18" charset="2"/>
              </a:rPr>
              <a:t>обично</a:t>
            </a:r>
            <a:r>
              <a:rPr lang="sl-SI" sz="2000" b="1">
                <a:latin typeface="Times New Roman" panose="02020603050405020304" pitchFamily="18" charset="0"/>
                <a:sym typeface="Symbol" panose="05050102010706020507" pitchFamily="18" charset="2"/>
              </a:rPr>
              <a:t> 37,5</a:t>
            </a:r>
            <a:r>
              <a:rPr lang="ru-RU" sz="2000" b="1">
                <a:latin typeface="Times New Roman" panose="02020603050405020304" pitchFamily="18" charset="0"/>
                <a:sym typeface="Symbol" panose="05050102010706020507" pitchFamily="18" charset="2"/>
              </a:rPr>
              <a:t>г</a:t>
            </a:r>
            <a:r>
              <a:rPr lang="sl-SI" sz="2000" b="1">
                <a:latin typeface="Times New Roman" panose="02020603050405020304" pitchFamily="18" charset="0"/>
                <a:sym typeface="Symbol" panose="05050102010706020507" pitchFamily="18" charset="2"/>
              </a:rPr>
              <a:t> /24</a:t>
            </a:r>
            <a:endParaRPr lang="en-US" sz="2000" b="1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18437" name="Rectangle 8"/>
          <p:cNvSpPr>
            <a:spLocks noChangeArrowheads="1"/>
          </p:cNvSpPr>
          <p:nvPr/>
        </p:nvSpPr>
        <p:spPr bwMode="auto">
          <a:xfrm>
            <a:off x="457200" y="4800600"/>
            <a:ext cx="8382000" cy="1138238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latin typeface="Times New Roman" pitchFamily="18" charset="0"/>
              </a:rPr>
              <a:t>Прогноза</a:t>
            </a:r>
            <a:r>
              <a:rPr lang="sl-SI" sz="2400" b="1" dirty="0">
                <a:latin typeface="Times New Roman" pitchFamily="18" charset="0"/>
              </a:rPr>
              <a:t> </a:t>
            </a:r>
            <a:r>
              <a:rPr lang="ru-RU" sz="2400" b="1" dirty="0">
                <a:latin typeface="Times New Roman" pitchFamily="18" charset="0"/>
              </a:rPr>
              <a:t>менталног</a:t>
            </a:r>
            <a:r>
              <a:rPr lang="sl-SI" sz="2400" b="1" dirty="0">
                <a:latin typeface="Times New Roman" pitchFamily="18" charset="0"/>
              </a:rPr>
              <a:t> </a:t>
            </a:r>
            <a:r>
              <a:rPr lang="ru-RU" sz="2400" b="1" dirty="0">
                <a:latin typeface="Times New Roman" pitchFamily="18" charset="0"/>
              </a:rPr>
              <a:t>развоја</a:t>
            </a:r>
            <a:r>
              <a:rPr lang="sl-SI" sz="2400" b="1" dirty="0">
                <a:latin typeface="Times New Roman" pitchFamily="18" charset="0"/>
              </a:rPr>
              <a:t> -</a:t>
            </a:r>
            <a:r>
              <a:rPr lang="ru-RU" sz="2400" b="1" dirty="0">
                <a:latin typeface="Times New Roman" pitchFamily="18" charset="0"/>
              </a:rPr>
              <a:t>није</a:t>
            </a:r>
            <a:r>
              <a:rPr lang="sl-SI" sz="2400" b="1" dirty="0">
                <a:latin typeface="Times New Roman" pitchFamily="18" charset="0"/>
              </a:rPr>
              <a:t> </a:t>
            </a:r>
            <a:r>
              <a:rPr lang="ru-RU" sz="2400" b="1" dirty="0">
                <a:latin typeface="Times New Roman" pitchFamily="18" charset="0"/>
              </a:rPr>
              <a:t>увек</a:t>
            </a:r>
            <a:r>
              <a:rPr lang="sl-SI" sz="2400" b="1" dirty="0">
                <a:latin typeface="Times New Roman" pitchFamily="18" charset="0"/>
              </a:rPr>
              <a:t>  </a:t>
            </a:r>
            <a:r>
              <a:rPr lang="ru-RU" sz="2400" b="1" dirty="0">
                <a:latin typeface="Times New Roman" pitchFamily="18" charset="0"/>
              </a:rPr>
              <a:t>повољна</a:t>
            </a:r>
            <a:r>
              <a:rPr lang="sl-SI" sz="2400" b="1" dirty="0">
                <a:latin typeface="Times New Roman" pitchFamily="18" charset="0"/>
              </a:rPr>
              <a:t> </a:t>
            </a:r>
          </a:p>
          <a:p>
            <a:pPr>
              <a:defRPr/>
            </a:pPr>
            <a:r>
              <a:rPr lang="sl-SI" sz="2400" dirty="0">
                <a:latin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</a:rPr>
              <a:t>зависи</a:t>
            </a:r>
            <a:r>
              <a:rPr lang="sl-SI" sz="2000" dirty="0">
                <a:latin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</a:rPr>
              <a:t>од</a:t>
            </a:r>
            <a:r>
              <a:rPr lang="sl-SI" sz="2000" dirty="0">
                <a:latin typeface="Times New Roman" pitchFamily="18" charset="0"/>
              </a:rPr>
              <a:t>:</a:t>
            </a:r>
          </a:p>
          <a:p>
            <a:pPr>
              <a:defRPr/>
            </a:pPr>
            <a:r>
              <a:rPr lang="sl-SI" sz="2000" dirty="0">
                <a:latin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</a:rPr>
              <a:t>узрока</a:t>
            </a:r>
            <a:r>
              <a:rPr lang="sl-SI" sz="2000" dirty="0">
                <a:latin typeface="Times New Roman" pitchFamily="18" charset="0"/>
              </a:rPr>
              <a:t>, </a:t>
            </a:r>
            <a:r>
              <a:rPr lang="ru-RU" sz="2000" dirty="0">
                <a:latin typeface="Times New Roman" pitchFamily="18" charset="0"/>
              </a:rPr>
              <a:t>тежине</a:t>
            </a:r>
            <a:r>
              <a:rPr lang="sl-SI" sz="2000" dirty="0">
                <a:latin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</a:rPr>
              <a:t>дефицита</a:t>
            </a:r>
            <a:r>
              <a:rPr lang="sl-SI" sz="2000" dirty="0">
                <a:latin typeface="Times New Roman" pitchFamily="18" charset="0"/>
              </a:rPr>
              <a:t>, </a:t>
            </a:r>
            <a:r>
              <a:rPr lang="ru-RU" sz="2000" dirty="0">
                <a:latin typeface="Times New Roman" pitchFamily="18" charset="0"/>
              </a:rPr>
              <a:t>времена</a:t>
            </a:r>
            <a:r>
              <a:rPr lang="sl-SI" sz="2000" dirty="0">
                <a:latin typeface="Times New Roman" pitchFamily="18" charset="0"/>
              </a:rPr>
              <a:t>  </a:t>
            </a:r>
            <a:r>
              <a:rPr lang="ru-RU" sz="2000" dirty="0">
                <a:latin typeface="Times New Roman" pitchFamily="18" charset="0"/>
              </a:rPr>
              <a:t>постављања</a:t>
            </a:r>
            <a:r>
              <a:rPr lang="sl-SI" sz="2000" dirty="0">
                <a:latin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</a:rPr>
              <a:t>Дг</a:t>
            </a:r>
            <a:r>
              <a:rPr lang="sr-Latn-RS" sz="2000" dirty="0">
                <a:latin typeface="Times New Roman" pitchFamily="18" charset="0"/>
              </a:rPr>
              <a:t>  </a:t>
            </a:r>
            <a:r>
              <a:rPr lang="sr-Cyrl-RS" sz="2000" dirty="0">
                <a:latin typeface="Times New Roman" pitchFamily="18" charset="0"/>
              </a:rPr>
              <a:t>и почетка Т</a:t>
            </a:r>
            <a:r>
              <a:rPr lang="sr-Latn-RS" sz="2000" dirty="0">
                <a:latin typeface="Times New Roman" pitchFamily="18" charset="0"/>
              </a:rPr>
              <a:t>h</a:t>
            </a:r>
            <a:endParaRPr lang="sr-Latn-CS" sz="2000" dirty="0">
              <a:latin typeface="Times New Roman" pitchFamily="18" charset="0"/>
            </a:endParaRPr>
          </a:p>
        </p:txBody>
      </p:sp>
      <p:pic>
        <p:nvPicPr>
          <p:cNvPr id="20486" name="Picture 11" descr="congenital_hypothyroidism_clip_image001_0000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1752600"/>
            <a:ext cx="22098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67424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www.intechopen.com/source/html/41082/media/image1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981200"/>
            <a:ext cx="28194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Rectangle 13"/>
          <p:cNvSpPr>
            <a:spLocks noGrp="1" noChangeArrowheads="1"/>
          </p:cNvSpPr>
          <p:nvPr>
            <p:ph type="title"/>
          </p:nvPr>
        </p:nvSpPr>
        <p:spPr>
          <a:xfrm>
            <a:off x="381000" y="1219200"/>
            <a:ext cx="5613400" cy="415925"/>
          </a:xfr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smtClean="0">
                <a:latin typeface="Times New Roman" panose="02020603050405020304" pitchFamily="18" charset="0"/>
              </a:rPr>
              <a:t> Стечени  хипотироидизам у детињству</a:t>
            </a:r>
            <a:endParaRPr lang="sl-SI" sz="2400" b="1" smtClean="0">
              <a:latin typeface="Times New Roman" panose="02020603050405020304" pitchFamily="18" charset="0"/>
            </a:endParaRPr>
          </a:p>
        </p:txBody>
      </p:sp>
      <p:sp>
        <p:nvSpPr>
          <p:cNvPr id="14340" name="Rectangle 9"/>
          <p:cNvSpPr>
            <a:spLocks noChangeArrowheads="1"/>
          </p:cNvSpPr>
          <p:nvPr/>
        </p:nvSpPr>
        <p:spPr bwMode="auto">
          <a:xfrm>
            <a:off x="152400" y="1981200"/>
            <a:ext cx="7924800" cy="2954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endParaRPr lang="sl-SI" sz="2000" b="1" dirty="0">
              <a:latin typeface="Times New Roman" panose="02020603050405020304" pitchFamily="18" charset="0"/>
            </a:endParaRPr>
          </a:p>
          <a:p>
            <a:pPr>
              <a:spcAft>
                <a:spcPts val="1200"/>
              </a:spcAft>
              <a:buFontTx/>
              <a:buChar char="•"/>
            </a:pPr>
            <a:r>
              <a:rPr lang="en-US" sz="2000" b="1" dirty="0">
                <a:latin typeface="Times New Roman" panose="02020603050405020304" pitchFamily="18" charset="0"/>
              </a:rPr>
              <a:t>    </a:t>
            </a:r>
            <a:r>
              <a:rPr lang="en-US" sz="2000" b="1" dirty="0" err="1">
                <a:latin typeface="Times New Roman" panose="02020603050405020304" pitchFamily="18" charset="0"/>
              </a:rPr>
              <a:t>Хронични</a:t>
            </a:r>
            <a:r>
              <a:rPr lang="sl-SI" sz="2000" b="1" dirty="0">
                <a:latin typeface="Times New Roman" panose="02020603050405020304" pitchFamily="18" charset="0"/>
              </a:rPr>
              <a:t> </a:t>
            </a:r>
            <a:r>
              <a:rPr lang="en-US" sz="2000" b="1" dirty="0" err="1">
                <a:latin typeface="Times New Roman" panose="02020603050405020304" pitchFamily="18" charset="0"/>
              </a:rPr>
              <a:t>лимфоцитни</a:t>
            </a:r>
            <a:r>
              <a:rPr lang="sl-SI" sz="2000" b="1" dirty="0">
                <a:latin typeface="Times New Roman" panose="02020603050405020304" pitchFamily="18" charset="0"/>
              </a:rPr>
              <a:t> </a:t>
            </a:r>
            <a:r>
              <a:rPr lang="en-US" sz="2000" b="1" dirty="0" err="1">
                <a:latin typeface="Times New Roman" panose="02020603050405020304" pitchFamily="18" charset="0"/>
              </a:rPr>
              <a:t>тироидитис</a:t>
            </a:r>
            <a:r>
              <a:rPr lang="sl-SI" sz="2000" b="1" dirty="0">
                <a:latin typeface="Times New Roman" panose="02020603050405020304" pitchFamily="18" charset="0"/>
              </a:rPr>
              <a:t> ( </a:t>
            </a:r>
            <a:r>
              <a:rPr lang="en-US" sz="2000" b="1" dirty="0">
                <a:latin typeface="Times New Roman" panose="02020603050405020304" pitchFamily="18" charset="0"/>
              </a:rPr>
              <a:t>Hashimoto )</a:t>
            </a:r>
          </a:p>
          <a:p>
            <a:pPr>
              <a:spcAft>
                <a:spcPts val="1200"/>
              </a:spcAft>
              <a:buFontTx/>
              <a:buChar char="•"/>
            </a:pPr>
            <a:r>
              <a:rPr lang="en-US" sz="2000" b="1" dirty="0">
                <a:latin typeface="Times New Roman" panose="02020603050405020304" pitchFamily="18" charset="0"/>
              </a:rPr>
              <a:t>    </a:t>
            </a:r>
            <a:r>
              <a:rPr lang="en-US" sz="2000" b="1" dirty="0" err="1">
                <a:latin typeface="Times New Roman" panose="02020603050405020304" pitchFamily="18" charset="0"/>
              </a:rPr>
              <a:t>Непрепознати</a:t>
            </a:r>
            <a:r>
              <a:rPr lang="en-US" sz="2000" b="1" dirty="0">
                <a:latin typeface="Times New Roman" panose="02020603050405020304" pitchFamily="18" charset="0"/>
              </a:rPr>
              <a:t> </a:t>
            </a:r>
            <a:r>
              <a:rPr lang="en-US" sz="2000" b="1" dirty="0" err="1">
                <a:latin typeface="Times New Roman" panose="02020603050405020304" pitchFamily="18" charset="0"/>
              </a:rPr>
              <a:t>конгенитални</a:t>
            </a:r>
            <a:r>
              <a:rPr lang="en-US" sz="2000" b="1" dirty="0">
                <a:latin typeface="Times New Roman" panose="02020603050405020304" pitchFamily="18" charset="0"/>
              </a:rPr>
              <a:t> </a:t>
            </a:r>
            <a:r>
              <a:rPr lang="en-US" sz="2000" b="1" dirty="0" err="1">
                <a:latin typeface="Times New Roman" panose="02020603050405020304" pitchFamily="18" charset="0"/>
              </a:rPr>
              <a:t>хипотироидизам</a:t>
            </a:r>
            <a:endParaRPr lang="sl-SI" sz="2000" b="1" dirty="0">
              <a:latin typeface="Times New Roman" panose="02020603050405020304" pitchFamily="18" charset="0"/>
            </a:endParaRPr>
          </a:p>
          <a:p>
            <a:pPr>
              <a:spcAft>
                <a:spcPts val="1200"/>
              </a:spcAft>
              <a:buFontTx/>
              <a:buChar char="•"/>
            </a:pPr>
            <a:r>
              <a:rPr lang="sl-SI" sz="2000" b="1" dirty="0">
                <a:latin typeface="Times New Roman" panose="02020603050405020304" pitchFamily="18" charset="0"/>
              </a:rPr>
              <a:t> </a:t>
            </a:r>
            <a:r>
              <a:rPr lang="sl-SI" dirty="0">
                <a:latin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</a:rPr>
              <a:t>  </a:t>
            </a:r>
            <a:r>
              <a:rPr lang="en-US" sz="2000" b="1" dirty="0" err="1">
                <a:latin typeface="Times New Roman" panose="02020603050405020304" pitchFamily="18" charset="0"/>
              </a:rPr>
              <a:t>Дејство</a:t>
            </a:r>
            <a:r>
              <a:rPr lang="sl-SI" sz="2000" b="1" dirty="0">
                <a:latin typeface="Times New Roman" panose="02020603050405020304" pitchFamily="18" charset="0"/>
              </a:rPr>
              <a:t> </a:t>
            </a:r>
            <a:r>
              <a:rPr lang="en-US" sz="2000" b="1" dirty="0" err="1">
                <a:latin typeface="Times New Roman" panose="02020603050405020304" pitchFamily="18" charset="0"/>
              </a:rPr>
              <a:t>струмогена</a:t>
            </a:r>
            <a:r>
              <a:rPr lang="sl-SI" b="1" dirty="0">
                <a:latin typeface="Times New Roman" panose="02020603050405020304" pitchFamily="18" charset="0"/>
              </a:rPr>
              <a:t>: </a:t>
            </a:r>
            <a:r>
              <a:rPr lang="en-US" b="1" dirty="0" err="1">
                <a:latin typeface="Times New Roman" panose="02020603050405020304" pitchFamily="18" charset="0"/>
              </a:rPr>
              <a:t>тиреостатици</a:t>
            </a:r>
            <a:r>
              <a:rPr lang="sl-SI" b="1" dirty="0">
                <a:latin typeface="Times New Roman" panose="02020603050405020304" pitchFamily="18" charset="0"/>
              </a:rPr>
              <a:t>, </a:t>
            </a:r>
            <a:r>
              <a:rPr lang="en-US" b="1" dirty="0">
                <a:latin typeface="Times New Roman" panose="02020603050405020304" pitchFamily="18" charset="0"/>
              </a:rPr>
              <a:t>Ј</a:t>
            </a:r>
            <a:r>
              <a:rPr lang="sl-SI" b="1" dirty="0">
                <a:latin typeface="Times New Roman" panose="02020603050405020304" pitchFamily="18" charset="0"/>
              </a:rPr>
              <a:t>, </a:t>
            </a:r>
            <a:r>
              <a:rPr lang="en-US" b="1" dirty="0">
                <a:latin typeface="Times New Roman" panose="02020603050405020304" pitchFamily="18" charset="0"/>
              </a:rPr>
              <a:t>Li</a:t>
            </a:r>
            <a:r>
              <a:rPr lang="sl-SI" b="1" dirty="0">
                <a:latin typeface="Times New Roman" panose="02020603050405020304" pitchFamily="18" charset="0"/>
              </a:rPr>
              <a:t>, </a:t>
            </a:r>
            <a:r>
              <a:rPr lang="en-US" b="1" dirty="0">
                <a:latin typeface="Times New Roman" panose="02020603050405020304" pitchFamily="18" charset="0"/>
              </a:rPr>
              <a:t>Co</a:t>
            </a:r>
            <a:endParaRPr lang="sl-SI" b="1" dirty="0">
              <a:latin typeface="Times New Roman" panose="02020603050405020304" pitchFamily="18" charset="0"/>
            </a:endParaRPr>
          </a:p>
          <a:p>
            <a:pPr>
              <a:spcAft>
                <a:spcPts val="1200"/>
              </a:spcAft>
              <a:buFontTx/>
              <a:buChar char="•"/>
            </a:pPr>
            <a:r>
              <a:rPr lang="sl-SI" b="1" dirty="0">
                <a:latin typeface="Times New Roman" panose="02020603050405020304" pitchFamily="18" charset="0"/>
              </a:rPr>
              <a:t> </a:t>
            </a:r>
            <a:r>
              <a:rPr lang="en-US" b="1" dirty="0">
                <a:latin typeface="Times New Roman" panose="02020603050405020304" pitchFamily="18" charset="0"/>
              </a:rPr>
              <a:t>  </a:t>
            </a:r>
            <a:r>
              <a:rPr lang="sl-SI" b="1" dirty="0">
                <a:latin typeface="Times New Roman" panose="02020603050405020304" pitchFamily="18" charset="0"/>
              </a:rPr>
              <a:t> </a:t>
            </a:r>
            <a:r>
              <a:rPr lang="en-US" b="1" dirty="0">
                <a:latin typeface="Times New Roman" panose="02020603050405020304" pitchFamily="18" charset="0"/>
              </a:rPr>
              <a:t> </a:t>
            </a:r>
            <a:r>
              <a:rPr lang="en-US" sz="2000" b="1" dirty="0" err="1">
                <a:latin typeface="Times New Roman" panose="02020603050405020304" pitchFamily="18" charset="0"/>
              </a:rPr>
              <a:t>Јатрогено</a:t>
            </a:r>
            <a:r>
              <a:rPr lang="sl-SI" sz="2000" b="1" dirty="0">
                <a:latin typeface="Times New Roman" panose="02020603050405020304" pitchFamily="18" charset="0"/>
              </a:rPr>
              <a:t> </a:t>
            </a:r>
            <a:r>
              <a:rPr lang="en-US" sz="2000" b="1" dirty="0" err="1">
                <a:latin typeface="Times New Roman" panose="02020603050405020304" pitchFamily="18" charset="0"/>
              </a:rPr>
              <a:t>настао</a:t>
            </a:r>
            <a:r>
              <a:rPr lang="sl-SI" sz="2000" b="1" dirty="0">
                <a:latin typeface="Times New Roman" panose="02020603050405020304" pitchFamily="18" charset="0"/>
              </a:rPr>
              <a:t>:</a:t>
            </a:r>
            <a:r>
              <a:rPr lang="sl-SI" b="1" dirty="0">
                <a:latin typeface="Times New Roman" panose="02020603050405020304" pitchFamily="18" charset="0"/>
              </a:rPr>
              <a:t> - </a:t>
            </a:r>
            <a:r>
              <a:rPr lang="en-US" b="1" dirty="0" err="1">
                <a:latin typeface="Times New Roman" panose="02020603050405020304" pitchFamily="18" charset="0"/>
              </a:rPr>
              <a:t>Тh</a:t>
            </a:r>
            <a:r>
              <a:rPr lang="sl-SI" b="1" dirty="0">
                <a:latin typeface="Times New Roman" panose="02020603050405020304" pitchFamily="18" charset="0"/>
              </a:rPr>
              <a:t> </a:t>
            </a:r>
            <a:r>
              <a:rPr lang="en-US" b="1" dirty="0" err="1">
                <a:latin typeface="Times New Roman" panose="02020603050405020304" pitchFamily="18" charset="0"/>
              </a:rPr>
              <a:t>радиоактивним</a:t>
            </a:r>
            <a:r>
              <a:rPr lang="sl-SI" b="1" dirty="0">
                <a:latin typeface="Times New Roman" panose="02020603050405020304" pitchFamily="18" charset="0"/>
              </a:rPr>
              <a:t>  </a:t>
            </a:r>
            <a:r>
              <a:rPr lang="en-US" b="1" dirty="0">
                <a:latin typeface="Times New Roman" panose="02020603050405020304" pitchFamily="18" charset="0"/>
              </a:rPr>
              <a:t>Ј</a:t>
            </a:r>
            <a:r>
              <a:rPr lang="sl-SI" b="1" dirty="0">
                <a:latin typeface="Times New Roman" panose="02020603050405020304" pitchFamily="18" charset="0"/>
              </a:rPr>
              <a:t> 131</a:t>
            </a:r>
          </a:p>
          <a:p>
            <a:pPr>
              <a:spcAft>
                <a:spcPts val="1200"/>
              </a:spcAft>
            </a:pPr>
            <a:r>
              <a:rPr lang="sl-SI" b="1" dirty="0">
                <a:latin typeface="Times New Roman" panose="02020603050405020304" pitchFamily="18" charset="0"/>
              </a:rPr>
              <a:t>                                   </a:t>
            </a:r>
            <a:r>
              <a:rPr lang="en-US" b="1" dirty="0">
                <a:latin typeface="Times New Roman" panose="02020603050405020304" pitchFamily="18" charset="0"/>
              </a:rPr>
              <a:t>   </a:t>
            </a:r>
            <a:r>
              <a:rPr lang="sl-SI" b="1" dirty="0">
                <a:latin typeface="Times New Roman" panose="02020603050405020304" pitchFamily="18" charset="0"/>
              </a:rPr>
              <a:t>    </a:t>
            </a:r>
            <a:r>
              <a:rPr lang="en-US" b="1" dirty="0">
                <a:latin typeface="Times New Roman" panose="02020603050405020304" pitchFamily="18" charset="0"/>
              </a:rPr>
              <a:t>  </a:t>
            </a:r>
            <a:r>
              <a:rPr lang="sl-SI" b="1" dirty="0">
                <a:latin typeface="Times New Roman" panose="02020603050405020304" pitchFamily="18" charset="0"/>
              </a:rPr>
              <a:t>- </a:t>
            </a:r>
            <a:r>
              <a:rPr lang="en-US" b="1" dirty="0" err="1">
                <a:latin typeface="Times New Roman" panose="02020603050405020304" pitchFamily="18" charset="0"/>
              </a:rPr>
              <a:t>ирадијација</a:t>
            </a:r>
            <a:r>
              <a:rPr lang="sl-SI" b="1" dirty="0">
                <a:latin typeface="Times New Roman" panose="02020603050405020304" pitchFamily="18" charset="0"/>
              </a:rPr>
              <a:t> </a:t>
            </a:r>
            <a:r>
              <a:rPr lang="en-US" b="1" dirty="0" err="1">
                <a:latin typeface="Times New Roman" panose="02020603050405020304" pitchFamily="18" charset="0"/>
              </a:rPr>
              <a:t>региона</a:t>
            </a:r>
            <a:r>
              <a:rPr lang="sl-SI" b="1" dirty="0">
                <a:latin typeface="Times New Roman" panose="02020603050405020304" pitchFamily="18" charset="0"/>
              </a:rPr>
              <a:t> </a:t>
            </a:r>
            <a:r>
              <a:rPr lang="en-US" b="1" dirty="0" err="1">
                <a:latin typeface="Times New Roman" panose="02020603050405020304" pitchFamily="18" charset="0"/>
              </a:rPr>
              <a:t>врата</a:t>
            </a:r>
            <a:endParaRPr lang="sl-SI" b="1" dirty="0">
              <a:latin typeface="Times New Roman" panose="02020603050405020304" pitchFamily="18" charset="0"/>
            </a:endParaRPr>
          </a:p>
          <a:p>
            <a:pPr>
              <a:spcAft>
                <a:spcPts val="1200"/>
              </a:spcAft>
            </a:pPr>
            <a:r>
              <a:rPr lang="sl-SI" b="1" dirty="0">
                <a:latin typeface="Times New Roman" panose="02020603050405020304" pitchFamily="18" charset="0"/>
              </a:rPr>
              <a:t>                                     </a:t>
            </a:r>
            <a:r>
              <a:rPr lang="en-US" b="1" dirty="0">
                <a:latin typeface="Times New Roman" panose="02020603050405020304" pitchFamily="18" charset="0"/>
              </a:rPr>
              <a:t>     </a:t>
            </a:r>
            <a:r>
              <a:rPr lang="sl-SI" b="1" dirty="0">
                <a:latin typeface="Times New Roman" panose="02020603050405020304" pitchFamily="18" charset="0"/>
              </a:rPr>
              <a:t>  - </a:t>
            </a:r>
            <a:r>
              <a:rPr lang="en-US" b="1" dirty="0" err="1">
                <a:latin typeface="Times New Roman" panose="02020603050405020304" pitchFamily="18" charset="0"/>
              </a:rPr>
              <a:t>тироидектомија</a:t>
            </a:r>
            <a:r>
              <a:rPr lang="sl-SI" b="1" dirty="0">
                <a:latin typeface="Times New Roman" panose="02020603050405020304" pitchFamily="18" charset="0"/>
              </a:rPr>
              <a:t>, </a:t>
            </a:r>
            <a:r>
              <a:rPr lang="en-US" b="1" dirty="0" err="1">
                <a:latin typeface="Times New Roman" panose="02020603050405020304" pitchFamily="18" charset="0"/>
              </a:rPr>
              <a:t>Cа</a:t>
            </a:r>
            <a:endParaRPr lang="en-US" b="1" dirty="0">
              <a:latin typeface="Times New Roman" panose="02020603050405020304" pitchFamily="18" charset="0"/>
            </a:endParaRPr>
          </a:p>
        </p:txBody>
      </p:sp>
      <p:sp>
        <p:nvSpPr>
          <p:cNvPr id="14341" name="Rectangle 6"/>
          <p:cNvSpPr>
            <a:spLocks noChangeArrowheads="1"/>
          </p:cNvSpPr>
          <p:nvPr/>
        </p:nvSpPr>
        <p:spPr bwMode="auto">
          <a:xfrm>
            <a:off x="2971800" y="381000"/>
            <a:ext cx="37512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r>
              <a:rPr lang="en-US" sz="3600" b="1">
                <a:latin typeface="Times New Roman" panose="02020603050405020304" pitchFamily="18" charset="0"/>
              </a:rPr>
              <a:t>Хипотироидизам</a:t>
            </a:r>
            <a:endParaRPr lang="en-US" sz="3600"/>
          </a:p>
        </p:txBody>
      </p:sp>
    </p:spTree>
    <p:extLst>
      <p:ext uri="{BB962C8B-B14F-4D97-AF65-F5344CB8AC3E}">
        <p14:creationId xmlns:p14="http://schemas.microsoft.com/office/powerpoint/2010/main" val="3490780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7457"/>
    </mc:Choice>
    <mc:Fallback xmlns="">
      <p:transition spd="slow" advTm="67457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228600"/>
            <a:ext cx="8243888" cy="1314450"/>
          </a:xfrm>
        </p:spPr>
        <p:txBody>
          <a:bodyPr/>
          <a:lstStyle/>
          <a:p>
            <a:pPr eaLnBrk="1" hangingPunct="1"/>
            <a:r>
              <a:rPr lang="ru-RU" sz="4000" b="1" smtClean="0">
                <a:solidFill>
                  <a:schemeClr val="tx1"/>
                </a:solidFill>
                <a:latin typeface="Times New Roman" panose="02020603050405020304" pitchFamily="18" charset="0"/>
              </a:rPr>
              <a:t>Запаљенске</a:t>
            </a:r>
            <a:r>
              <a:rPr lang="sl-SI" sz="4000" b="1" smtClean="0">
                <a:solidFill>
                  <a:schemeClr val="tx1"/>
                </a:solidFill>
                <a:latin typeface="Times New Roman" panose="02020603050405020304" pitchFamily="18" charset="0"/>
              </a:rPr>
              <a:t>  </a:t>
            </a:r>
            <a:r>
              <a:rPr lang="ru-RU" sz="4000" b="1" smtClean="0">
                <a:solidFill>
                  <a:schemeClr val="tx1"/>
                </a:solidFill>
                <a:latin typeface="Times New Roman" panose="02020603050405020304" pitchFamily="18" charset="0"/>
              </a:rPr>
              <a:t>болести</a:t>
            </a:r>
            <a:r>
              <a:rPr lang="sl-SI" sz="4000" b="1" smtClean="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  <a:r>
              <a:rPr lang="ru-RU" sz="4000" b="1" smtClean="0">
                <a:solidFill>
                  <a:schemeClr val="tx1"/>
                </a:solidFill>
                <a:latin typeface="Times New Roman" panose="02020603050405020304" pitchFamily="18" charset="0"/>
              </a:rPr>
              <a:t>тироидеје</a:t>
            </a:r>
            <a:endParaRPr lang="sr-Latn-CS" sz="4000" b="1" smtClean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295400"/>
            <a:ext cx="8382000" cy="53340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400" b="1" smtClean="0">
                <a:latin typeface="Times New Roman" panose="02020603050405020304" pitchFamily="18" charset="0"/>
              </a:rPr>
              <a:t>Aкутне</a:t>
            </a:r>
            <a:r>
              <a:rPr lang="sr-Latn-CS" sz="2400" b="1" smtClean="0">
                <a:latin typeface="Times New Roman" panose="02020603050405020304" pitchFamily="18" charset="0"/>
              </a:rPr>
              <a:t>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sz="2400" b="1" smtClean="0">
                <a:latin typeface="Times New Roman" panose="02020603050405020304" pitchFamily="18" charset="0"/>
              </a:rPr>
              <a:t>             </a:t>
            </a:r>
            <a:r>
              <a:rPr lang="sr-Latn-CS" sz="2000" smtClean="0">
                <a:latin typeface="Times New Roman" panose="02020603050405020304" pitchFamily="18" charset="0"/>
              </a:rPr>
              <a:t>- </a:t>
            </a:r>
            <a:r>
              <a:rPr lang="sr-Latn-CS" sz="2000" b="1" smtClean="0">
                <a:latin typeface="Times New Roman" panose="02020603050405020304" pitchFamily="18" charset="0"/>
              </a:rPr>
              <a:t>Virusne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sz="2000" smtClean="0">
                <a:latin typeface="Times New Roman" panose="02020603050405020304" pitchFamily="18" charset="0"/>
              </a:rPr>
              <a:t>               - </a:t>
            </a:r>
            <a:r>
              <a:rPr lang="en-US" sz="2000" b="1" smtClean="0">
                <a:latin typeface="Times New Roman" panose="02020603050405020304" pitchFamily="18" charset="0"/>
              </a:rPr>
              <a:t>Ba</a:t>
            </a:r>
            <a:r>
              <a:rPr lang="sr-Latn-CS" sz="2000" b="1" smtClean="0">
                <a:latin typeface="Times New Roman" panose="02020603050405020304" pitchFamily="18" charset="0"/>
              </a:rPr>
              <a:t>kterijske: </a:t>
            </a:r>
            <a:r>
              <a:rPr lang="en-US" sz="2000" b="1" smtClean="0">
                <a:latin typeface="Times New Roman" panose="02020603050405020304" pitchFamily="18" charset="0"/>
              </a:rPr>
              <a:t>Staphylococcus,Streptococcus</a:t>
            </a:r>
            <a:endParaRPr lang="sr-Latn-CS" sz="2000" b="1" smtClean="0">
              <a:latin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sz="2000" b="1" smtClean="0">
                <a:latin typeface="Times New Roman" panose="02020603050405020304" pitchFamily="18" charset="0"/>
              </a:rPr>
              <a:t>                - Gljivične:</a:t>
            </a:r>
            <a:r>
              <a:rPr lang="en-US" sz="2000" b="1" smtClean="0">
                <a:latin typeface="Times New Roman" panose="02020603050405020304" pitchFamily="18" charset="0"/>
              </a:rPr>
              <a:t> Aspergillus, Candida,Pneumocystis</a:t>
            </a:r>
            <a:endParaRPr lang="sr-Latn-CS" sz="2000" b="1" smtClean="0">
              <a:latin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sz="2000" b="1" smtClean="0">
                <a:latin typeface="Times New Roman" panose="02020603050405020304" pitchFamily="18" charset="0"/>
              </a:rPr>
              <a:t>                - </a:t>
            </a:r>
            <a:r>
              <a:rPr lang="en-US" sz="2000" b="1" smtClean="0">
                <a:latin typeface="Times New Roman" panose="02020603050405020304" pitchFamily="18" charset="0"/>
              </a:rPr>
              <a:t>Radi</a:t>
            </a:r>
            <a:r>
              <a:rPr lang="sr-Latn-CS" sz="2000" b="1" smtClean="0">
                <a:latin typeface="Times New Roman" panose="02020603050405020304" pitchFamily="18" charset="0"/>
              </a:rPr>
              <a:t>jacija nakon tretmana  radioaktivnim jodom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sz="2000" b="1" smtClean="0">
                <a:latin typeface="Times New Roman" panose="02020603050405020304" pitchFamily="18" charset="0"/>
              </a:rPr>
              <a:t>                - Th </a:t>
            </a:r>
            <a:r>
              <a:rPr lang="en-US" sz="2000" b="1" smtClean="0">
                <a:latin typeface="Times New Roman" panose="02020603050405020304" pitchFamily="18" charset="0"/>
              </a:rPr>
              <a:t>Amiodaron</a:t>
            </a:r>
            <a:r>
              <a:rPr lang="sr-Latn-CS" sz="2000" b="1" smtClean="0">
                <a:latin typeface="Times New Roman" panose="02020603050405020304" pitchFamily="18" charset="0"/>
              </a:rPr>
              <a:t>om ( mogu i subakutne i hronične)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b="1" smtClean="0">
                <a:latin typeface="Times New Roman" panose="02020603050405020304" pitchFamily="18" charset="0"/>
              </a:rPr>
              <a:t>Субакутне</a:t>
            </a:r>
            <a:r>
              <a:rPr lang="sr-Latn-CS" sz="2400" b="1" smtClean="0">
                <a:latin typeface="Times New Roman" panose="02020603050405020304" pitchFamily="18" charset="0"/>
              </a:rPr>
              <a:t>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sz="2000" b="1" smtClean="0">
                <a:latin typeface="Times New Roman" panose="02020603050405020304" pitchFamily="18" charset="0"/>
              </a:rPr>
              <a:t>                - </a:t>
            </a:r>
            <a:r>
              <a:rPr lang="en-US" sz="2000" b="1" smtClean="0">
                <a:latin typeface="Times New Roman" panose="02020603050405020304" pitchFamily="18" charset="0"/>
              </a:rPr>
              <a:t>Vir</a:t>
            </a:r>
            <a:r>
              <a:rPr lang="sr-Latn-CS" sz="2000" b="1" smtClean="0">
                <a:latin typeface="Times New Roman" panose="02020603050405020304" pitchFamily="18" charset="0"/>
              </a:rPr>
              <a:t>usni </a:t>
            </a:r>
            <a:r>
              <a:rPr lang="en-US" sz="2000" b="1" smtClean="0">
                <a:latin typeface="Times New Roman" panose="02020603050405020304" pitchFamily="18" charset="0"/>
              </a:rPr>
              <a:t> (</a:t>
            </a:r>
            <a:r>
              <a:rPr lang="sr-Latn-CS" sz="2000" b="1" smtClean="0">
                <a:latin typeface="Times New Roman" panose="02020603050405020304" pitchFamily="18" charset="0"/>
              </a:rPr>
              <a:t>ili granulomatozni </a:t>
            </a:r>
            <a:r>
              <a:rPr lang="en-US" sz="2000" b="1" smtClean="0">
                <a:latin typeface="Times New Roman" panose="02020603050405020304" pitchFamily="18" charset="0"/>
              </a:rPr>
              <a:t>) thyroiditis</a:t>
            </a:r>
            <a:endParaRPr lang="sr-Latn-CS" sz="2000" b="1" smtClean="0">
              <a:latin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sz="2000" b="1" smtClean="0">
                <a:latin typeface="Times New Roman" panose="02020603050405020304" pitchFamily="18" charset="0"/>
              </a:rPr>
              <a:t>                 - </a:t>
            </a:r>
            <a:r>
              <a:rPr lang="en-US" sz="2000" b="1" smtClean="0">
                <a:latin typeface="Times New Roman" panose="02020603050405020304" pitchFamily="18" charset="0"/>
              </a:rPr>
              <a:t>Silent thyroiditis</a:t>
            </a:r>
            <a:endParaRPr lang="sr-Latn-CS" sz="2000" b="1" smtClean="0">
              <a:latin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sz="2000" b="1" smtClean="0">
                <a:latin typeface="Times New Roman" panose="02020603050405020304" pitchFamily="18" charset="0"/>
              </a:rPr>
              <a:t>                 - </a:t>
            </a:r>
            <a:r>
              <a:rPr lang="en-US" sz="2000" b="1" smtClean="0">
                <a:latin typeface="Times New Roman" panose="02020603050405020304" pitchFamily="18" charset="0"/>
              </a:rPr>
              <a:t>M</a:t>
            </a:r>
            <a:r>
              <a:rPr lang="sr-Latn-CS" sz="2000" b="1" smtClean="0">
                <a:latin typeface="Times New Roman" panose="02020603050405020304" pitchFamily="18" charset="0"/>
              </a:rPr>
              <a:t>iko</a:t>
            </a:r>
            <a:r>
              <a:rPr lang="en-US" sz="2000" b="1" smtClean="0">
                <a:latin typeface="Times New Roman" panose="02020603050405020304" pitchFamily="18" charset="0"/>
              </a:rPr>
              <a:t>bacteri</a:t>
            </a:r>
            <a:r>
              <a:rPr lang="sr-Latn-CS" sz="2000" b="1" smtClean="0">
                <a:latin typeface="Times New Roman" panose="02020603050405020304" pitchFamily="18" charset="0"/>
              </a:rPr>
              <a:t>jske infekcije </a:t>
            </a:r>
            <a:endParaRPr lang="en-US" sz="2000" b="1" smtClean="0">
              <a:latin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2400" b="1" smtClean="0">
                <a:latin typeface="Times New Roman" panose="02020603050405020304" pitchFamily="18" charset="0"/>
              </a:rPr>
              <a:t>Хроничне:</a:t>
            </a:r>
            <a:r>
              <a:rPr lang="sr-Latn-CS" sz="2400" b="1" smtClean="0">
                <a:latin typeface="Times New Roman" panose="02020603050405020304" pitchFamily="18" charset="0"/>
              </a:rPr>
              <a:t>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sz="2000" smtClean="0">
                <a:latin typeface="Times New Roman" panose="02020603050405020304" pitchFamily="18" charset="0"/>
              </a:rPr>
              <a:t>                  - </a:t>
            </a:r>
            <a:r>
              <a:rPr lang="en-US" sz="2000" b="1" smtClean="0">
                <a:latin typeface="Times New Roman" panose="02020603050405020304" pitchFamily="18" charset="0"/>
              </a:rPr>
              <a:t>Autoimu</a:t>
            </a:r>
            <a:r>
              <a:rPr lang="sr-Latn-CS" sz="2000" b="1" smtClean="0">
                <a:latin typeface="Times New Roman" panose="02020603050405020304" pitchFamily="18" charset="0"/>
              </a:rPr>
              <a:t>ne</a:t>
            </a:r>
            <a:r>
              <a:rPr lang="en-US" sz="2000" b="1" smtClean="0">
                <a:latin typeface="Times New Roman" panose="02020603050405020304" pitchFamily="18" charset="0"/>
              </a:rPr>
              <a:t>: </a:t>
            </a:r>
            <a:r>
              <a:rPr lang="sr-Latn-CS" sz="2000" b="1" smtClean="0">
                <a:latin typeface="Times New Roman" panose="02020603050405020304" pitchFamily="18" charset="0"/>
              </a:rPr>
              <a:t>Fokalni tiroiditis,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sz="2000" b="1" smtClean="0">
                <a:latin typeface="Times New Roman" panose="02020603050405020304" pitchFamily="18" charset="0"/>
              </a:rPr>
              <a:t>                                          </a:t>
            </a:r>
            <a:r>
              <a:rPr lang="en-US" sz="2000" b="1" smtClean="0">
                <a:latin typeface="Times New Roman" panose="02020603050405020304" pitchFamily="18" charset="0"/>
              </a:rPr>
              <a:t>Hashimoto</a:t>
            </a:r>
            <a:r>
              <a:rPr lang="sr-Latn-CS" sz="2000" b="1" smtClean="0">
                <a:latin typeface="Times New Roman" panose="02020603050405020304" pitchFamily="18" charset="0"/>
              </a:rPr>
              <a:t> </a:t>
            </a:r>
            <a:r>
              <a:rPr lang="en-US" sz="2000" b="1" smtClean="0">
                <a:latin typeface="Times New Roman" panose="02020603050405020304" pitchFamily="18" charset="0"/>
              </a:rPr>
              <a:t>thyroiditis,</a:t>
            </a:r>
            <a:r>
              <a:rPr lang="sr-Latn-CS" sz="2000" b="1" smtClean="0">
                <a:latin typeface="Times New Roman" panose="02020603050405020304" pitchFamily="18" charset="0"/>
              </a:rPr>
              <a:t>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sz="2000" b="1" smtClean="0">
                <a:latin typeface="Times New Roman" panose="02020603050405020304" pitchFamily="18" charset="0"/>
              </a:rPr>
              <a:t>                                          A</a:t>
            </a:r>
            <a:r>
              <a:rPr lang="en-US" sz="2000" b="1" smtClean="0">
                <a:latin typeface="Times New Roman" panose="02020603050405020304" pitchFamily="18" charset="0"/>
              </a:rPr>
              <a:t>tro</a:t>
            </a:r>
            <a:r>
              <a:rPr lang="sr-Latn-CS" sz="2000" b="1" smtClean="0">
                <a:latin typeface="Times New Roman" panose="02020603050405020304" pitchFamily="18" charset="0"/>
              </a:rPr>
              <a:t>fični </a:t>
            </a:r>
            <a:r>
              <a:rPr lang="en-US" sz="2000" b="1" smtClean="0">
                <a:latin typeface="Times New Roman" panose="02020603050405020304" pitchFamily="18" charset="0"/>
              </a:rPr>
              <a:t> t</a:t>
            </a:r>
            <a:r>
              <a:rPr lang="sr-Latn-CS" sz="2000" b="1" smtClean="0">
                <a:latin typeface="Times New Roman" panose="02020603050405020304" pitchFamily="18" charset="0"/>
              </a:rPr>
              <a:t>i</a:t>
            </a:r>
            <a:r>
              <a:rPr lang="en-US" sz="2000" b="1" smtClean="0">
                <a:latin typeface="Times New Roman" panose="02020603050405020304" pitchFamily="18" charset="0"/>
              </a:rPr>
              <a:t>roiditis</a:t>
            </a:r>
            <a:r>
              <a:rPr lang="sr-Latn-CS" sz="2000" b="1" smtClean="0">
                <a:latin typeface="Times New Roman" panose="02020603050405020304" pitchFamily="18" charset="0"/>
              </a:rPr>
              <a:t>, </a:t>
            </a:r>
            <a:r>
              <a:rPr lang="en-US" sz="2000" b="1" smtClean="0">
                <a:latin typeface="Times New Roman" panose="02020603050405020304" pitchFamily="18" charset="0"/>
              </a:rPr>
              <a:t>Riedel</a:t>
            </a:r>
            <a:r>
              <a:rPr lang="sr-Latn-CS" sz="2000" b="1" smtClean="0">
                <a:latin typeface="Times New Roman" panose="02020603050405020304" pitchFamily="18" charset="0"/>
              </a:rPr>
              <a:t> tiroiditis,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sz="2000" b="1" smtClean="0">
                <a:latin typeface="Times New Roman" panose="02020603050405020304" pitchFamily="18" charset="0"/>
              </a:rPr>
              <a:t>                  - </a:t>
            </a:r>
            <a:r>
              <a:rPr lang="en-US" sz="2000" b="1" smtClean="0">
                <a:latin typeface="Times New Roman" panose="02020603050405020304" pitchFamily="18" charset="0"/>
              </a:rPr>
              <a:t>Para</a:t>
            </a:r>
            <a:r>
              <a:rPr lang="sr-Latn-CS" sz="2000" b="1" smtClean="0">
                <a:latin typeface="Times New Roman" panose="02020603050405020304" pitchFamily="18" charset="0"/>
              </a:rPr>
              <a:t>z</a:t>
            </a:r>
            <a:r>
              <a:rPr lang="en-US" sz="2000" b="1" smtClean="0">
                <a:latin typeface="Times New Roman" panose="02020603050405020304" pitchFamily="18" charset="0"/>
              </a:rPr>
              <a:t>i</a:t>
            </a:r>
            <a:r>
              <a:rPr lang="sr-Latn-CS" sz="2000" b="1" smtClean="0">
                <a:latin typeface="Times New Roman" panose="02020603050405020304" pitchFamily="18" charset="0"/>
              </a:rPr>
              <a:t>tske</a:t>
            </a:r>
            <a:r>
              <a:rPr lang="en-US" sz="2000" b="1" smtClean="0">
                <a:latin typeface="Times New Roman" panose="02020603050405020304" pitchFamily="18" charset="0"/>
              </a:rPr>
              <a:t>: echinococcosis,cysticercosis</a:t>
            </a:r>
            <a:endParaRPr lang="sr-Latn-CS" sz="2000" b="1" smtClean="0">
              <a:latin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sz="2000" b="1" smtClean="0">
                <a:latin typeface="Times New Roman" panose="02020603050405020304" pitchFamily="18" charset="0"/>
              </a:rPr>
              <a:t>                   -</a:t>
            </a:r>
            <a:r>
              <a:rPr lang="en-US" sz="2000" b="1" smtClean="0">
                <a:latin typeface="Times New Roman" panose="02020603050405020304" pitchFamily="18" charset="0"/>
              </a:rPr>
              <a:t>Traumat</a:t>
            </a:r>
            <a:r>
              <a:rPr lang="sr-Latn-CS" sz="2000" b="1" smtClean="0">
                <a:latin typeface="Times New Roman" panose="02020603050405020304" pitchFamily="18" charset="0"/>
              </a:rPr>
              <a:t>ske </a:t>
            </a:r>
            <a:r>
              <a:rPr lang="en-US" sz="2000" b="1" smtClean="0">
                <a:latin typeface="Times New Roman" panose="02020603050405020304" pitchFamily="18" charset="0"/>
              </a:rPr>
              <a:t> </a:t>
            </a:r>
            <a:endParaRPr lang="sr-Latn-CS" sz="2000" smtClean="0">
              <a:latin typeface="Times New Roman" panose="02020603050405020304" pitchFamily="18" charset="0"/>
            </a:endParaRPr>
          </a:p>
        </p:txBody>
      </p:sp>
      <p:sp>
        <p:nvSpPr>
          <p:cNvPr id="21508" name="Oval 4"/>
          <p:cNvSpPr>
            <a:spLocks noChangeArrowheads="1"/>
          </p:cNvSpPr>
          <p:nvPr/>
        </p:nvSpPr>
        <p:spPr bwMode="auto">
          <a:xfrm>
            <a:off x="990600" y="1981200"/>
            <a:ext cx="2209800" cy="381000"/>
          </a:xfrm>
          <a:prstGeom prst="ellipse">
            <a:avLst/>
          </a:prstGeom>
          <a:noFill/>
          <a:ln w="28575">
            <a:solidFill>
              <a:srgbClr val="6600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endParaRPr lang="en-US"/>
          </a:p>
        </p:txBody>
      </p:sp>
      <p:sp>
        <p:nvSpPr>
          <p:cNvPr id="21509" name="Oval 5"/>
          <p:cNvSpPr>
            <a:spLocks noChangeArrowheads="1"/>
          </p:cNvSpPr>
          <p:nvPr/>
        </p:nvSpPr>
        <p:spPr bwMode="auto">
          <a:xfrm>
            <a:off x="2971800" y="5105400"/>
            <a:ext cx="2743200" cy="381000"/>
          </a:xfrm>
          <a:prstGeom prst="ellipse">
            <a:avLst/>
          </a:prstGeom>
          <a:noFill/>
          <a:ln w="28575">
            <a:solidFill>
              <a:srgbClr val="6600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166"/>
    </mc:Choice>
    <mc:Fallback xmlns="">
      <p:transition spd="slow" advTm="20166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535546" y="501650"/>
            <a:ext cx="72390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r>
              <a:rPr lang="ru-RU" sz="3600" b="1" dirty="0">
                <a:latin typeface="Times New Roman" panose="02020603050405020304" pitchFamily="18" charset="0"/>
              </a:rPr>
              <a:t>Запаљенске</a:t>
            </a:r>
            <a:r>
              <a:rPr lang="sl-SI" sz="3600" b="1" dirty="0">
                <a:latin typeface="Times New Roman" panose="02020603050405020304" pitchFamily="18" charset="0"/>
              </a:rPr>
              <a:t>  </a:t>
            </a:r>
            <a:r>
              <a:rPr lang="ru-RU" sz="3600" b="1" dirty="0">
                <a:latin typeface="Times New Roman" panose="02020603050405020304" pitchFamily="18" charset="0"/>
              </a:rPr>
              <a:t>болести</a:t>
            </a:r>
            <a:r>
              <a:rPr lang="sl-SI" sz="3600" b="1" dirty="0">
                <a:latin typeface="Times New Roman" panose="02020603050405020304" pitchFamily="18" charset="0"/>
              </a:rPr>
              <a:t> </a:t>
            </a:r>
            <a:r>
              <a:rPr lang="ru-RU" sz="3600" b="1" dirty="0">
                <a:latin typeface="Times New Roman" panose="02020603050405020304" pitchFamily="18" charset="0"/>
              </a:rPr>
              <a:t>тироидеје</a:t>
            </a:r>
            <a:endParaRPr lang="en-US" sz="3600" b="1" dirty="0">
              <a:latin typeface="Times New Roman" panose="02020603050405020304" pitchFamily="18" charset="0"/>
            </a:endParaRPr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533400" y="1600200"/>
            <a:ext cx="8915400" cy="474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r>
              <a:rPr lang="sl-SI" sz="2400" b="1">
                <a:latin typeface="Times New Roman" panose="02020603050405020304" pitchFamily="18" charset="0"/>
              </a:rPr>
              <a:t> </a:t>
            </a:r>
            <a:r>
              <a:rPr lang="sl-SI" b="1">
                <a:latin typeface="Times New Roman" panose="02020603050405020304" pitchFamily="18" charset="0"/>
              </a:rPr>
              <a:t>Redak,  </a:t>
            </a:r>
          </a:p>
          <a:p>
            <a:pPr eaLnBrk="1" hangingPunct="1"/>
            <a:r>
              <a:rPr lang="sl-SI" b="1">
                <a:latin typeface="Times New Roman" panose="02020603050405020304" pitchFamily="18" charset="0"/>
              </a:rPr>
              <a:t>- bakterijske etiologije  (stafilok., streptok.,  pneumok., anaerobi ) </a:t>
            </a:r>
          </a:p>
          <a:p>
            <a:pPr eaLnBrk="1" hangingPunct="1"/>
            <a:r>
              <a:rPr lang="sl-SI" b="1">
                <a:latin typeface="Times New Roman" panose="02020603050405020304" pitchFamily="18" charset="0"/>
              </a:rPr>
              <a:t>- posle  infekcije  gornjih respiratornih puteva</a:t>
            </a:r>
          </a:p>
          <a:p>
            <a:pPr eaLnBrk="1" hangingPunct="1"/>
            <a:r>
              <a:rPr lang="sl-SI" b="1">
                <a:latin typeface="Times New Roman" panose="02020603050405020304" pitchFamily="18" charset="0"/>
              </a:rPr>
              <a:t>- </a:t>
            </a:r>
            <a:r>
              <a:rPr lang="sl-SI" sz="2000" b="1">
                <a:latin typeface="Times New Roman" panose="02020603050405020304" pitchFamily="18" charset="0"/>
              </a:rPr>
              <a:t>mogući recidivi – na ostacima d. Thyreoglossusa</a:t>
            </a:r>
          </a:p>
          <a:p>
            <a:pPr eaLnBrk="1" hangingPunct="1"/>
            <a:r>
              <a:rPr lang="sl-SI" b="1">
                <a:latin typeface="Times New Roman" panose="02020603050405020304" pitchFamily="18" charset="0"/>
              </a:rPr>
              <a:t>    </a:t>
            </a:r>
            <a:r>
              <a:rPr lang="en-US" b="1">
                <a:latin typeface="Times New Roman" panose="02020603050405020304" pitchFamily="18" charset="0"/>
              </a:rPr>
              <a:t>                                </a:t>
            </a:r>
            <a:r>
              <a:rPr lang="sl-SI" b="1">
                <a:latin typeface="Times New Roman" panose="02020603050405020304" pitchFamily="18" charset="0"/>
              </a:rPr>
              <a:t>( inflamacija medijalne ciste vrata)</a:t>
            </a:r>
          </a:p>
          <a:p>
            <a:pPr eaLnBrk="1" hangingPunct="1"/>
            <a:endParaRPr lang="sl-SI" b="1">
              <a:latin typeface="Times New Roman" panose="02020603050405020304" pitchFamily="18" charset="0"/>
            </a:endParaRPr>
          </a:p>
          <a:p>
            <a:pPr eaLnBrk="1" hangingPunct="1"/>
            <a:r>
              <a:rPr lang="sl-SI" b="1">
                <a:latin typeface="Times New Roman" panose="02020603050405020304" pitchFamily="18" charset="0"/>
              </a:rPr>
              <a:t> </a:t>
            </a:r>
            <a:r>
              <a:rPr lang="sl-SI" sz="2000" b="1">
                <a:latin typeface="Times New Roman" panose="02020603050405020304" pitchFamily="18" charset="0"/>
              </a:rPr>
              <a:t>Klinički:</a:t>
            </a:r>
            <a:r>
              <a:rPr lang="sl-SI" b="1">
                <a:latin typeface="Times New Roman" panose="02020603050405020304" pitchFamily="18" charset="0"/>
              </a:rPr>
              <a:t> </a:t>
            </a:r>
          </a:p>
          <a:p>
            <a:pPr eaLnBrk="1" hangingPunct="1"/>
            <a:r>
              <a:rPr lang="sl-SI" b="1">
                <a:latin typeface="Times New Roman" panose="02020603050405020304" pitchFamily="18" charset="0"/>
              </a:rPr>
              <a:t>       bol, otok, crvenilo, </a:t>
            </a:r>
          </a:p>
          <a:p>
            <a:pPr eaLnBrk="1" hangingPunct="1"/>
            <a:r>
              <a:rPr lang="sl-SI" b="1">
                <a:latin typeface="Times New Roman" panose="02020603050405020304" pitchFamily="18" charset="0"/>
              </a:rPr>
              <a:t>       disfagija, bolna pokretljivost vrata</a:t>
            </a:r>
          </a:p>
          <a:p>
            <a:pPr eaLnBrk="1" hangingPunct="1"/>
            <a:endParaRPr lang="sl-SI" b="1">
              <a:latin typeface="Times New Roman" panose="02020603050405020304" pitchFamily="18" charset="0"/>
            </a:endParaRPr>
          </a:p>
          <a:p>
            <a:pPr eaLnBrk="1" hangingPunct="1"/>
            <a:r>
              <a:rPr lang="sl-SI" b="1">
                <a:latin typeface="Times New Roman" panose="02020603050405020304" pitchFamily="18" charset="0"/>
              </a:rPr>
              <a:t>- </a:t>
            </a:r>
            <a:r>
              <a:rPr lang="sl-SI" sz="2000" b="1">
                <a:latin typeface="Times New Roman" panose="02020603050405020304" pitchFamily="18" charset="0"/>
              </a:rPr>
              <a:t>Laboratorijski: </a:t>
            </a:r>
          </a:p>
          <a:p>
            <a:pPr eaLnBrk="1" hangingPunct="1"/>
            <a:r>
              <a:rPr lang="sl-SI" b="1">
                <a:latin typeface="Times New Roman" panose="02020603050405020304" pitchFamily="18" charset="0"/>
              </a:rPr>
              <a:t>        SE </a:t>
            </a:r>
            <a:r>
              <a:rPr lang="sl-SI" b="1">
                <a:latin typeface="Times New Roman" panose="02020603050405020304" pitchFamily="18" charset="0"/>
                <a:sym typeface="Symbol" panose="05050102010706020507" pitchFamily="18" charset="2"/>
              </a:rPr>
              <a:t>, Le </a:t>
            </a:r>
          </a:p>
          <a:p>
            <a:pPr eaLnBrk="1" hangingPunct="1"/>
            <a:endParaRPr lang="sl-SI" b="1">
              <a:latin typeface="Times New Roman" panose="02020603050405020304" pitchFamily="18" charset="0"/>
              <a:sym typeface="Symbol" panose="05050102010706020507" pitchFamily="18" charset="2"/>
            </a:endParaRPr>
          </a:p>
          <a:p>
            <a:pPr eaLnBrk="1" hangingPunct="1"/>
            <a:r>
              <a:rPr lang="sl-SI" sz="2000" b="1">
                <a:latin typeface="Times New Roman" panose="02020603050405020304" pitchFamily="18" charset="0"/>
                <a:sym typeface="Symbol" panose="05050102010706020507" pitchFamily="18" charset="2"/>
              </a:rPr>
              <a:t>-Terapija</a:t>
            </a:r>
            <a:endParaRPr lang="sl-SI" sz="2000" b="1">
              <a:latin typeface="Times New Roman" panose="02020603050405020304" pitchFamily="18" charset="0"/>
            </a:endParaRPr>
          </a:p>
          <a:p>
            <a:pPr eaLnBrk="1" hangingPunct="1"/>
            <a:r>
              <a:rPr lang="sl-SI" b="1">
                <a:latin typeface="Times New Roman" panose="02020603050405020304" pitchFamily="18" charset="0"/>
              </a:rPr>
              <a:t>         -Antibiotici: Ampicillin, penicillin G, Meticillin, cefalosporini</a:t>
            </a:r>
          </a:p>
          <a:p>
            <a:pPr eaLnBrk="1" hangingPunct="1"/>
            <a:r>
              <a:rPr lang="sl-SI" b="1">
                <a:latin typeface="Times New Roman" panose="02020603050405020304" pitchFamily="18" charset="0"/>
              </a:rPr>
              <a:t>          -Hirurška Th: incizija, drenaža</a:t>
            </a:r>
            <a:endParaRPr lang="en-US" b="1">
              <a:latin typeface="Times New Roman" panose="02020603050405020304" pitchFamily="18" charset="0"/>
            </a:endParaRPr>
          </a:p>
        </p:txBody>
      </p:sp>
      <p:pic>
        <p:nvPicPr>
          <p:cNvPr id="22532" name="Picture 4" descr="a18fig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990600"/>
            <a:ext cx="1744663" cy="1905000"/>
          </a:xfrm>
          <a:prstGeom prst="rect">
            <a:avLst/>
          </a:prstGeom>
          <a:noFill/>
          <a:ln w="28575">
            <a:solidFill>
              <a:srgbClr val="A5002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3" name="Picture 6" descr="headEmbryoImage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8950" y="3276600"/>
            <a:ext cx="230505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4" name="Picture 8" descr="2351_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3505200"/>
            <a:ext cx="198120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5" name="Rectangle 7"/>
          <p:cNvSpPr>
            <a:spLocks noChangeArrowheads="1"/>
          </p:cNvSpPr>
          <p:nvPr/>
        </p:nvSpPr>
        <p:spPr bwMode="auto">
          <a:xfrm>
            <a:off x="609600" y="1066800"/>
            <a:ext cx="55753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r>
              <a:rPr lang="ru-RU" sz="2800" b="1">
                <a:latin typeface="Times New Roman" panose="02020603050405020304" pitchFamily="18" charset="0"/>
              </a:rPr>
              <a:t>Акутни</a:t>
            </a:r>
            <a:r>
              <a:rPr lang="sl-SI" sz="2800" b="1">
                <a:latin typeface="Times New Roman" panose="02020603050405020304" pitchFamily="18" charset="0"/>
              </a:rPr>
              <a:t> </a:t>
            </a:r>
            <a:r>
              <a:rPr lang="ru-RU" sz="2800" b="1">
                <a:latin typeface="Times New Roman" panose="02020603050405020304" pitchFamily="18" charset="0"/>
              </a:rPr>
              <a:t>супуративни</a:t>
            </a:r>
            <a:r>
              <a:rPr lang="sl-SI" sz="2800" b="1">
                <a:latin typeface="Times New Roman" panose="02020603050405020304" pitchFamily="18" charset="0"/>
              </a:rPr>
              <a:t> </a:t>
            </a:r>
            <a:r>
              <a:rPr lang="ru-RU" sz="2800" b="1">
                <a:latin typeface="Times New Roman" panose="02020603050405020304" pitchFamily="18" charset="0"/>
              </a:rPr>
              <a:t>тироидитис</a:t>
            </a:r>
            <a:endParaRPr lang="en-US" sz="2800" b="1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 advTm="68303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AutoShape 2"/>
          <p:cNvSpPr>
            <a:spLocks noChangeArrowheads="1"/>
          </p:cNvSpPr>
          <p:nvPr/>
        </p:nvSpPr>
        <p:spPr bwMode="auto">
          <a:xfrm>
            <a:off x="2971800" y="2971800"/>
            <a:ext cx="3352800" cy="1612900"/>
          </a:xfrm>
          <a:prstGeom prst="leftRightArrow">
            <a:avLst>
              <a:gd name="adj1" fmla="val 50000"/>
              <a:gd name="adj2" fmla="val 38736"/>
            </a:avLst>
          </a:prstGeom>
          <a:solidFill>
            <a:srgbClr val="FF85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endParaRPr lang="en-US"/>
          </a:p>
        </p:txBody>
      </p:sp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3505200" y="3352800"/>
            <a:ext cx="26670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2000" b="1"/>
              <a:t> </a:t>
            </a:r>
            <a:r>
              <a:rPr lang="ru-RU" sz="2400" b="1">
                <a:latin typeface="Times New Roman" panose="02020603050405020304" pitchFamily="18" charset="0"/>
              </a:rPr>
              <a:t>Аутоимуне</a:t>
            </a:r>
            <a:r>
              <a:rPr lang="en-US" sz="2400" b="1">
                <a:latin typeface="Times New Roman" panose="02020603050405020304" pitchFamily="18" charset="0"/>
              </a:rPr>
              <a:t> </a:t>
            </a:r>
            <a:r>
              <a:rPr lang="sr-Latn-CS" sz="2400" b="1">
                <a:latin typeface="Times New Roman" panose="02020603050405020304" pitchFamily="18" charset="0"/>
              </a:rPr>
              <a:t> </a:t>
            </a:r>
            <a:r>
              <a:rPr lang="ru-RU" sz="2400" b="1">
                <a:latin typeface="Times New Roman" panose="02020603050405020304" pitchFamily="18" charset="0"/>
              </a:rPr>
              <a:t>тироидне</a:t>
            </a:r>
            <a:r>
              <a:rPr lang="en-US" sz="2400" b="1">
                <a:latin typeface="Times New Roman" panose="02020603050405020304" pitchFamily="18" charset="0"/>
              </a:rPr>
              <a:t> </a:t>
            </a:r>
            <a:r>
              <a:rPr lang="ru-RU" sz="2400" b="1">
                <a:latin typeface="Times New Roman" panose="02020603050405020304" pitchFamily="18" charset="0"/>
              </a:rPr>
              <a:t>болести</a:t>
            </a:r>
            <a:endParaRPr lang="en-US" sz="2400" b="1">
              <a:latin typeface="Times New Roman" panose="02020603050405020304" pitchFamily="18" charset="0"/>
            </a:endParaRPr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5791200" y="2895600"/>
            <a:ext cx="3657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2400" b="1">
                <a:latin typeface="Times New Roman" panose="02020603050405020304" pitchFamily="18" charset="0"/>
              </a:rPr>
              <a:t>TSH-R </a:t>
            </a:r>
            <a:r>
              <a:rPr lang="sr-Latn-CS" sz="2400" b="1">
                <a:latin typeface="Times New Roman" panose="02020603050405020304" pitchFamily="18" charset="0"/>
              </a:rPr>
              <a:t>stimulišuća At</a:t>
            </a:r>
            <a:endParaRPr lang="en-US" sz="2400" b="1">
              <a:latin typeface="Times New Roman" panose="02020603050405020304" pitchFamily="18" charset="0"/>
            </a:endParaRPr>
          </a:p>
        </p:txBody>
      </p:sp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228600" y="2819400"/>
            <a:ext cx="3124200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400" b="1">
                <a:latin typeface="Times New Roman" panose="02020603050405020304" pitchFamily="18" charset="0"/>
              </a:rPr>
              <a:t>TSH-R blo</a:t>
            </a:r>
            <a:r>
              <a:rPr lang="sr-Latn-CS" sz="2400" b="1">
                <a:latin typeface="Times New Roman" panose="02020603050405020304" pitchFamily="18" charset="0"/>
              </a:rPr>
              <a:t>kirajuća</a:t>
            </a:r>
            <a:r>
              <a:rPr lang="en-US" sz="2400" b="1">
                <a:latin typeface="Times New Roman" panose="02020603050405020304" pitchFamily="18" charset="0"/>
              </a:rPr>
              <a:t> </a:t>
            </a:r>
            <a:r>
              <a:rPr lang="sr-Latn-CS" sz="2400" b="1">
                <a:latin typeface="Times New Roman" panose="02020603050405020304" pitchFamily="18" charset="0"/>
              </a:rPr>
              <a:t>At</a:t>
            </a:r>
            <a:r>
              <a:rPr lang="en-US" sz="2400" b="1">
                <a:latin typeface="Times New Roman" panose="02020603050405020304" pitchFamily="18" charset="0"/>
              </a:rPr>
              <a:t> </a:t>
            </a:r>
          </a:p>
          <a:p>
            <a:pPr eaLnBrk="1" hangingPunct="1">
              <a:spcBef>
                <a:spcPct val="50000"/>
              </a:spcBef>
            </a:pPr>
            <a:r>
              <a:rPr lang="en-US" sz="2400" b="1">
                <a:latin typeface="Times New Roman" panose="02020603050405020304" pitchFamily="18" charset="0"/>
              </a:rPr>
              <a:t>T</a:t>
            </a:r>
            <a:r>
              <a:rPr lang="sr-Latn-CS" sz="2400" b="1">
                <a:latin typeface="Times New Roman" panose="02020603050405020304" pitchFamily="18" charset="0"/>
              </a:rPr>
              <a:t>g- At   </a:t>
            </a:r>
            <a:endParaRPr lang="en-US" sz="2400" b="1">
              <a:latin typeface="Times New Roman" panose="02020603050405020304" pitchFamily="18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sr-Latn-CS" sz="2400" b="1">
                <a:latin typeface="Times New Roman" panose="02020603050405020304" pitchFamily="18" charset="0"/>
              </a:rPr>
              <a:t>TPO-A</a:t>
            </a:r>
          </a:p>
        </p:txBody>
      </p:sp>
      <p:sp>
        <p:nvSpPr>
          <p:cNvPr id="23558" name="Text Box 6"/>
          <p:cNvSpPr txBox="1">
            <a:spLocks noChangeArrowheads="1"/>
          </p:cNvSpPr>
          <p:nvPr/>
        </p:nvSpPr>
        <p:spPr bwMode="auto">
          <a:xfrm>
            <a:off x="2117725" y="64135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endParaRPr lang="sr-Latn-CS"/>
          </a:p>
        </p:txBody>
      </p:sp>
      <p:sp>
        <p:nvSpPr>
          <p:cNvPr id="23559" name="Text Box 7"/>
          <p:cNvSpPr txBox="1">
            <a:spLocks noChangeArrowheads="1"/>
          </p:cNvSpPr>
          <p:nvPr/>
        </p:nvSpPr>
        <p:spPr bwMode="auto">
          <a:xfrm>
            <a:off x="1447800" y="457200"/>
            <a:ext cx="69580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/>
            <a:r>
              <a:rPr lang="ru-RU" sz="4000" b="1">
                <a:latin typeface="Times New Roman" panose="02020603050405020304" pitchFamily="18" charset="0"/>
              </a:rPr>
              <a:t>Аутоимуна</a:t>
            </a:r>
            <a:r>
              <a:rPr lang="sr-Latn-CS" sz="4000" b="1">
                <a:latin typeface="Times New Roman" panose="02020603050405020304" pitchFamily="18" charset="0"/>
              </a:rPr>
              <a:t> </a:t>
            </a:r>
            <a:r>
              <a:rPr lang="ru-RU" sz="4000" b="1">
                <a:latin typeface="Times New Roman" panose="02020603050405020304" pitchFamily="18" charset="0"/>
              </a:rPr>
              <a:t>тироидна</a:t>
            </a:r>
            <a:r>
              <a:rPr lang="sr-Latn-CS" sz="4000" b="1">
                <a:latin typeface="Times New Roman" panose="02020603050405020304" pitchFamily="18" charset="0"/>
              </a:rPr>
              <a:t> </a:t>
            </a:r>
            <a:r>
              <a:rPr lang="ru-RU" sz="4000" b="1">
                <a:latin typeface="Times New Roman" panose="02020603050405020304" pitchFamily="18" charset="0"/>
              </a:rPr>
              <a:t>болест</a:t>
            </a:r>
            <a:endParaRPr lang="sr-Latn-CS" sz="4000" b="1">
              <a:latin typeface="Times New Roman" panose="02020603050405020304" pitchFamily="18" charset="0"/>
            </a:endParaRPr>
          </a:p>
        </p:txBody>
      </p:sp>
      <p:sp>
        <p:nvSpPr>
          <p:cNvPr id="23560" name="Rectangle 8"/>
          <p:cNvSpPr>
            <a:spLocks noChangeArrowheads="1"/>
          </p:cNvSpPr>
          <p:nvPr/>
        </p:nvSpPr>
        <p:spPr bwMode="auto">
          <a:xfrm>
            <a:off x="304800" y="4419600"/>
            <a:ext cx="2819400" cy="831850"/>
          </a:xfrm>
          <a:prstGeom prst="rect">
            <a:avLst/>
          </a:prstGeom>
          <a:solidFill>
            <a:srgbClr val="FFD5FF"/>
          </a:solidFill>
          <a:ln w="9525">
            <a:solidFill>
              <a:srgbClr val="660033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r>
              <a:rPr lang="en-US" sz="2400" b="1">
                <a:latin typeface="Times New Roman" panose="02020603050405020304" pitchFamily="18" charset="0"/>
              </a:rPr>
              <a:t>Hashimot</a:t>
            </a:r>
            <a:r>
              <a:rPr lang="sr-Latn-CS" sz="2400" b="1">
                <a:latin typeface="Times New Roman" panose="02020603050405020304" pitchFamily="18" charset="0"/>
              </a:rPr>
              <a:t>o tiroiditis</a:t>
            </a:r>
          </a:p>
          <a:p>
            <a:r>
              <a:rPr lang="sr-Latn-CS" sz="2400" b="1">
                <a:latin typeface="Times New Roman" panose="02020603050405020304" pitchFamily="18" charset="0"/>
              </a:rPr>
              <a:t>(</a:t>
            </a:r>
            <a:r>
              <a:rPr lang="en-US" sz="2400" b="1">
                <a:latin typeface="Times New Roman" panose="02020603050405020304" pitchFamily="18" charset="0"/>
              </a:rPr>
              <a:t>h</a:t>
            </a:r>
            <a:r>
              <a:rPr lang="sr-Latn-CS" sz="2400" b="1">
                <a:latin typeface="Times New Roman" panose="02020603050405020304" pitchFamily="18" charset="0"/>
              </a:rPr>
              <a:t>ipotiroidizam</a:t>
            </a:r>
            <a:r>
              <a:rPr lang="en-US" sz="2400" b="1">
                <a:latin typeface="Times New Roman" panose="02020603050405020304" pitchFamily="18" charset="0"/>
              </a:rPr>
              <a:t>)</a:t>
            </a:r>
          </a:p>
        </p:txBody>
      </p:sp>
      <p:sp>
        <p:nvSpPr>
          <p:cNvPr id="23561" name="Rectangle 9"/>
          <p:cNvSpPr>
            <a:spLocks noChangeArrowheads="1"/>
          </p:cNvSpPr>
          <p:nvPr/>
        </p:nvSpPr>
        <p:spPr bwMode="auto">
          <a:xfrm>
            <a:off x="6172200" y="4267200"/>
            <a:ext cx="2743200" cy="831850"/>
          </a:xfrm>
          <a:prstGeom prst="rect">
            <a:avLst/>
          </a:prstGeom>
          <a:solidFill>
            <a:srgbClr val="FFD5FF"/>
          </a:solidFill>
          <a:ln w="9525">
            <a:solidFill>
              <a:srgbClr val="660033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400" b="1">
                <a:latin typeface="Times New Roman" panose="02020603050405020304" pitchFamily="18" charset="0"/>
              </a:rPr>
              <a:t>Graves</a:t>
            </a:r>
            <a:r>
              <a:rPr lang="sr-Latn-CS" sz="2400" b="1">
                <a:latin typeface="Times New Roman" panose="02020603050405020304" pitchFamily="18" charset="0"/>
              </a:rPr>
              <a:t>-ova bolest</a:t>
            </a:r>
            <a:r>
              <a:rPr lang="en-US" sz="2400" b="1">
                <a:latin typeface="Times New Roman" panose="02020603050405020304" pitchFamily="18" charset="0"/>
              </a:rPr>
              <a:t> </a:t>
            </a:r>
            <a:r>
              <a:rPr lang="sr-Latn-CS" sz="2400" b="1">
                <a:latin typeface="Times New Roman" panose="02020603050405020304" pitchFamily="18" charset="0"/>
              </a:rPr>
              <a:t>             </a:t>
            </a:r>
            <a:r>
              <a:rPr lang="en-US" sz="2400" b="1">
                <a:latin typeface="Times New Roman" panose="02020603050405020304" pitchFamily="18" charset="0"/>
              </a:rPr>
              <a:t>(h</a:t>
            </a:r>
            <a:r>
              <a:rPr lang="sr-Latn-CS" sz="2400" b="1">
                <a:latin typeface="Times New Roman" panose="02020603050405020304" pitchFamily="18" charset="0"/>
              </a:rPr>
              <a:t>ipertiroidizam</a:t>
            </a:r>
            <a:r>
              <a:rPr lang="en-US" b="1"/>
              <a:t>)</a:t>
            </a:r>
          </a:p>
        </p:txBody>
      </p:sp>
      <p:sp>
        <p:nvSpPr>
          <p:cNvPr id="23562" name="Text Box 10"/>
          <p:cNvSpPr txBox="1">
            <a:spLocks noChangeArrowheads="1"/>
          </p:cNvSpPr>
          <p:nvPr/>
        </p:nvSpPr>
        <p:spPr bwMode="auto">
          <a:xfrm>
            <a:off x="304800" y="1371600"/>
            <a:ext cx="7907338" cy="113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r>
              <a:rPr lang="ru-RU" sz="2400" b="1">
                <a:latin typeface="Times New Roman" panose="02020603050405020304" pitchFamily="18" charset="0"/>
              </a:rPr>
              <a:t>Орган</a:t>
            </a:r>
            <a:r>
              <a:rPr lang="sr-Latn-CS" sz="2400" b="1">
                <a:latin typeface="Times New Roman" panose="02020603050405020304" pitchFamily="18" charset="0"/>
              </a:rPr>
              <a:t>-</a:t>
            </a:r>
            <a:r>
              <a:rPr lang="ru-RU" sz="2400" b="1">
                <a:latin typeface="Times New Roman" panose="02020603050405020304" pitchFamily="18" charset="0"/>
              </a:rPr>
              <a:t>специфичне</a:t>
            </a:r>
            <a:r>
              <a:rPr lang="sr-Latn-CS" sz="2400" b="1">
                <a:latin typeface="Times New Roman" panose="02020603050405020304" pitchFamily="18" charset="0"/>
              </a:rPr>
              <a:t> </a:t>
            </a:r>
            <a:r>
              <a:rPr lang="ru-RU" sz="2400" b="1">
                <a:latin typeface="Times New Roman" panose="02020603050405020304" pitchFamily="18" charset="0"/>
              </a:rPr>
              <a:t>аутоимуне</a:t>
            </a:r>
            <a:r>
              <a:rPr lang="sr-Latn-CS" sz="2400" b="1">
                <a:latin typeface="Times New Roman" panose="02020603050405020304" pitchFamily="18" charset="0"/>
              </a:rPr>
              <a:t> </a:t>
            </a:r>
            <a:r>
              <a:rPr lang="ru-RU" sz="2400" b="1">
                <a:latin typeface="Times New Roman" panose="02020603050405020304" pitchFamily="18" charset="0"/>
              </a:rPr>
              <a:t>болести</a:t>
            </a:r>
          </a:p>
          <a:p>
            <a:endParaRPr lang="sr-Latn-CS" sz="2400" b="1">
              <a:latin typeface="Times New Roman" panose="02020603050405020304" pitchFamily="18" charset="0"/>
            </a:endParaRPr>
          </a:p>
          <a:p>
            <a:r>
              <a:rPr lang="ru-RU" sz="2000" b="1">
                <a:latin typeface="Times New Roman" panose="02020603050405020304" pitchFamily="18" charset="0"/>
              </a:rPr>
              <a:t>различити</a:t>
            </a:r>
            <a:r>
              <a:rPr lang="sr-Latn-CS" sz="2000" b="1">
                <a:latin typeface="Times New Roman" panose="02020603050405020304" pitchFamily="18" charset="0"/>
              </a:rPr>
              <a:t> </a:t>
            </a:r>
            <a:r>
              <a:rPr lang="ru-RU" sz="2000" b="1">
                <a:latin typeface="Times New Roman" panose="02020603050405020304" pitchFamily="18" charset="0"/>
              </a:rPr>
              <a:t>типови</a:t>
            </a:r>
            <a:r>
              <a:rPr lang="sr-Latn-CS" sz="2000" b="1">
                <a:latin typeface="Times New Roman" panose="02020603050405020304" pitchFamily="18" charset="0"/>
              </a:rPr>
              <a:t> </a:t>
            </a:r>
            <a:r>
              <a:rPr lang="ru-RU" sz="2000" b="1">
                <a:latin typeface="Times New Roman" panose="02020603050405020304" pitchFamily="18" charset="0"/>
              </a:rPr>
              <a:t>Ат</a:t>
            </a:r>
            <a:r>
              <a:rPr lang="sr-Latn-CS" sz="2000" b="1">
                <a:latin typeface="Times New Roman" panose="02020603050405020304" pitchFamily="18" charset="0"/>
              </a:rPr>
              <a:t>, </a:t>
            </a:r>
            <a:r>
              <a:rPr lang="ru-RU" sz="2000" b="1">
                <a:latin typeface="Times New Roman" panose="02020603050405020304" pitchFamily="18" charset="0"/>
              </a:rPr>
              <a:t>са</a:t>
            </a:r>
            <a:r>
              <a:rPr lang="sr-Latn-CS" sz="2000" b="1">
                <a:latin typeface="Times New Roman" panose="02020603050405020304" pitchFamily="18" charset="0"/>
              </a:rPr>
              <a:t> </a:t>
            </a:r>
            <a:r>
              <a:rPr lang="ru-RU" sz="2000" b="1">
                <a:latin typeface="Times New Roman" panose="02020603050405020304" pitchFamily="18" charset="0"/>
              </a:rPr>
              <a:t>различитом</a:t>
            </a:r>
            <a:r>
              <a:rPr lang="sr-Latn-CS" sz="2000" b="1">
                <a:latin typeface="Times New Roman" panose="02020603050405020304" pitchFamily="18" charset="0"/>
              </a:rPr>
              <a:t> </a:t>
            </a:r>
            <a:r>
              <a:rPr lang="ru-RU" sz="2000" b="1">
                <a:latin typeface="Times New Roman" panose="02020603050405020304" pitchFamily="18" charset="0"/>
              </a:rPr>
              <a:t>динамиком</a:t>
            </a:r>
            <a:r>
              <a:rPr lang="sr-Latn-CS" sz="2000" b="1">
                <a:latin typeface="Times New Roman" panose="02020603050405020304" pitchFamily="18" charset="0"/>
              </a:rPr>
              <a:t> </a:t>
            </a:r>
            <a:r>
              <a:rPr lang="ru-RU" sz="2000" b="1">
                <a:latin typeface="Times New Roman" panose="02020603050405020304" pitchFamily="18" charset="0"/>
              </a:rPr>
              <a:t>титра</a:t>
            </a:r>
            <a:r>
              <a:rPr lang="sr-Latn-CS" sz="2000" b="1">
                <a:latin typeface="Times New Roman" panose="02020603050405020304" pitchFamily="18" charset="0"/>
              </a:rPr>
              <a:t> </a:t>
            </a:r>
            <a:r>
              <a:rPr lang="ru-RU" sz="2000" b="1">
                <a:latin typeface="Times New Roman" panose="02020603050405020304" pitchFamily="18" charset="0"/>
              </a:rPr>
              <a:t>у</a:t>
            </a:r>
            <a:r>
              <a:rPr lang="sr-Latn-CS" sz="2000" b="1">
                <a:latin typeface="Times New Roman" panose="02020603050405020304" pitchFamily="18" charset="0"/>
              </a:rPr>
              <a:t> </a:t>
            </a:r>
            <a:r>
              <a:rPr lang="ru-RU" sz="2000" b="1">
                <a:latin typeface="Times New Roman" panose="02020603050405020304" pitchFamily="18" charset="0"/>
              </a:rPr>
              <a:t>времену</a:t>
            </a:r>
            <a:r>
              <a:rPr lang="sr-Latn-CS" sz="2000" b="1">
                <a:latin typeface="Times New Roman" panose="02020603050405020304" pitchFamily="18" charset="0"/>
              </a:rPr>
              <a:t>.</a:t>
            </a:r>
            <a:r>
              <a:rPr lang="sr-Latn-CS" sz="2000">
                <a:latin typeface="Times New Roman" panose="02020603050405020304" pitchFamily="18" charset="0"/>
              </a:rPr>
              <a:t>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8593"/>
    </mc:Choice>
    <mc:Fallback xmlns="">
      <p:transition spd="slow" advTm="88593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4"/>
          <p:cNvSpPr txBox="1">
            <a:spLocks noChangeArrowheads="1"/>
          </p:cNvSpPr>
          <p:nvPr/>
        </p:nvSpPr>
        <p:spPr bwMode="auto">
          <a:xfrm>
            <a:off x="685800" y="355600"/>
            <a:ext cx="629602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r>
              <a:rPr lang="ru-RU" sz="3200" b="1">
                <a:latin typeface="Times New Roman" panose="02020603050405020304" pitchFamily="18" charset="0"/>
              </a:rPr>
              <a:t>Хронични</a:t>
            </a:r>
            <a:r>
              <a:rPr lang="sl-SI" sz="3200" b="1">
                <a:latin typeface="Times New Roman" panose="02020603050405020304" pitchFamily="18" charset="0"/>
              </a:rPr>
              <a:t> </a:t>
            </a:r>
            <a:r>
              <a:rPr lang="ru-RU" sz="3200" b="1">
                <a:latin typeface="Times New Roman" panose="02020603050405020304" pitchFamily="18" charset="0"/>
              </a:rPr>
              <a:t>аутоимунски</a:t>
            </a:r>
            <a:r>
              <a:rPr lang="sl-SI" sz="3200" b="1">
                <a:latin typeface="Times New Roman" panose="02020603050405020304" pitchFamily="18" charset="0"/>
              </a:rPr>
              <a:t>, </a:t>
            </a:r>
          </a:p>
          <a:p>
            <a:pPr eaLnBrk="1" hangingPunct="1"/>
            <a:r>
              <a:rPr lang="ru-RU" sz="2800" b="1">
                <a:latin typeface="Times New Roman" panose="02020603050405020304" pitchFamily="18" charset="0"/>
              </a:rPr>
              <a:t>лимфоцитни</a:t>
            </a:r>
            <a:r>
              <a:rPr lang="sl-SI" sz="2800" b="1">
                <a:latin typeface="Times New Roman" panose="02020603050405020304" pitchFamily="18" charset="0"/>
              </a:rPr>
              <a:t> </a:t>
            </a:r>
            <a:r>
              <a:rPr lang="ru-RU" sz="2800" b="1">
                <a:latin typeface="Times New Roman" panose="02020603050405020304" pitchFamily="18" charset="0"/>
              </a:rPr>
              <a:t>тироидитис</a:t>
            </a:r>
            <a:r>
              <a:rPr lang="sl-SI" sz="2800" b="1">
                <a:latin typeface="Times New Roman" panose="02020603050405020304" pitchFamily="18" charset="0"/>
              </a:rPr>
              <a:t> –Hashimoto </a:t>
            </a:r>
          </a:p>
        </p:txBody>
      </p:sp>
      <p:sp>
        <p:nvSpPr>
          <p:cNvPr id="24579" name="Text Box 5"/>
          <p:cNvSpPr txBox="1">
            <a:spLocks noChangeArrowheads="1"/>
          </p:cNvSpPr>
          <p:nvPr/>
        </p:nvSpPr>
        <p:spPr bwMode="auto">
          <a:xfrm>
            <a:off x="609600" y="2987675"/>
            <a:ext cx="7848600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r>
              <a:rPr lang="ru-RU" sz="2400" b="1">
                <a:latin typeface="Times New Roman" panose="02020603050405020304" pitchFamily="18" charset="0"/>
              </a:rPr>
              <a:t>Учесталост</a:t>
            </a:r>
            <a:r>
              <a:rPr lang="sl-SI" sz="2400" b="1">
                <a:latin typeface="Times New Roman" panose="02020603050405020304" pitchFamily="18" charset="0"/>
              </a:rPr>
              <a:t>:</a:t>
            </a:r>
            <a:r>
              <a:rPr lang="sl-SI" sz="2000" b="1">
                <a:latin typeface="Times New Roman" panose="02020603050405020304" pitchFamily="18" charset="0"/>
              </a:rPr>
              <a:t> 1%  </a:t>
            </a:r>
            <a:r>
              <a:rPr lang="ru-RU" sz="2000" b="1">
                <a:latin typeface="Times New Roman" panose="02020603050405020304" pitchFamily="18" charset="0"/>
              </a:rPr>
              <a:t>деце</a:t>
            </a:r>
            <a:r>
              <a:rPr lang="sl-SI" sz="2000" b="1">
                <a:latin typeface="Times New Roman" panose="02020603050405020304" pitchFamily="18" charset="0"/>
              </a:rPr>
              <a:t> </a:t>
            </a:r>
            <a:r>
              <a:rPr lang="ru-RU" sz="2000" b="1">
                <a:latin typeface="Times New Roman" panose="02020603050405020304" pitchFamily="18" charset="0"/>
              </a:rPr>
              <a:t>школског</a:t>
            </a:r>
            <a:r>
              <a:rPr lang="sl-SI" sz="2000" b="1">
                <a:latin typeface="Times New Roman" panose="02020603050405020304" pitchFamily="18" charset="0"/>
              </a:rPr>
              <a:t> </a:t>
            </a:r>
            <a:r>
              <a:rPr lang="ru-RU" sz="2000" b="1">
                <a:latin typeface="Times New Roman" panose="02020603050405020304" pitchFamily="18" charset="0"/>
              </a:rPr>
              <a:t>узраста</a:t>
            </a:r>
            <a:endParaRPr lang="sl-SI" sz="2000" b="1">
              <a:latin typeface="Times New Roman" panose="02020603050405020304" pitchFamily="18" charset="0"/>
            </a:endParaRPr>
          </a:p>
          <a:p>
            <a:r>
              <a:rPr lang="sl-SI" sz="2000" b="1">
                <a:latin typeface="Times New Roman" panose="02020603050405020304" pitchFamily="18" charset="0"/>
              </a:rPr>
              <a:t>                     </a:t>
            </a:r>
            <a:r>
              <a:rPr lang="en-US" sz="2000" b="1">
                <a:latin typeface="Times New Roman" panose="02020603050405020304" pitchFamily="18" charset="0"/>
              </a:rPr>
              <a:t>     </a:t>
            </a:r>
            <a:r>
              <a:rPr lang="sl-SI" sz="2000" b="1">
                <a:latin typeface="Times New Roman" panose="02020603050405020304" pitchFamily="18" charset="0"/>
              </a:rPr>
              <a:t>  4 - 7 </a:t>
            </a:r>
            <a:r>
              <a:rPr lang="ru-RU" sz="2000" b="1">
                <a:latin typeface="Times New Roman" panose="02020603050405020304" pitchFamily="18" charset="0"/>
              </a:rPr>
              <a:t>пута</a:t>
            </a:r>
            <a:r>
              <a:rPr lang="sl-SI" sz="2000" b="1">
                <a:latin typeface="Times New Roman" panose="02020603050405020304" pitchFamily="18" charset="0"/>
              </a:rPr>
              <a:t> </a:t>
            </a:r>
            <a:r>
              <a:rPr lang="ru-RU" sz="2000" b="1">
                <a:latin typeface="Times New Roman" panose="02020603050405020304" pitchFamily="18" charset="0"/>
              </a:rPr>
              <a:t>чешћи</a:t>
            </a:r>
            <a:r>
              <a:rPr lang="sl-SI" sz="2000" b="1">
                <a:latin typeface="Times New Roman" panose="02020603050405020304" pitchFamily="18" charset="0"/>
              </a:rPr>
              <a:t> </a:t>
            </a:r>
            <a:r>
              <a:rPr lang="ru-RU" sz="2000" b="1">
                <a:latin typeface="Times New Roman" panose="02020603050405020304" pitchFamily="18" charset="0"/>
              </a:rPr>
              <a:t>у</a:t>
            </a:r>
            <a:r>
              <a:rPr lang="sl-SI" sz="2000" b="1">
                <a:latin typeface="Times New Roman" panose="02020603050405020304" pitchFamily="18" charset="0"/>
              </a:rPr>
              <a:t> </a:t>
            </a:r>
            <a:r>
              <a:rPr lang="ru-RU" sz="2000" b="1">
                <a:latin typeface="Times New Roman" panose="02020603050405020304" pitchFamily="18" charset="0"/>
              </a:rPr>
              <a:t>девојчица</a:t>
            </a:r>
            <a:r>
              <a:rPr lang="sl-SI" sz="2000" b="1">
                <a:latin typeface="Times New Roman" panose="02020603050405020304" pitchFamily="18" charset="0"/>
              </a:rPr>
              <a:t>  </a:t>
            </a:r>
          </a:p>
          <a:p>
            <a:endParaRPr lang="sl-SI" sz="2000" b="1">
              <a:latin typeface="Times New Roman" panose="02020603050405020304" pitchFamily="18" charset="0"/>
            </a:endParaRPr>
          </a:p>
          <a:p>
            <a:r>
              <a:rPr lang="en-US" sz="2400" b="1">
                <a:latin typeface="Times New Roman" panose="02020603050405020304" pitchFamily="18" charset="0"/>
              </a:rPr>
              <a:t>PH</a:t>
            </a:r>
            <a:r>
              <a:rPr lang="sl-SI" sz="2400" b="1">
                <a:latin typeface="Times New Roman" panose="02020603050405020304" pitchFamily="18" charset="0"/>
              </a:rPr>
              <a:t>:</a:t>
            </a:r>
            <a:r>
              <a:rPr lang="sl-SI" sz="2000" b="1">
                <a:latin typeface="Times New Roman" panose="02020603050405020304" pitchFamily="18" charset="0"/>
              </a:rPr>
              <a:t>   </a:t>
            </a:r>
            <a:r>
              <a:rPr lang="en-US" sz="2000" b="1">
                <a:latin typeface="Times New Roman" panose="02020603050405020304" pitchFamily="18" charset="0"/>
              </a:rPr>
              <a:t>Ly</a:t>
            </a:r>
            <a:r>
              <a:rPr lang="sl-SI" sz="2000" b="1">
                <a:latin typeface="Times New Roman" panose="02020603050405020304" pitchFamily="18" charset="0"/>
              </a:rPr>
              <a:t>-</a:t>
            </a:r>
            <a:r>
              <a:rPr lang="en-US" sz="2000" b="1">
                <a:latin typeface="Times New Roman" panose="02020603050405020304" pitchFamily="18" charset="0"/>
              </a:rPr>
              <a:t>Pl</a:t>
            </a:r>
            <a:r>
              <a:rPr lang="sl-SI" sz="2000" b="1">
                <a:latin typeface="Times New Roman" panose="02020603050405020304" pitchFamily="18" charset="0"/>
              </a:rPr>
              <a:t> </a:t>
            </a:r>
            <a:r>
              <a:rPr lang="ru-RU" sz="2000" b="1">
                <a:latin typeface="Times New Roman" panose="02020603050405020304" pitchFamily="18" charset="0"/>
              </a:rPr>
              <a:t>инфилтрација</a:t>
            </a:r>
            <a:r>
              <a:rPr lang="sl-SI" sz="2000" b="1">
                <a:latin typeface="Times New Roman" panose="02020603050405020304" pitchFamily="18" charset="0"/>
              </a:rPr>
              <a:t> </a:t>
            </a:r>
            <a:r>
              <a:rPr lang="ru-RU" sz="2000" b="1">
                <a:latin typeface="Times New Roman" panose="02020603050405020304" pitchFamily="18" charset="0"/>
              </a:rPr>
              <a:t>и</a:t>
            </a:r>
            <a:r>
              <a:rPr lang="sl-SI" sz="2000" b="1">
                <a:latin typeface="Times New Roman" panose="02020603050405020304" pitchFamily="18" charset="0"/>
              </a:rPr>
              <a:t> </a:t>
            </a:r>
            <a:r>
              <a:rPr lang="ru-RU" sz="2000" b="1">
                <a:latin typeface="Times New Roman" panose="02020603050405020304" pitchFamily="18" charset="0"/>
              </a:rPr>
              <a:t>фиброза</a:t>
            </a:r>
            <a:r>
              <a:rPr lang="sl-SI" sz="2000" b="1">
                <a:latin typeface="Times New Roman" panose="02020603050405020304" pitchFamily="18" charset="0"/>
              </a:rPr>
              <a:t> </a:t>
            </a:r>
          </a:p>
          <a:p>
            <a:pPr eaLnBrk="1" hangingPunct="1"/>
            <a:r>
              <a:rPr lang="sl-SI" sz="2000" b="1">
                <a:latin typeface="Times New Roman" panose="02020603050405020304" pitchFamily="18" charset="0"/>
              </a:rPr>
              <a:t>                 </a:t>
            </a:r>
            <a:r>
              <a:rPr lang="ru-RU" sz="2000" b="1">
                <a:latin typeface="Times New Roman" panose="02020603050405020304" pitchFamily="18" charset="0"/>
              </a:rPr>
              <a:t>атрофија</a:t>
            </a:r>
            <a:r>
              <a:rPr lang="sl-SI" sz="2000" b="1">
                <a:latin typeface="Times New Roman" panose="02020603050405020304" pitchFamily="18" charset="0"/>
              </a:rPr>
              <a:t>, </a:t>
            </a:r>
            <a:r>
              <a:rPr lang="ru-RU" sz="2000" b="1">
                <a:latin typeface="Times New Roman" panose="02020603050405020304" pitchFamily="18" charset="0"/>
              </a:rPr>
              <a:t>разарање</a:t>
            </a:r>
            <a:r>
              <a:rPr lang="sl-SI" sz="2000" b="1">
                <a:latin typeface="Times New Roman" panose="02020603050405020304" pitchFamily="18" charset="0"/>
              </a:rPr>
              <a:t> </a:t>
            </a:r>
            <a:r>
              <a:rPr lang="ru-RU" sz="2000" b="1">
                <a:latin typeface="Times New Roman" panose="02020603050405020304" pitchFamily="18" charset="0"/>
              </a:rPr>
              <a:t>фоликула</a:t>
            </a:r>
            <a:endParaRPr lang="sl-SI" sz="2000" b="1">
              <a:latin typeface="Times New Roman" panose="02020603050405020304" pitchFamily="18" charset="0"/>
            </a:endParaRPr>
          </a:p>
          <a:p>
            <a:pPr eaLnBrk="1" hangingPunct="1"/>
            <a:endParaRPr lang="sl-SI" sz="2000" b="1">
              <a:latin typeface="Times New Roman" panose="02020603050405020304" pitchFamily="18" charset="0"/>
            </a:endParaRPr>
          </a:p>
          <a:p>
            <a:pPr eaLnBrk="1" hangingPunct="1"/>
            <a:r>
              <a:rPr lang="ru-RU" sz="2400" b="1">
                <a:latin typeface="Times New Roman" panose="02020603050405020304" pitchFamily="18" charset="0"/>
              </a:rPr>
              <a:t>Етиопатогенеза</a:t>
            </a:r>
            <a:r>
              <a:rPr lang="sl-SI" sz="2400" b="1">
                <a:latin typeface="Times New Roman" panose="02020603050405020304" pitchFamily="18" charset="0"/>
              </a:rPr>
              <a:t>:</a:t>
            </a:r>
          </a:p>
          <a:p>
            <a:pPr eaLnBrk="1" hangingPunct="1"/>
            <a:r>
              <a:rPr lang="sl-SI" sz="2400" b="1">
                <a:latin typeface="Times New Roman" panose="02020603050405020304" pitchFamily="18" charset="0"/>
              </a:rPr>
              <a:t> </a:t>
            </a:r>
            <a:r>
              <a:rPr lang="ru-RU" sz="2400" b="1">
                <a:latin typeface="Times New Roman" panose="02020603050405020304" pitchFamily="18" charset="0"/>
              </a:rPr>
              <a:t>Орган</a:t>
            </a:r>
            <a:r>
              <a:rPr lang="sl-SI" sz="2400" b="1">
                <a:latin typeface="Times New Roman" panose="02020603050405020304" pitchFamily="18" charset="0"/>
              </a:rPr>
              <a:t>-</a:t>
            </a:r>
            <a:r>
              <a:rPr lang="ru-RU" sz="2400" b="1">
                <a:latin typeface="Times New Roman" panose="02020603050405020304" pitchFamily="18" charset="0"/>
              </a:rPr>
              <a:t>специфична</a:t>
            </a:r>
            <a:r>
              <a:rPr lang="sl-SI" sz="2400" b="1">
                <a:latin typeface="Times New Roman" panose="02020603050405020304" pitchFamily="18" charset="0"/>
              </a:rPr>
              <a:t>  </a:t>
            </a:r>
            <a:r>
              <a:rPr lang="ru-RU" sz="2400" b="1">
                <a:latin typeface="Times New Roman" panose="02020603050405020304" pitchFamily="18" charset="0"/>
              </a:rPr>
              <a:t>аутоимуна</a:t>
            </a:r>
            <a:r>
              <a:rPr lang="sl-SI" sz="2400" b="1">
                <a:latin typeface="Times New Roman" panose="02020603050405020304" pitchFamily="18" charset="0"/>
              </a:rPr>
              <a:t> </a:t>
            </a:r>
            <a:r>
              <a:rPr lang="ru-RU" sz="2400" b="1">
                <a:latin typeface="Times New Roman" panose="02020603050405020304" pitchFamily="18" charset="0"/>
              </a:rPr>
              <a:t>болест</a:t>
            </a:r>
            <a:endParaRPr lang="sl-SI" sz="2400" b="1">
              <a:latin typeface="Times New Roman" panose="02020603050405020304" pitchFamily="18" charset="0"/>
            </a:endParaRPr>
          </a:p>
          <a:p>
            <a:pPr eaLnBrk="1" hangingPunct="1"/>
            <a:r>
              <a:rPr lang="sl-SI" sz="2000" b="1">
                <a:latin typeface="Times New Roman" panose="02020603050405020304" pitchFamily="18" charset="0"/>
              </a:rPr>
              <a:t>             </a:t>
            </a:r>
            <a:r>
              <a:rPr lang="ru-RU" sz="2000" b="1">
                <a:latin typeface="Times New Roman" panose="02020603050405020304" pitchFamily="18" charset="0"/>
              </a:rPr>
              <a:t>Генетски</a:t>
            </a:r>
            <a:r>
              <a:rPr lang="sl-SI" sz="2000" b="1">
                <a:latin typeface="Times New Roman" panose="02020603050405020304" pitchFamily="18" charset="0"/>
              </a:rPr>
              <a:t> </a:t>
            </a:r>
            <a:r>
              <a:rPr lang="ru-RU" sz="2000" b="1">
                <a:latin typeface="Times New Roman" panose="02020603050405020304" pitchFamily="18" charset="0"/>
              </a:rPr>
              <a:t>условљен</a:t>
            </a:r>
            <a:r>
              <a:rPr lang="sl-SI" sz="2000" b="1">
                <a:latin typeface="Times New Roman" panose="02020603050405020304" pitchFamily="18" charset="0"/>
              </a:rPr>
              <a:t> </a:t>
            </a:r>
            <a:r>
              <a:rPr lang="ru-RU" sz="2000" b="1">
                <a:latin typeface="Times New Roman" panose="02020603050405020304" pitchFamily="18" charset="0"/>
              </a:rPr>
              <a:t>поремећај</a:t>
            </a:r>
            <a:r>
              <a:rPr lang="sl-SI" sz="2000" b="1">
                <a:latin typeface="Times New Roman" panose="02020603050405020304" pitchFamily="18" charset="0"/>
              </a:rPr>
              <a:t>  </a:t>
            </a:r>
            <a:r>
              <a:rPr lang="ru-RU" sz="2000" b="1">
                <a:latin typeface="Times New Roman" panose="02020603050405020304" pitchFamily="18" charset="0"/>
              </a:rPr>
              <a:t>субпопулација</a:t>
            </a:r>
            <a:r>
              <a:rPr lang="sl-SI" sz="2000" b="1">
                <a:latin typeface="Times New Roman" panose="02020603050405020304" pitchFamily="18" charset="0"/>
              </a:rPr>
              <a:t> </a:t>
            </a:r>
            <a:r>
              <a:rPr lang="ru-RU" sz="2000" b="1">
                <a:latin typeface="Times New Roman" panose="02020603050405020304" pitchFamily="18" charset="0"/>
              </a:rPr>
              <a:t>Т</a:t>
            </a:r>
            <a:r>
              <a:rPr lang="sl-SI" sz="2000" b="1">
                <a:latin typeface="Times New Roman" panose="02020603050405020304" pitchFamily="18" charset="0"/>
              </a:rPr>
              <a:t> </a:t>
            </a:r>
            <a:r>
              <a:rPr lang="en-US" sz="2000" b="1">
                <a:latin typeface="Times New Roman" panose="02020603050405020304" pitchFamily="18" charset="0"/>
              </a:rPr>
              <a:t>ly</a:t>
            </a:r>
            <a:r>
              <a:rPr lang="sl-SI" sz="2000" b="1">
                <a:latin typeface="Times New Roman" panose="02020603050405020304" pitchFamily="18" charset="0"/>
              </a:rPr>
              <a:t>( </a:t>
            </a:r>
            <a:r>
              <a:rPr lang="ru-RU" sz="2000" b="1">
                <a:latin typeface="Times New Roman" panose="02020603050405020304" pitchFamily="18" charset="0"/>
              </a:rPr>
              <a:t>Т</a:t>
            </a:r>
            <a:r>
              <a:rPr lang="en-US" sz="2000" b="1">
                <a:latin typeface="Times New Roman" panose="02020603050405020304" pitchFamily="18" charset="0"/>
              </a:rPr>
              <a:t>s</a:t>
            </a:r>
            <a:r>
              <a:rPr lang="sl-SI" sz="2000" b="1">
                <a:latin typeface="Times New Roman" panose="02020603050405020304" pitchFamily="18" charset="0"/>
              </a:rPr>
              <a:t> ) :      </a:t>
            </a:r>
          </a:p>
          <a:p>
            <a:pPr eaLnBrk="1" hangingPunct="1"/>
            <a:r>
              <a:rPr lang="sl-SI" sz="2000" b="1">
                <a:latin typeface="Times New Roman" panose="02020603050405020304" pitchFamily="18" charset="0"/>
              </a:rPr>
              <a:t>            - </a:t>
            </a:r>
            <a:r>
              <a:rPr lang="ru-RU" sz="2000" b="1">
                <a:latin typeface="Times New Roman" panose="02020603050405020304" pitchFamily="18" charset="0"/>
              </a:rPr>
              <a:t>изразито</a:t>
            </a:r>
            <a:r>
              <a:rPr lang="sl-SI" sz="2000" b="1">
                <a:latin typeface="Times New Roman" panose="02020603050405020304" pitchFamily="18" charset="0"/>
              </a:rPr>
              <a:t> </a:t>
            </a:r>
            <a:r>
              <a:rPr lang="ru-RU" sz="2000" b="1">
                <a:latin typeface="Times New Roman" panose="02020603050405020304" pitchFamily="18" charset="0"/>
              </a:rPr>
              <a:t>смањење</a:t>
            </a:r>
            <a:r>
              <a:rPr lang="sl-SI" sz="2000" b="1">
                <a:latin typeface="Times New Roman" panose="02020603050405020304" pitchFamily="18" charset="0"/>
              </a:rPr>
              <a:t>  </a:t>
            </a:r>
            <a:r>
              <a:rPr lang="ru-RU" sz="2000" b="1">
                <a:latin typeface="Times New Roman" panose="02020603050405020304" pitchFamily="18" charset="0"/>
              </a:rPr>
              <a:t>имуне</a:t>
            </a:r>
            <a:r>
              <a:rPr lang="sl-SI" sz="2000" b="1">
                <a:latin typeface="Times New Roman" panose="02020603050405020304" pitchFamily="18" charset="0"/>
              </a:rPr>
              <a:t> </a:t>
            </a:r>
            <a:r>
              <a:rPr lang="ru-RU" sz="2000" b="1">
                <a:latin typeface="Times New Roman" panose="02020603050405020304" pitchFamily="18" charset="0"/>
              </a:rPr>
              <a:t>толеранције</a:t>
            </a:r>
            <a:r>
              <a:rPr lang="sl-SI" sz="2000" b="1">
                <a:latin typeface="Times New Roman" panose="02020603050405020304" pitchFamily="18" charset="0"/>
              </a:rPr>
              <a:t>  </a:t>
            </a:r>
            <a:r>
              <a:rPr lang="ru-RU" sz="2000" b="1">
                <a:latin typeface="Times New Roman" panose="02020603050405020304" pitchFamily="18" charset="0"/>
              </a:rPr>
              <a:t>на</a:t>
            </a:r>
            <a:r>
              <a:rPr lang="sl-SI" sz="2000" b="1">
                <a:latin typeface="Times New Roman" panose="02020603050405020304" pitchFamily="18" charset="0"/>
              </a:rPr>
              <a:t> </a:t>
            </a:r>
            <a:r>
              <a:rPr lang="ru-RU" sz="2000" b="1">
                <a:latin typeface="Times New Roman" panose="02020603050405020304" pitchFamily="18" charset="0"/>
              </a:rPr>
              <a:t>сопствене</a:t>
            </a:r>
            <a:r>
              <a:rPr lang="sl-SI" sz="2000" b="1">
                <a:latin typeface="Times New Roman" panose="02020603050405020304" pitchFamily="18" charset="0"/>
              </a:rPr>
              <a:t> </a:t>
            </a:r>
            <a:r>
              <a:rPr lang="ru-RU" sz="2000" b="1">
                <a:latin typeface="Times New Roman" panose="02020603050405020304" pitchFamily="18" charset="0"/>
              </a:rPr>
              <a:t>А</a:t>
            </a:r>
            <a:r>
              <a:rPr lang="en-US" sz="2000" b="1">
                <a:latin typeface="Times New Roman" panose="02020603050405020304" pitchFamily="18" charset="0"/>
              </a:rPr>
              <a:t>g</a:t>
            </a:r>
            <a:endParaRPr lang="sl-SI" sz="2000" b="1">
              <a:latin typeface="Times New Roman" panose="02020603050405020304" pitchFamily="18" charset="0"/>
            </a:endParaRPr>
          </a:p>
          <a:p>
            <a:pPr eaLnBrk="1" hangingPunct="1"/>
            <a:r>
              <a:rPr lang="sl-SI" sz="2000" b="1">
                <a:latin typeface="Times New Roman" panose="02020603050405020304" pitchFamily="18" charset="0"/>
              </a:rPr>
              <a:t>            - </a:t>
            </a:r>
            <a:r>
              <a:rPr lang="ru-RU" sz="2000" b="1">
                <a:latin typeface="Times New Roman" panose="02020603050405020304" pitchFamily="18" charset="0"/>
              </a:rPr>
              <a:t>појачање</a:t>
            </a:r>
            <a:r>
              <a:rPr lang="sl-SI" sz="2000" b="1">
                <a:latin typeface="Times New Roman" panose="02020603050405020304" pitchFamily="18" charset="0"/>
              </a:rPr>
              <a:t> </a:t>
            </a:r>
            <a:r>
              <a:rPr lang="ru-RU" sz="2000" b="1">
                <a:latin typeface="Times New Roman" panose="02020603050405020304" pitchFamily="18" charset="0"/>
              </a:rPr>
              <a:t>интензитета</a:t>
            </a:r>
            <a:r>
              <a:rPr lang="sl-SI" sz="2000" b="1">
                <a:latin typeface="Times New Roman" panose="02020603050405020304" pitchFamily="18" charset="0"/>
              </a:rPr>
              <a:t>  </a:t>
            </a:r>
            <a:r>
              <a:rPr lang="ru-RU" sz="2000" b="1">
                <a:latin typeface="Times New Roman" panose="02020603050405020304" pitchFamily="18" charset="0"/>
              </a:rPr>
              <a:t>имуног</a:t>
            </a:r>
            <a:r>
              <a:rPr lang="sl-SI" sz="2000" b="1">
                <a:latin typeface="Times New Roman" panose="02020603050405020304" pitchFamily="18" charset="0"/>
              </a:rPr>
              <a:t> </a:t>
            </a:r>
            <a:r>
              <a:rPr lang="ru-RU" sz="2000" b="1">
                <a:latin typeface="Times New Roman" panose="02020603050405020304" pitchFamily="18" charset="0"/>
              </a:rPr>
              <a:t>одговора</a:t>
            </a:r>
            <a:r>
              <a:rPr lang="sl-SI" sz="2000" b="1">
                <a:latin typeface="Times New Roman" panose="02020603050405020304" pitchFamily="18" charset="0"/>
              </a:rPr>
              <a:t>  </a:t>
            </a:r>
            <a:r>
              <a:rPr lang="ru-RU" sz="2000" b="1">
                <a:latin typeface="Times New Roman" panose="02020603050405020304" pitchFamily="18" charset="0"/>
              </a:rPr>
              <a:t>на</a:t>
            </a:r>
            <a:r>
              <a:rPr lang="sl-SI" sz="2000" b="1">
                <a:latin typeface="Times New Roman" panose="02020603050405020304" pitchFamily="18" charset="0"/>
              </a:rPr>
              <a:t> </a:t>
            </a:r>
            <a:r>
              <a:rPr lang="ru-RU" sz="2000" b="1">
                <a:latin typeface="Times New Roman" panose="02020603050405020304" pitchFamily="18" charset="0"/>
              </a:rPr>
              <a:t>стране</a:t>
            </a:r>
            <a:r>
              <a:rPr lang="sl-SI" sz="2000" b="1">
                <a:latin typeface="Times New Roman" panose="02020603050405020304" pitchFamily="18" charset="0"/>
              </a:rPr>
              <a:t> </a:t>
            </a:r>
            <a:r>
              <a:rPr lang="ru-RU" sz="2000" b="1">
                <a:latin typeface="Times New Roman" panose="02020603050405020304" pitchFamily="18" charset="0"/>
              </a:rPr>
              <a:t>А</a:t>
            </a:r>
            <a:r>
              <a:rPr lang="en-US" sz="2000" b="1">
                <a:latin typeface="Times New Roman" panose="02020603050405020304" pitchFamily="18" charset="0"/>
              </a:rPr>
              <a:t>g</a:t>
            </a:r>
            <a:r>
              <a:rPr lang="sl-SI" sz="2000" b="1">
                <a:latin typeface="Times New Roman" panose="02020603050405020304" pitchFamily="18" charset="0"/>
              </a:rPr>
              <a:t> </a:t>
            </a:r>
          </a:p>
          <a:p>
            <a:pPr eaLnBrk="1" hangingPunct="1"/>
            <a:endParaRPr lang="en-US" sz="2000" b="1">
              <a:latin typeface="Times New Roman" panose="02020603050405020304" pitchFamily="18" charset="0"/>
            </a:endParaRPr>
          </a:p>
        </p:txBody>
      </p:sp>
      <p:sp>
        <p:nvSpPr>
          <p:cNvPr id="22532" name="Rectangle 9"/>
          <p:cNvSpPr>
            <a:spLocks noChangeArrowheads="1"/>
          </p:cNvSpPr>
          <p:nvPr/>
        </p:nvSpPr>
        <p:spPr bwMode="auto">
          <a:xfrm>
            <a:off x="533400" y="1676400"/>
            <a:ext cx="8077200" cy="120015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latin typeface="Times New Roman" pitchFamily="18" charset="0"/>
              </a:rPr>
              <a:t>Најчешћи</a:t>
            </a:r>
            <a:r>
              <a:rPr lang="sl-SI" sz="2400" b="1" dirty="0">
                <a:latin typeface="Times New Roman" pitchFamily="18" charset="0"/>
              </a:rPr>
              <a:t> </a:t>
            </a:r>
            <a:r>
              <a:rPr lang="ru-RU" sz="2400" b="1" dirty="0">
                <a:latin typeface="Times New Roman" pitchFamily="18" charset="0"/>
              </a:rPr>
              <a:t>узрок</a:t>
            </a:r>
            <a:r>
              <a:rPr lang="sl-SI" sz="2400" b="1" dirty="0">
                <a:latin typeface="Times New Roman" pitchFamily="18" charset="0"/>
              </a:rPr>
              <a:t>: </a:t>
            </a:r>
          </a:p>
          <a:p>
            <a:pPr>
              <a:defRPr/>
            </a:pPr>
            <a:r>
              <a:rPr lang="sl-SI" sz="2400" b="1" dirty="0">
                <a:latin typeface="Times New Roman" pitchFamily="18" charset="0"/>
              </a:rPr>
              <a:t>         - </a:t>
            </a:r>
            <a:r>
              <a:rPr lang="ru-RU" sz="2400" b="1" dirty="0">
                <a:latin typeface="Times New Roman" pitchFamily="18" charset="0"/>
              </a:rPr>
              <a:t>дифузне</a:t>
            </a:r>
            <a:r>
              <a:rPr lang="sl-SI" sz="2400" b="1" dirty="0">
                <a:latin typeface="Times New Roman" pitchFamily="18" charset="0"/>
              </a:rPr>
              <a:t> </a:t>
            </a:r>
            <a:r>
              <a:rPr lang="ru-RU" sz="2400" b="1" dirty="0">
                <a:latin typeface="Times New Roman" pitchFamily="18" charset="0"/>
              </a:rPr>
              <a:t>еутироидне</a:t>
            </a:r>
            <a:r>
              <a:rPr lang="sl-SI" sz="2400" b="1" dirty="0">
                <a:latin typeface="Times New Roman" pitchFamily="18" charset="0"/>
              </a:rPr>
              <a:t> </a:t>
            </a:r>
            <a:r>
              <a:rPr lang="ru-RU" sz="2400" b="1" dirty="0">
                <a:latin typeface="Times New Roman" pitchFamily="18" charset="0"/>
              </a:rPr>
              <a:t>струме</a:t>
            </a:r>
            <a:r>
              <a:rPr lang="sl-SI" sz="2400" b="1" dirty="0">
                <a:latin typeface="Times New Roman" pitchFamily="18" charset="0"/>
              </a:rPr>
              <a:t> </a:t>
            </a:r>
          </a:p>
          <a:p>
            <a:pPr>
              <a:defRPr/>
            </a:pPr>
            <a:r>
              <a:rPr lang="sl-SI" sz="2400" b="1" dirty="0">
                <a:latin typeface="Times New Roman" pitchFamily="18" charset="0"/>
              </a:rPr>
              <a:t>         - </a:t>
            </a:r>
            <a:r>
              <a:rPr lang="ru-RU" sz="2400" b="1" dirty="0">
                <a:latin typeface="Times New Roman" pitchFamily="18" charset="0"/>
              </a:rPr>
              <a:t>стеченог</a:t>
            </a:r>
            <a:r>
              <a:rPr lang="sl-SI" sz="2400" b="1" dirty="0">
                <a:latin typeface="Times New Roman" pitchFamily="18" charset="0"/>
              </a:rPr>
              <a:t> </a:t>
            </a:r>
            <a:r>
              <a:rPr lang="ru-RU" sz="2400" b="1" dirty="0">
                <a:latin typeface="Times New Roman" pitchFamily="18" charset="0"/>
              </a:rPr>
              <a:t>хипотироидизма</a:t>
            </a:r>
            <a:r>
              <a:rPr lang="sl-SI" sz="2400" b="1" dirty="0">
                <a:latin typeface="Times New Roman" pitchFamily="18" charset="0"/>
              </a:rPr>
              <a:t> </a:t>
            </a:r>
            <a:r>
              <a:rPr lang="ru-RU" sz="2400" b="1" dirty="0">
                <a:latin typeface="Times New Roman" pitchFamily="18" charset="0"/>
              </a:rPr>
              <a:t>у</a:t>
            </a:r>
            <a:r>
              <a:rPr lang="sl-SI" sz="2400" b="1" dirty="0">
                <a:latin typeface="Times New Roman" pitchFamily="18" charset="0"/>
              </a:rPr>
              <a:t> </a:t>
            </a:r>
            <a:r>
              <a:rPr lang="ru-RU" sz="2400" b="1" dirty="0">
                <a:latin typeface="Times New Roman" pitchFamily="18" charset="0"/>
              </a:rPr>
              <a:t>деце</a:t>
            </a:r>
            <a:r>
              <a:rPr lang="sl-SI" sz="2400" b="1" dirty="0">
                <a:latin typeface="Times New Roman" pitchFamily="18" charset="0"/>
              </a:rPr>
              <a:t> </a:t>
            </a:r>
            <a:r>
              <a:rPr lang="ru-RU" sz="2400" b="1" dirty="0">
                <a:latin typeface="Times New Roman" pitchFamily="18" charset="0"/>
              </a:rPr>
              <a:t>и</a:t>
            </a:r>
            <a:r>
              <a:rPr lang="sl-SI" sz="2400" b="1" dirty="0">
                <a:latin typeface="Times New Roman" pitchFamily="18" charset="0"/>
              </a:rPr>
              <a:t> </a:t>
            </a:r>
            <a:r>
              <a:rPr lang="ru-RU" sz="2400" b="1" dirty="0">
                <a:latin typeface="Times New Roman" pitchFamily="18" charset="0"/>
              </a:rPr>
              <a:t>адолесцената</a:t>
            </a:r>
            <a:endParaRPr lang="sr-Latn-CS" sz="2400" b="1" dirty="0">
              <a:latin typeface="Times New Roman" pitchFamily="18" charset="0"/>
            </a:endParaRPr>
          </a:p>
        </p:txBody>
      </p:sp>
      <p:pic>
        <p:nvPicPr>
          <p:cNvPr id="24581" name="Picture 10" descr="Dr. Hakaru Hashimot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457200"/>
            <a:ext cx="175260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84074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381000"/>
            <a:ext cx="4038600" cy="762000"/>
          </a:xfrm>
        </p:spPr>
        <p:txBody>
          <a:bodyPr/>
          <a:lstStyle/>
          <a:p>
            <a:pPr eaLnBrk="1" hangingPunct="1"/>
            <a:r>
              <a:rPr lang="en-US" sz="3600" b="1" smtClean="0">
                <a:latin typeface="Times New Roman" panose="02020603050405020304" pitchFamily="18" charset="0"/>
              </a:rPr>
              <a:t>Тиродна</a:t>
            </a:r>
            <a:r>
              <a:rPr lang="sr-Latn-CS" sz="3600" b="1" smtClean="0">
                <a:latin typeface="Times New Roman" panose="02020603050405020304" pitchFamily="18" charset="0"/>
              </a:rPr>
              <a:t> </a:t>
            </a:r>
            <a:r>
              <a:rPr lang="en-US" sz="3600" b="1" smtClean="0">
                <a:latin typeface="Times New Roman" panose="02020603050405020304" pitchFamily="18" charset="0"/>
              </a:rPr>
              <a:t>жлезда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534649" y="2619791"/>
            <a:ext cx="4800600" cy="2209800"/>
          </a:xfrm>
        </p:spPr>
        <p:txBody>
          <a:bodyPr>
            <a:normAutofit lnSpcReduction="10000"/>
          </a:bodyPr>
          <a:lstStyle/>
          <a:p>
            <a:pPr marL="350838" indent="-350838" eaLnBrk="1" fontAlgn="auto" hangingPunct="1">
              <a:lnSpc>
                <a:spcPct val="80000"/>
              </a:lnSpc>
              <a:spcBef>
                <a:spcPct val="30000"/>
              </a:spcBef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sr-Latn-CS" sz="1200" dirty="0" smtClean="0"/>
              <a:t>                          </a:t>
            </a:r>
            <a:endParaRPr lang="en-US" sz="2400" b="1" dirty="0" smtClean="0">
              <a:latin typeface="Times New Roman" pitchFamily="18" charset="0"/>
            </a:endParaRPr>
          </a:p>
          <a:p>
            <a:pPr marL="350838" indent="-350838" eaLnBrk="1" fontAlgn="auto" hangingPunct="1">
              <a:lnSpc>
                <a:spcPct val="80000"/>
              </a:lnSpc>
              <a:spcBef>
                <a:spcPct val="30000"/>
              </a:spcBef>
              <a:spcAft>
                <a:spcPts val="0"/>
              </a:spcAft>
              <a:buClrTx/>
              <a:buFont typeface="Wingdings 2"/>
              <a:buChar char=""/>
              <a:defRPr/>
            </a:pPr>
            <a:r>
              <a:rPr lang="en-US" sz="2400" b="1" dirty="0" err="1" smtClean="0">
                <a:latin typeface="Times New Roman" pitchFamily="18" charset="0"/>
              </a:rPr>
              <a:t>Продукује</a:t>
            </a:r>
            <a:r>
              <a:rPr lang="sr-Cyrl-CS" sz="2400" b="1" dirty="0" smtClean="0">
                <a:latin typeface="Times New Roman" pitchFamily="18" charset="0"/>
              </a:rPr>
              <a:t>  </a:t>
            </a:r>
            <a:r>
              <a:rPr lang="en-US" sz="2400" b="1" dirty="0" err="1" smtClean="0">
                <a:latin typeface="Times New Roman" pitchFamily="18" charset="0"/>
              </a:rPr>
              <a:t>два</a:t>
            </a:r>
            <a:r>
              <a:rPr lang="sr-Cyrl-CS" sz="2400" b="1" dirty="0" smtClean="0">
                <a:latin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</a:rPr>
              <a:t>типа</a:t>
            </a:r>
            <a:r>
              <a:rPr lang="sr-Cyrl-CS" sz="2400" b="1" dirty="0" smtClean="0">
                <a:latin typeface="Times New Roman" pitchFamily="18" charset="0"/>
              </a:rPr>
              <a:t>  </a:t>
            </a:r>
            <a:r>
              <a:rPr lang="en-US" sz="2400" b="1" dirty="0" err="1" smtClean="0">
                <a:latin typeface="Times New Roman" pitchFamily="18" charset="0"/>
              </a:rPr>
              <a:t>хормона</a:t>
            </a:r>
            <a:r>
              <a:rPr lang="sr-Cyrl-CS" sz="2400" b="1" dirty="0" smtClean="0">
                <a:latin typeface="Times New Roman" pitchFamily="18" charset="0"/>
              </a:rPr>
              <a:t>:</a:t>
            </a:r>
          </a:p>
          <a:p>
            <a:pPr marL="350838" indent="-350838" eaLnBrk="1" fontAlgn="auto" hangingPunct="1">
              <a:lnSpc>
                <a:spcPct val="80000"/>
              </a:lnSpc>
              <a:spcBef>
                <a:spcPct val="30000"/>
              </a:spcBef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endParaRPr lang="en-US" sz="2400" b="1" dirty="0" smtClean="0">
              <a:latin typeface="Times New Roman" pitchFamily="18" charset="0"/>
            </a:endParaRPr>
          </a:p>
          <a:p>
            <a:pPr marL="716598" lvl="1" indent="-350838" eaLnBrk="1" fontAlgn="auto" hangingPunct="1">
              <a:lnSpc>
                <a:spcPct val="80000"/>
              </a:lnSpc>
              <a:spcBef>
                <a:spcPct val="30000"/>
              </a:spcBef>
              <a:spcAft>
                <a:spcPts val="0"/>
              </a:spcAft>
              <a:buFontTx/>
              <a:buNone/>
              <a:defRPr/>
            </a:pPr>
            <a:r>
              <a:rPr lang="sr-Cyrl-CS" sz="1800" b="1" dirty="0" smtClean="0">
                <a:latin typeface="Times New Roman" pitchFamily="18" charset="0"/>
              </a:rPr>
              <a:t> </a:t>
            </a:r>
            <a:r>
              <a:rPr lang="en-US" sz="1800" b="1" dirty="0" err="1" smtClean="0">
                <a:latin typeface="Times New Roman" pitchFamily="18" charset="0"/>
              </a:rPr>
              <a:t>Тријод-тиронин</a:t>
            </a:r>
            <a:r>
              <a:rPr lang="sr-Cyrl-CS" sz="1800" b="1" dirty="0" smtClean="0">
                <a:latin typeface="Times New Roman" pitchFamily="18" charset="0"/>
              </a:rPr>
              <a:t> </a:t>
            </a:r>
            <a:r>
              <a:rPr lang="en-US" sz="1800" b="1" dirty="0" smtClean="0">
                <a:latin typeface="Times New Roman" pitchFamily="18" charset="0"/>
              </a:rPr>
              <a:t>(Т</a:t>
            </a:r>
            <a:r>
              <a:rPr lang="en-US" sz="1800" b="1" baseline="-25000" dirty="0" smtClean="0">
                <a:latin typeface="Times New Roman" pitchFamily="18" charset="0"/>
              </a:rPr>
              <a:t>3</a:t>
            </a:r>
            <a:r>
              <a:rPr lang="en-US" sz="1800" b="1" dirty="0" smtClean="0">
                <a:latin typeface="Times New Roman" pitchFamily="18" charset="0"/>
              </a:rPr>
              <a:t>) и </a:t>
            </a:r>
            <a:r>
              <a:rPr lang="en-US" sz="1800" b="1" dirty="0" err="1" smtClean="0">
                <a:latin typeface="Times New Roman" pitchFamily="18" charset="0"/>
              </a:rPr>
              <a:t>Тироксин</a:t>
            </a:r>
            <a:r>
              <a:rPr lang="en-US" sz="1800" b="1" dirty="0" smtClean="0">
                <a:latin typeface="Times New Roman" pitchFamily="18" charset="0"/>
              </a:rPr>
              <a:t> (Т</a:t>
            </a:r>
            <a:r>
              <a:rPr lang="en-US" sz="1800" b="1" baseline="-25000" dirty="0" smtClean="0">
                <a:latin typeface="Times New Roman" pitchFamily="18" charset="0"/>
              </a:rPr>
              <a:t>4</a:t>
            </a:r>
            <a:r>
              <a:rPr lang="en-US" sz="1800" b="1" dirty="0" smtClean="0">
                <a:latin typeface="Times New Roman" pitchFamily="18" charset="0"/>
              </a:rPr>
              <a:t>)</a:t>
            </a:r>
            <a:r>
              <a:rPr lang="sr-Latn-CS" sz="1800" b="1" dirty="0" smtClean="0">
                <a:latin typeface="Times New Roman" pitchFamily="18" charset="0"/>
              </a:rPr>
              <a:t> </a:t>
            </a:r>
            <a:endParaRPr lang="en-US" sz="1800" b="1" dirty="0" smtClean="0">
              <a:latin typeface="Times New Roman" pitchFamily="18" charset="0"/>
            </a:endParaRPr>
          </a:p>
          <a:p>
            <a:pPr marL="716598" lvl="1" indent="-350838" eaLnBrk="1" fontAlgn="auto" hangingPunct="1">
              <a:lnSpc>
                <a:spcPct val="80000"/>
              </a:lnSpc>
              <a:spcBef>
                <a:spcPct val="30000"/>
              </a:spcBef>
              <a:spcAft>
                <a:spcPts val="0"/>
              </a:spcAft>
              <a:buFontTx/>
              <a:buNone/>
              <a:defRPr/>
            </a:pPr>
            <a:endParaRPr lang="sr-Latn-CS" sz="1800" b="1" dirty="0" smtClean="0">
              <a:latin typeface="Times New Roman" pitchFamily="18" charset="0"/>
            </a:endParaRPr>
          </a:p>
          <a:p>
            <a:pPr marL="716598" lvl="1" indent="-350838" eaLnBrk="1" fontAlgn="auto" hangingPunct="1">
              <a:lnSpc>
                <a:spcPct val="80000"/>
              </a:lnSpc>
              <a:spcBef>
                <a:spcPct val="30000"/>
              </a:spcBef>
              <a:spcAft>
                <a:spcPts val="0"/>
              </a:spcAft>
              <a:buFontTx/>
              <a:buNone/>
              <a:defRPr/>
            </a:pPr>
            <a:r>
              <a:rPr lang="sr-Latn-RS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b="1" dirty="0" err="1" smtClean="0">
                <a:latin typeface="Times New Roman" pitchFamily="18" charset="0"/>
              </a:rPr>
              <a:t>Калцитонин</a:t>
            </a:r>
            <a:r>
              <a:rPr lang="sr-Cyrl-CS" sz="1800" b="1" dirty="0" smtClean="0">
                <a:latin typeface="Times New Roman" pitchFamily="18" charset="0"/>
              </a:rPr>
              <a:t>- (СТ)</a:t>
            </a:r>
          </a:p>
          <a:p>
            <a:pPr marL="716598" lvl="1" indent="-350838" eaLnBrk="1" fontAlgn="auto" hangingPunct="1">
              <a:lnSpc>
                <a:spcPct val="80000"/>
              </a:lnSpc>
              <a:spcBef>
                <a:spcPct val="30000"/>
              </a:spcBef>
              <a:spcAft>
                <a:spcPts val="0"/>
              </a:spcAft>
              <a:buFontTx/>
              <a:buNone/>
              <a:defRPr/>
            </a:pPr>
            <a:r>
              <a:rPr lang="sr-Cyrl-CS" sz="1800" b="1" dirty="0" smtClean="0">
                <a:latin typeface="Times New Roman" pitchFamily="18" charset="0"/>
              </a:rPr>
              <a:t> </a:t>
            </a:r>
            <a:r>
              <a:rPr lang="en-US" sz="1800" b="1" dirty="0" err="1" smtClean="0">
                <a:latin typeface="Times New Roman" pitchFamily="18" charset="0"/>
              </a:rPr>
              <a:t>учествује</a:t>
            </a:r>
            <a:r>
              <a:rPr lang="sr-Cyrl-CS" sz="1800" b="1" dirty="0" smtClean="0">
                <a:latin typeface="Times New Roman" pitchFamily="18" charset="0"/>
              </a:rPr>
              <a:t> </a:t>
            </a:r>
            <a:r>
              <a:rPr lang="en-US" sz="1800" b="1" dirty="0" smtClean="0">
                <a:latin typeface="Times New Roman" pitchFamily="18" charset="0"/>
              </a:rPr>
              <a:t>у</a:t>
            </a:r>
            <a:r>
              <a:rPr lang="sr-Cyrl-CS" sz="1800" b="1" dirty="0" smtClean="0">
                <a:latin typeface="Times New Roman" pitchFamily="18" charset="0"/>
              </a:rPr>
              <a:t> </a:t>
            </a:r>
            <a:r>
              <a:rPr lang="en-US" sz="1800" b="1" dirty="0" err="1" smtClean="0">
                <a:latin typeface="Times New Roman" pitchFamily="18" charset="0"/>
              </a:rPr>
              <a:t>метаболизму</a:t>
            </a:r>
            <a:r>
              <a:rPr lang="en-US" sz="1800" b="1" dirty="0" smtClean="0">
                <a:latin typeface="Times New Roman" pitchFamily="18" charset="0"/>
              </a:rPr>
              <a:t>   Ca и P</a:t>
            </a:r>
          </a:p>
        </p:txBody>
      </p:sp>
      <p:pic>
        <p:nvPicPr>
          <p:cNvPr id="7172" name="Picture 8" descr="Thyroid_Anatom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2514600"/>
            <a:ext cx="3152775" cy="3200400"/>
          </a:xfrm>
          <a:prstGeom prst="rect">
            <a:avLst/>
          </a:prstGeom>
          <a:noFill/>
          <a:ln w="2857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73" name="Rectangle 13"/>
          <p:cNvSpPr>
            <a:spLocks noChangeArrowheads="1"/>
          </p:cNvSpPr>
          <p:nvPr/>
        </p:nvSpPr>
        <p:spPr bwMode="auto">
          <a:xfrm>
            <a:off x="533400" y="1501775"/>
            <a:ext cx="83058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sr-Latn-CS" sz="2000" b="1" dirty="0">
                <a:latin typeface="Times New Roman" panose="02020603050405020304" pitchFamily="18" charset="0"/>
              </a:rPr>
              <a:t>  </a:t>
            </a:r>
            <a:r>
              <a:rPr lang="sr-Cyrl-CS" sz="2400" b="1" dirty="0">
                <a:latin typeface="Times New Roman" panose="02020603050405020304" pitchFamily="18" charset="0"/>
              </a:rPr>
              <a:t>Највећи ендокрини орган</a:t>
            </a:r>
            <a:r>
              <a:rPr lang="en-US" sz="2400" b="1" dirty="0">
                <a:latin typeface="Times New Roman" panose="02020603050405020304" pitchFamily="18" charset="0"/>
              </a:rPr>
              <a:t> </a:t>
            </a:r>
            <a:r>
              <a:rPr lang="sr-Cyrl-CS" sz="2400" b="1" dirty="0">
                <a:latin typeface="Times New Roman" panose="02020603050405020304" pitchFamily="18" charset="0"/>
              </a:rPr>
              <a:t> у одраслих (20-30г)</a:t>
            </a:r>
          </a:p>
          <a:p>
            <a:pPr>
              <a:buFontTx/>
              <a:buChar char="•"/>
            </a:pPr>
            <a:endParaRPr lang="sr-Cyrl-CS" sz="1600" b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604"/>
    </mc:Choice>
    <mc:Fallback xmlns="">
      <p:transition spd="slow" advTm="17604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457200" y="1371600"/>
            <a:ext cx="5791200" cy="54864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b="1" u="sng" smtClean="0">
                <a:latin typeface="Times New Roman" panose="02020603050405020304" pitchFamily="18" charset="0"/>
              </a:rPr>
              <a:t>Клиничка</a:t>
            </a:r>
            <a:r>
              <a:rPr lang="sl-SI" sz="2000" b="1" u="sng" smtClean="0">
                <a:latin typeface="Times New Roman" panose="02020603050405020304" pitchFamily="18" charset="0"/>
              </a:rPr>
              <a:t> </a:t>
            </a:r>
            <a:r>
              <a:rPr lang="ru-RU" sz="2000" b="1" u="sng" smtClean="0">
                <a:latin typeface="Times New Roman" panose="02020603050405020304" pitchFamily="18" charset="0"/>
              </a:rPr>
              <a:t>слика</a:t>
            </a:r>
            <a:r>
              <a:rPr lang="sl-SI" sz="2000" b="1" u="sng" smtClean="0">
                <a:latin typeface="Times New Roman" panose="02020603050405020304" pitchFamily="18" charset="0"/>
              </a:rPr>
              <a:t>: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b="1" smtClean="0">
                <a:latin typeface="Times New Roman" panose="02020603050405020304" pitchFamily="18" charset="0"/>
              </a:rPr>
              <a:t>Постепен</a:t>
            </a:r>
            <a:r>
              <a:rPr lang="sl-SI" sz="2000" b="1" smtClean="0">
                <a:latin typeface="Times New Roman" panose="02020603050405020304" pitchFamily="18" charset="0"/>
              </a:rPr>
              <a:t> </a:t>
            </a:r>
            <a:r>
              <a:rPr lang="ru-RU" sz="2000" b="1" smtClean="0">
                <a:latin typeface="Times New Roman" panose="02020603050405020304" pitchFamily="18" charset="0"/>
              </a:rPr>
              <a:t>ток</a:t>
            </a:r>
            <a:endParaRPr lang="sl-SI" sz="2000" b="1" smtClean="0">
              <a:latin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l-SI" sz="1800" b="1" smtClean="0">
                <a:latin typeface="Times New Roman" panose="02020603050405020304" pitchFamily="18" charset="0"/>
              </a:rPr>
              <a:t>  -  </a:t>
            </a:r>
            <a:r>
              <a:rPr lang="ru-RU" sz="1800" b="1" smtClean="0">
                <a:latin typeface="Times New Roman" panose="02020603050405020304" pitchFamily="18" charset="0"/>
              </a:rPr>
              <a:t>безболно</a:t>
            </a:r>
            <a:r>
              <a:rPr lang="sl-SI" sz="1800" b="1" smtClean="0">
                <a:latin typeface="Times New Roman" panose="02020603050405020304" pitchFamily="18" charset="0"/>
              </a:rPr>
              <a:t> </a:t>
            </a:r>
            <a:r>
              <a:rPr lang="ru-RU" sz="1800" b="1" smtClean="0">
                <a:latin typeface="Times New Roman" panose="02020603050405020304" pitchFamily="18" charset="0"/>
              </a:rPr>
              <a:t>дифузно</a:t>
            </a:r>
            <a:r>
              <a:rPr lang="sl-SI" sz="1800" b="1" smtClean="0">
                <a:latin typeface="Times New Roman" panose="02020603050405020304" pitchFamily="18" charset="0"/>
              </a:rPr>
              <a:t> </a:t>
            </a:r>
            <a:r>
              <a:rPr lang="ru-RU" sz="1800" b="1" smtClean="0">
                <a:latin typeface="Times New Roman" panose="02020603050405020304" pitchFamily="18" charset="0"/>
              </a:rPr>
              <a:t>увећање</a:t>
            </a:r>
            <a:r>
              <a:rPr lang="sl-SI" sz="1800" b="1" smtClean="0">
                <a:latin typeface="Times New Roman" panose="02020603050405020304" pitchFamily="18" charset="0"/>
              </a:rPr>
              <a:t> </a:t>
            </a:r>
            <a:r>
              <a:rPr lang="ru-RU" sz="1800" b="1" smtClean="0">
                <a:latin typeface="Times New Roman" panose="02020603050405020304" pitchFamily="18" charset="0"/>
              </a:rPr>
              <a:t>тироидеје</a:t>
            </a:r>
            <a:r>
              <a:rPr lang="sl-SI" sz="1800" b="1" smtClean="0">
                <a:latin typeface="Times New Roman" panose="02020603050405020304" pitchFamily="18" charset="0"/>
              </a:rPr>
              <a:t>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l-SI" sz="1800" b="1" smtClean="0">
                <a:latin typeface="Times New Roman" panose="02020603050405020304" pitchFamily="18" charset="0"/>
              </a:rPr>
              <a:t>  -  </a:t>
            </a:r>
            <a:r>
              <a:rPr lang="ru-RU" sz="1800" b="1" smtClean="0">
                <a:latin typeface="Times New Roman" panose="02020603050405020304" pitchFamily="18" charset="0"/>
              </a:rPr>
              <a:t>осећај</a:t>
            </a:r>
            <a:r>
              <a:rPr lang="sl-SI" sz="1800" b="1" smtClean="0">
                <a:latin typeface="Times New Roman" panose="02020603050405020304" pitchFamily="18" charset="0"/>
              </a:rPr>
              <a:t> </a:t>
            </a:r>
            <a:r>
              <a:rPr lang="ru-RU" sz="1800" b="1" smtClean="0">
                <a:latin typeface="Times New Roman" panose="02020603050405020304" pitchFamily="18" charset="0"/>
              </a:rPr>
              <a:t>нелагодности</a:t>
            </a:r>
            <a:r>
              <a:rPr lang="sl-SI" sz="1800" b="1" smtClean="0">
                <a:latin typeface="Times New Roman" panose="02020603050405020304" pitchFamily="18" charset="0"/>
              </a:rPr>
              <a:t>, </a:t>
            </a:r>
            <a:r>
              <a:rPr lang="ru-RU" sz="1800" b="1" smtClean="0">
                <a:latin typeface="Times New Roman" panose="02020603050405020304" pitchFamily="18" charset="0"/>
              </a:rPr>
              <a:t>дисфагија</a:t>
            </a:r>
            <a:r>
              <a:rPr lang="sl-SI" sz="1800" b="1" smtClean="0">
                <a:latin typeface="Times New Roman" panose="02020603050405020304" pitchFamily="18" charset="0"/>
              </a:rPr>
              <a:t>  (</a:t>
            </a:r>
            <a:r>
              <a:rPr lang="ru-RU" sz="1800" b="1" smtClean="0">
                <a:latin typeface="Times New Roman" panose="02020603050405020304" pitchFamily="18" charset="0"/>
              </a:rPr>
              <a:t>ређе</a:t>
            </a:r>
            <a:r>
              <a:rPr lang="sl-SI" sz="1800" b="1" smtClean="0">
                <a:latin typeface="Times New Roman" panose="02020603050405020304" pitchFamily="18" charset="0"/>
              </a:rPr>
              <a:t>) </a:t>
            </a:r>
          </a:p>
          <a:p>
            <a:pPr eaLnBrk="1" hangingPunct="1">
              <a:lnSpc>
                <a:spcPct val="80000"/>
              </a:lnSpc>
            </a:pPr>
            <a:endParaRPr lang="sl-SI" sz="1800" b="1" smtClean="0">
              <a:latin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b="1" smtClean="0">
                <a:latin typeface="Times New Roman" panose="02020603050405020304" pitchFamily="18" charset="0"/>
              </a:rPr>
              <a:t>У</a:t>
            </a:r>
            <a:r>
              <a:rPr lang="sl-SI" sz="2000" b="1" smtClean="0">
                <a:latin typeface="Times New Roman" panose="02020603050405020304" pitchFamily="18" charset="0"/>
              </a:rPr>
              <a:t> </a:t>
            </a:r>
            <a:r>
              <a:rPr lang="ru-RU" sz="2000" b="1" smtClean="0">
                <a:latin typeface="Times New Roman" panose="02020603050405020304" pitchFamily="18" charset="0"/>
              </a:rPr>
              <a:t>почетку</a:t>
            </a:r>
            <a:r>
              <a:rPr lang="sl-SI" sz="2000" b="1" smtClean="0">
                <a:latin typeface="Times New Roman" panose="02020603050405020304" pitchFamily="18" charset="0"/>
              </a:rPr>
              <a:t> -</a:t>
            </a:r>
            <a:r>
              <a:rPr lang="sl-SI" sz="1800" b="1" smtClean="0">
                <a:latin typeface="Times New Roman" panose="02020603050405020304" pitchFamily="18" charset="0"/>
              </a:rPr>
              <a:t>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l-SI" sz="1800" b="1" smtClean="0">
                <a:latin typeface="Times New Roman" panose="02020603050405020304" pitchFamily="18" charset="0"/>
              </a:rPr>
              <a:t>- </a:t>
            </a:r>
            <a:r>
              <a:rPr lang="ru-RU" sz="1800" b="1" smtClean="0">
                <a:latin typeface="Times New Roman" panose="02020603050405020304" pitchFamily="18" charset="0"/>
              </a:rPr>
              <a:t>струма</a:t>
            </a:r>
            <a:r>
              <a:rPr lang="sl-SI" sz="1800" b="1" smtClean="0">
                <a:latin typeface="Times New Roman" panose="02020603050405020304" pitchFamily="18" charset="0"/>
              </a:rPr>
              <a:t>  +  </a:t>
            </a:r>
            <a:r>
              <a:rPr lang="ru-RU" sz="1800" b="1" smtClean="0">
                <a:latin typeface="Times New Roman" panose="02020603050405020304" pitchFamily="18" charset="0"/>
              </a:rPr>
              <a:t>еутироидни</a:t>
            </a:r>
            <a:r>
              <a:rPr lang="sl-SI" sz="1800" b="1" smtClean="0">
                <a:latin typeface="Times New Roman" panose="02020603050405020304" pitchFamily="18" charset="0"/>
              </a:rPr>
              <a:t> </a:t>
            </a:r>
            <a:r>
              <a:rPr lang="ru-RU" sz="1800" b="1" smtClean="0">
                <a:latin typeface="Times New Roman" panose="02020603050405020304" pitchFamily="18" charset="0"/>
              </a:rPr>
              <a:t>статус</a:t>
            </a:r>
            <a:r>
              <a:rPr lang="sl-SI" sz="1800" b="1" smtClean="0">
                <a:latin typeface="Times New Roman" panose="02020603050405020304" pitchFamily="18" charset="0"/>
              </a:rPr>
              <a:t>                          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l-SI" sz="1800" b="1" smtClean="0">
                <a:latin typeface="Times New Roman" panose="02020603050405020304" pitchFamily="18" charset="0"/>
              </a:rPr>
              <a:t>- </a:t>
            </a:r>
            <a:r>
              <a:rPr lang="ru-RU" sz="1800" b="1" smtClean="0">
                <a:latin typeface="Times New Roman" panose="02020603050405020304" pitchFamily="18" charset="0"/>
              </a:rPr>
              <a:t>палпитације</a:t>
            </a:r>
            <a:r>
              <a:rPr lang="sl-SI" sz="1800" b="1" smtClean="0">
                <a:latin typeface="Times New Roman" panose="02020603050405020304" pitchFamily="18" charset="0"/>
              </a:rPr>
              <a:t>, </a:t>
            </a:r>
            <a:r>
              <a:rPr lang="ru-RU" sz="1800" b="1" smtClean="0">
                <a:latin typeface="Times New Roman" panose="02020603050405020304" pitchFamily="18" charset="0"/>
              </a:rPr>
              <a:t>нервоза</a:t>
            </a:r>
            <a:r>
              <a:rPr lang="sl-SI" sz="1800" b="1" smtClean="0">
                <a:latin typeface="Times New Roman" panose="02020603050405020304" pitchFamily="18" charset="0"/>
              </a:rPr>
              <a:t>, </a:t>
            </a:r>
            <a:r>
              <a:rPr lang="ru-RU" sz="1800" b="1" smtClean="0">
                <a:latin typeface="Times New Roman" panose="02020603050405020304" pitchFamily="18" charset="0"/>
              </a:rPr>
              <a:t>несаница</a:t>
            </a:r>
            <a:r>
              <a:rPr lang="sl-SI" sz="1800" b="1" smtClean="0">
                <a:latin typeface="Times New Roman" panose="02020603050405020304" pitchFamily="18" charset="0"/>
              </a:rPr>
              <a:t>,                                    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l-SI" sz="1800" b="1" smtClean="0">
                <a:latin typeface="Times New Roman" panose="02020603050405020304" pitchFamily="18" charset="0"/>
              </a:rPr>
              <a:t>- 5-10%  </a:t>
            </a:r>
            <a:r>
              <a:rPr lang="ru-RU" sz="1800" b="1" smtClean="0">
                <a:latin typeface="Times New Roman" panose="02020603050405020304" pitchFamily="18" charset="0"/>
              </a:rPr>
              <a:t>јасна</a:t>
            </a:r>
            <a:r>
              <a:rPr lang="sl-SI" sz="1800" b="1" smtClean="0">
                <a:latin typeface="Times New Roman" panose="02020603050405020304" pitchFamily="18" charset="0"/>
              </a:rPr>
              <a:t> (</a:t>
            </a:r>
            <a:r>
              <a:rPr lang="ru-RU" sz="1800" b="1" smtClean="0">
                <a:latin typeface="Times New Roman" panose="02020603050405020304" pitchFamily="18" charset="0"/>
              </a:rPr>
              <a:t>пролазна</a:t>
            </a:r>
            <a:r>
              <a:rPr lang="sl-SI" sz="1800" b="1" smtClean="0">
                <a:latin typeface="Times New Roman" panose="02020603050405020304" pitchFamily="18" charset="0"/>
              </a:rPr>
              <a:t>) </a:t>
            </a:r>
            <a:r>
              <a:rPr lang="ru-RU" sz="1800" b="1" smtClean="0">
                <a:latin typeface="Times New Roman" panose="02020603050405020304" pitchFamily="18" charset="0"/>
              </a:rPr>
              <a:t>хипертиреоза</a:t>
            </a:r>
            <a:endParaRPr lang="sl-SI" sz="1800" b="1" smtClean="0">
              <a:latin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l-SI" sz="1800" b="1" smtClean="0">
                <a:latin typeface="Times New Roman" panose="02020603050405020304" pitchFamily="18" charset="0"/>
              </a:rPr>
              <a:t>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b="1" smtClean="0">
                <a:latin typeface="Times New Roman" panose="02020603050405020304" pitchFamily="18" charset="0"/>
              </a:rPr>
              <a:t>Касније</a:t>
            </a:r>
            <a:r>
              <a:rPr lang="sl-SI" sz="2000" b="1" smtClean="0">
                <a:latin typeface="Times New Roman" panose="02020603050405020304" pitchFamily="18" charset="0"/>
              </a:rPr>
              <a:t>-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l-SI" sz="1800" b="1" smtClean="0">
                <a:latin typeface="Times New Roman" panose="02020603050405020304" pitchFamily="18" charset="0"/>
              </a:rPr>
              <a:t>- </a:t>
            </a:r>
            <a:r>
              <a:rPr lang="ru-RU" sz="1800" b="1" smtClean="0">
                <a:latin typeface="Times New Roman" panose="02020603050405020304" pitchFamily="18" charset="0"/>
              </a:rPr>
              <a:t>увећање</a:t>
            </a:r>
            <a:r>
              <a:rPr lang="sl-SI" sz="1800" b="1" smtClean="0">
                <a:latin typeface="Times New Roman" panose="02020603050405020304" pitchFamily="18" charset="0"/>
              </a:rPr>
              <a:t> </a:t>
            </a:r>
            <a:r>
              <a:rPr lang="ru-RU" sz="1800" b="1" smtClean="0">
                <a:latin typeface="Times New Roman" panose="02020603050405020304" pitchFamily="18" charset="0"/>
              </a:rPr>
              <a:t>или</a:t>
            </a:r>
            <a:r>
              <a:rPr lang="sl-SI" sz="1800" b="1" smtClean="0">
                <a:latin typeface="Times New Roman" panose="02020603050405020304" pitchFamily="18" charset="0"/>
              </a:rPr>
              <a:t> </a:t>
            </a:r>
            <a:r>
              <a:rPr lang="ru-RU" sz="1800" b="1" smtClean="0">
                <a:latin typeface="Times New Roman" panose="02020603050405020304" pitchFamily="18" charset="0"/>
              </a:rPr>
              <a:t>смањење</a:t>
            </a:r>
            <a:r>
              <a:rPr lang="sl-SI" sz="1800" b="1" smtClean="0">
                <a:latin typeface="Times New Roman" panose="02020603050405020304" pitchFamily="18" charset="0"/>
              </a:rPr>
              <a:t> </a:t>
            </a:r>
            <a:r>
              <a:rPr lang="ru-RU" sz="1800" b="1" smtClean="0">
                <a:latin typeface="Times New Roman" panose="02020603050405020304" pitchFamily="18" charset="0"/>
              </a:rPr>
              <a:t>струме</a:t>
            </a:r>
            <a:r>
              <a:rPr lang="sl-SI" sz="1800" b="1" smtClean="0">
                <a:latin typeface="Times New Roman" panose="02020603050405020304" pitchFamily="18" charset="0"/>
              </a:rPr>
              <a:t> (</a:t>
            </a:r>
            <a:r>
              <a:rPr lang="ru-RU" sz="1800" b="1" smtClean="0">
                <a:latin typeface="Times New Roman" panose="02020603050405020304" pitchFamily="18" charset="0"/>
              </a:rPr>
              <a:t>фиброза</a:t>
            </a:r>
            <a:r>
              <a:rPr lang="sl-SI" sz="1800" b="1" smtClean="0">
                <a:latin typeface="Times New Roman" panose="02020603050405020304" pitchFamily="18" charset="0"/>
              </a:rPr>
              <a:t>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l-SI" sz="1800" b="1" smtClean="0">
                <a:latin typeface="Times New Roman" panose="02020603050405020304" pitchFamily="18" charset="0"/>
              </a:rPr>
              <a:t>- </a:t>
            </a:r>
            <a:r>
              <a:rPr lang="ru-RU" sz="1800" b="1" smtClean="0">
                <a:latin typeface="Times New Roman" panose="02020603050405020304" pitchFamily="18" charset="0"/>
              </a:rPr>
              <a:t>замарање</a:t>
            </a:r>
            <a:r>
              <a:rPr lang="sl-SI" sz="1800" b="1" smtClean="0">
                <a:latin typeface="Times New Roman" panose="02020603050405020304" pitchFamily="18" charset="0"/>
              </a:rPr>
              <a:t>, </a:t>
            </a:r>
            <a:r>
              <a:rPr lang="ru-RU" sz="1800" b="1" smtClean="0">
                <a:latin typeface="Times New Roman" panose="02020603050405020304" pitchFamily="18" charset="0"/>
              </a:rPr>
              <a:t>поспаност</a:t>
            </a:r>
            <a:r>
              <a:rPr lang="sl-SI" sz="1800" b="1" smtClean="0">
                <a:latin typeface="Times New Roman" panose="02020603050405020304" pitchFamily="18" charset="0"/>
              </a:rPr>
              <a:t>, </a:t>
            </a:r>
            <a:r>
              <a:rPr lang="ru-RU" sz="1800" b="1" smtClean="0">
                <a:latin typeface="Times New Roman" panose="02020603050405020304" pitchFamily="18" charset="0"/>
              </a:rPr>
              <a:t>опстипација</a:t>
            </a:r>
            <a:r>
              <a:rPr lang="sl-SI" sz="1800" b="1" smtClean="0">
                <a:latin typeface="Times New Roman" panose="02020603050405020304" pitchFamily="18" charset="0"/>
              </a:rPr>
              <a:t>,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l-SI" sz="1800" b="1" smtClean="0">
                <a:latin typeface="Times New Roman" panose="02020603050405020304" pitchFamily="18" charset="0"/>
              </a:rPr>
              <a:t>- </a:t>
            </a:r>
            <a:r>
              <a:rPr lang="ru-RU" sz="1800" b="1" smtClean="0">
                <a:latin typeface="Times New Roman" panose="02020603050405020304" pitchFamily="18" charset="0"/>
              </a:rPr>
              <a:t>палпитације</a:t>
            </a:r>
            <a:r>
              <a:rPr lang="sl-SI" sz="1800" b="1" smtClean="0">
                <a:latin typeface="Times New Roman" panose="02020603050405020304" pitchFamily="18" charset="0"/>
              </a:rPr>
              <a:t>, </a:t>
            </a:r>
            <a:r>
              <a:rPr lang="ru-RU" sz="1800" b="1" smtClean="0">
                <a:latin typeface="Times New Roman" panose="02020603050405020304" pitchFamily="18" charset="0"/>
              </a:rPr>
              <a:t>бледило</a:t>
            </a:r>
            <a:r>
              <a:rPr lang="sl-SI" sz="1800" b="1" smtClean="0">
                <a:latin typeface="Times New Roman" panose="02020603050405020304" pitchFamily="18" charset="0"/>
              </a:rPr>
              <a:t>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l-SI" sz="1800" b="1" smtClean="0">
                <a:latin typeface="Times New Roman" panose="02020603050405020304" pitchFamily="18" charset="0"/>
              </a:rPr>
              <a:t>- </a:t>
            </a:r>
            <a:r>
              <a:rPr lang="ru-RU" sz="1800" b="1" smtClean="0">
                <a:latin typeface="Times New Roman" panose="02020603050405020304" pitchFamily="18" charset="0"/>
              </a:rPr>
              <a:t>успорење</a:t>
            </a:r>
            <a:r>
              <a:rPr lang="sl-SI" sz="1800" b="1" smtClean="0">
                <a:latin typeface="Times New Roman" panose="02020603050405020304" pitchFamily="18" charset="0"/>
              </a:rPr>
              <a:t> </a:t>
            </a:r>
            <a:r>
              <a:rPr lang="ru-RU" sz="1800" b="1" smtClean="0">
                <a:latin typeface="Times New Roman" panose="02020603050405020304" pitchFamily="18" charset="0"/>
              </a:rPr>
              <a:t>раста</a:t>
            </a:r>
            <a:r>
              <a:rPr lang="sl-SI" sz="1800" b="1" smtClean="0">
                <a:latin typeface="Times New Roman" panose="02020603050405020304" pitchFamily="18" charset="0"/>
              </a:rPr>
              <a:t>, </a:t>
            </a:r>
            <a:r>
              <a:rPr lang="ru-RU" sz="1800" b="1" smtClean="0">
                <a:latin typeface="Times New Roman" panose="02020603050405020304" pitchFamily="18" charset="0"/>
              </a:rPr>
              <a:t>гојазност</a:t>
            </a:r>
            <a:r>
              <a:rPr lang="sl-SI" sz="1800" b="1" smtClean="0">
                <a:latin typeface="Times New Roman" panose="02020603050405020304" pitchFamily="18" charset="0"/>
              </a:rPr>
              <a:t>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l-SI" sz="18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8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хипотироидизам</a:t>
            </a:r>
            <a:r>
              <a:rPr lang="sl-SI" sz="18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800" b="1" smtClean="0">
                <a:latin typeface="Times New Roman" panose="02020603050405020304" pitchFamily="18" charset="0"/>
              </a:rPr>
              <a:t>Т</a:t>
            </a:r>
            <a:r>
              <a:rPr lang="en-US" sz="1800" b="1" smtClean="0">
                <a:latin typeface="Times New Roman" panose="02020603050405020304" pitchFamily="18" charset="0"/>
              </a:rPr>
              <a:t>SH</a:t>
            </a:r>
            <a:r>
              <a:rPr lang="sl-SI" sz="18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↑, </a:t>
            </a:r>
            <a:r>
              <a:rPr lang="en-US" sz="18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ru-RU" sz="18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sl-SI" sz="18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 ↓ (15-25%</a:t>
            </a:r>
            <a:r>
              <a:rPr lang="sl-SI" sz="1800" b="1" smtClean="0">
                <a:latin typeface="Times New Roman" panose="02020603050405020304" pitchFamily="18" charset="0"/>
              </a:rPr>
              <a:t> )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l-SI" sz="1800" b="1" smtClean="0">
                <a:latin typeface="Times New Roman" panose="02020603050405020304" pitchFamily="18" charset="0"/>
              </a:rPr>
              <a:t>- </a:t>
            </a:r>
            <a:r>
              <a:rPr lang="ru-RU" sz="1800" b="1" smtClean="0">
                <a:latin typeface="Times New Roman" panose="02020603050405020304" pitchFamily="18" charset="0"/>
              </a:rPr>
              <a:t>Спонтана</a:t>
            </a:r>
            <a:r>
              <a:rPr lang="sl-SI" sz="1800" b="1" smtClean="0">
                <a:latin typeface="Times New Roman" panose="02020603050405020304" pitchFamily="18" charset="0"/>
              </a:rPr>
              <a:t> </a:t>
            </a:r>
            <a:r>
              <a:rPr lang="ru-RU" sz="1800" b="1" smtClean="0">
                <a:latin typeface="Times New Roman" panose="02020603050405020304" pitchFamily="18" charset="0"/>
              </a:rPr>
              <a:t>регресија</a:t>
            </a:r>
            <a:r>
              <a:rPr lang="sl-SI" sz="1800" b="1" smtClean="0">
                <a:latin typeface="Times New Roman" panose="02020603050405020304" pitchFamily="18" charset="0"/>
              </a:rPr>
              <a:t>  ( </a:t>
            </a:r>
            <a:r>
              <a:rPr lang="ru-RU" sz="1800" b="1" smtClean="0">
                <a:latin typeface="Times New Roman" panose="02020603050405020304" pitchFamily="18" charset="0"/>
              </a:rPr>
              <a:t>око</a:t>
            </a:r>
            <a:r>
              <a:rPr lang="sl-SI" sz="1800" b="1" smtClean="0">
                <a:latin typeface="Times New Roman" panose="02020603050405020304" pitchFamily="18" charset="0"/>
              </a:rPr>
              <a:t> 50%)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l-SI" sz="1800" smtClean="0">
                <a:latin typeface="Times New Roman" panose="02020603050405020304" pitchFamily="18" charset="0"/>
              </a:rPr>
              <a:t>                                          </a:t>
            </a:r>
            <a:r>
              <a:rPr lang="ru-RU" sz="1800" smtClean="0">
                <a:latin typeface="Times New Roman" panose="02020603050405020304" pitchFamily="18" charset="0"/>
              </a:rPr>
              <a:t>смањење</a:t>
            </a:r>
            <a:r>
              <a:rPr lang="sl-SI" sz="1800" smtClean="0">
                <a:latin typeface="Times New Roman" panose="02020603050405020304" pitchFamily="18" charset="0"/>
              </a:rPr>
              <a:t> </a:t>
            </a:r>
            <a:r>
              <a:rPr lang="ru-RU" sz="1800" smtClean="0">
                <a:latin typeface="Times New Roman" panose="02020603050405020304" pitchFamily="18" charset="0"/>
              </a:rPr>
              <a:t>струме</a:t>
            </a:r>
            <a:r>
              <a:rPr lang="sl-SI" sz="1800" smtClean="0">
                <a:latin typeface="Times New Roman" panose="02020603050405020304" pitchFamily="18" charset="0"/>
              </a:rPr>
              <a:t>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l-SI" sz="1800" smtClean="0">
                <a:latin typeface="Times New Roman" panose="02020603050405020304" pitchFamily="18" charset="0"/>
              </a:rPr>
              <a:t>                                           </a:t>
            </a:r>
            <a:r>
              <a:rPr lang="ru-RU" sz="1800" smtClean="0">
                <a:latin typeface="Times New Roman" panose="02020603050405020304" pitchFamily="18" charset="0"/>
              </a:rPr>
              <a:t>ишчезавање</a:t>
            </a:r>
            <a:r>
              <a:rPr lang="sl-SI" sz="1800" smtClean="0">
                <a:latin typeface="Times New Roman" panose="02020603050405020304" pitchFamily="18" charset="0"/>
              </a:rPr>
              <a:t> </a:t>
            </a:r>
            <a:r>
              <a:rPr lang="ru-RU" sz="1800" smtClean="0">
                <a:latin typeface="Times New Roman" panose="02020603050405020304" pitchFamily="18" charset="0"/>
              </a:rPr>
              <a:t>анти</a:t>
            </a:r>
            <a:r>
              <a:rPr lang="sl-SI" sz="1800" smtClean="0">
                <a:latin typeface="Times New Roman" panose="02020603050405020304" pitchFamily="18" charset="0"/>
              </a:rPr>
              <a:t> </a:t>
            </a:r>
            <a:r>
              <a:rPr lang="en-US" sz="1800" smtClean="0">
                <a:latin typeface="Times New Roman" panose="02020603050405020304" pitchFamily="18" charset="0"/>
              </a:rPr>
              <a:t>TPO</a:t>
            </a:r>
            <a:r>
              <a:rPr lang="sl-SI" sz="1800" smtClean="0">
                <a:latin typeface="Times New Roman" panose="02020603050405020304" pitchFamily="18" charset="0"/>
              </a:rPr>
              <a:t>-</a:t>
            </a:r>
            <a:r>
              <a:rPr lang="ru-RU" sz="1800" smtClean="0">
                <a:latin typeface="Times New Roman" panose="02020603050405020304" pitchFamily="18" charset="0"/>
              </a:rPr>
              <a:t>Ат</a:t>
            </a:r>
            <a:r>
              <a:rPr lang="sl-SI" sz="1800" smtClean="0">
                <a:latin typeface="Times New Roman" panose="02020603050405020304" pitchFamily="18" charset="0"/>
              </a:rPr>
              <a:t> </a:t>
            </a:r>
            <a:r>
              <a:rPr lang="sl-SI" sz="1800" b="1" smtClean="0">
                <a:latin typeface="Times New Roman" panose="02020603050405020304" pitchFamily="18" charset="0"/>
              </a:rPr>
              <a:t>  </a:t>
            </a:r>
            <a:endParaRPr lang="sr-Latn-CS" sz="1800" b="1" smtClean="0">
              <a:latin typeface="Times New Roman" panose="02020603050405020304" pitchFamily="18" charset="0"/>
            </a:endParaRPr>
          </a:p>
        </p:txBody>
      </p:sp>
      <p:pic>
        <p:nvPicPr>
          <p:cNvPr id="25603" name="Picture 7" descr="thyroidhashimoto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181600" y="3505200"/>
            <a:ext cx="3629025" cy="2438400"/>
          </a:xfrm>
          <a:noFill/>
        </p:spPr>
      </p:pic>
      <p:pic>
        <p:nvPicPr>
          <p:cNvPr id="25604" name="Picture 8" descr="kids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1371600"/>
            <a:ext cx="2954338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5" name="Rectangle 6"/>
          <p:cNvSpPr>
            <a:spLocks noChangeArrowheads="1"/>
          </p:cNvSpPr>
          <p:nvPr/>
        </p:nvSpPr>
        <p:spPr bwMode="auto">
          <a:xfrm>
            <a:off x="381000" y="228600"/>
            <a:ext cx="9448800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r>
              <a:rPr lang="ru-RU" sz="3200" b="1">
                <a:latin typeface="Times New Roman" panose="02020603050405020304" pitchFamily="18" charset="0"/>
              </a:rPr>
              <a:t>Хронични</a:t>
            </a:r>
            <a:r>
              <a:rPr lang="sl-SI" sz="3200" b="1">
                <a:latin typeface="Times New Roman" panose="02020603050405020304" pitchFamily="18" charset="0"/>
              </a:rPr>
              <a:t> </a:t>
            </a:r>
            <a:r>
              <a:rPr lang="ru-RU" sz="3200" b="1">
                <a:latin typeface="Times New Roman" panose="02020603050405020304" pitchFamily="18" charset="0"/>
              </a:rPr>
              <a:t>аутоимунски</a:t>
            </a:r>
            <a:r>
              <a:rPr lang="sl-SI" sz="3200" b="1">
                <a:latin typeface="Times New Roman" panose="02020603050405020304" pitchFamily="18" charset="0"/>
              </a:rPr>
              <a:t>, </a:t>
            </a:r>
          </a:p>
          <a:p>
            <a:pPr eaLnBrk="1" hangingPunct="1"/>
            <a:r>
              <a:rPr lang="ru-RU" sz="3200" b="1">
                <a:latin typeface="Times New Roman" panose="02020603050405020304" pitchFamily="18" charset="0"/>
              </a:rPr>
              <a:t>лимфоцитни</a:t>
            </a:r>
            <a:r>
              <a:rPr lang="sl-SI" sz="3200" b="1">
                <a:latin typeface="Times New Roman" panose="02020603050405020304" pitchFamily="18" charset="0"/>
              </a:rPr>
              <a:t> </a:t>
            </a:r>
            <a:r>
              <a:rPr lang="ru-RU" sz="3200" b="1">
                <a:latin typeface="Times New Roman" panose="02020603050405020304" pitchFamily="18" charset="0"/>
              </a:rPr>
              <a:t>тироидитис</a:t>
            </a:r>
            <a:r>
              <a:rPr lang="sl-SI" sz="3200" b="1">
                <a:latin typeface="Times New Roman" panose="02020603050405020304" pitchFamily="18" charset="0"/>
              </a:rPr>
              <a:t> –Hashimoto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2286"/>
    </mc:Choice>
    <mc:Fallback xmlns="">
      <p:transition spd="slow" advTm="82286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5"/>
          <p:cNvSpPr txBox="1">
            <a:spLocks noChangeArrowheads="1"/>
          </p:cNvSpPr>
          <p:nvPr/>
        </p:nvSpPr>
        <p:spPr bwMode="auto">
          <a:xfrm>
            <a:off x="457200" y="1447800"/>
            <a:ext cx="8305800" cy="3693319"/>
          </a:xfrm>
          <a:prstGeom prst="rect">
            <a:avLst/>
          </a:prstGeom>
          <a:solidFill>
            <a:srgbClr val="E4C9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r>
              <a:rPr lang="ru-RU" sz="2400" b="1" dirty="0">
                <a:latin typeface="Times New Roman" panose="02020603050405020304" pitchFamily="18" charset="0"/>
              </a:rPr>
              <a:t>Дијагностички</a:t>
            </a:r>
            <a:r>
              <a:rPr lang="sl-SI" sz="2400" b="1" dirty="0">
                <a:latin typeface="Times New Roman" panose="02020603050405020304" pitchFamily="18" charset="0"/>
              </a:rPr>
              <a:t> </a:t>
            </a:r>
            <a:r>
              <a:rPr lang="ru-RU" sz="2400" b="1" dirty="0">
                <a:latin typeface="Times New Roman" panose="02020603050405020304" pitchFamily="18" charset="0"/>
              </a:rPr>
              <a:t>критеријуми</a:t>
            </a:r>
            <a:r>
              <a:rPr lang="sl-SI" sz="2000" b="1" dirty="0">
                <a:latin typeface="Times New Roman" panose="02020603050405020304" pitchFamily="18" charset="0"/>
              </a:rPr>
              <a:t>: </a:t>
            </a:r>
            <a:endParaRPr lang="sl-SI" sz="2400" b="1" dirty="0">
              <a:latin typeface="Times New Roman" panose="02020603050405020304" pitchFamily="18" charset="0"/>
            </a:endParaRPr>
          </a:p>
          <a:p>
            <a:pPr lvl="1" eaLnBrk="1" hangingPunct="1"/>
            <a:r>
              <a:rPr lang="sr-Cyrl-CS" sz="2400" b="1" dirty="0">
                <a:latin typeface="Times New Roman" panose="02020603050405020304" pitchFamily="18" charset="0"/>
              </a:rPr>
              <a:t>■ Клинички: </a:t>
            </a:r>
          </a:p>
          <a:p>
            <a:pPr lvl="1" eaLnBrk="1" hangingPunct="1"/>
            <a:r>
              <a:rPr lang="sr-Cyrl-CS" sz="2000" b="1" dirty="0">
                <a:latin typeface="Times New Roman" panose="02020603050405020304" pitchFamily="18" charset="0"/>
              </a:rPr>
              <a:t>          струма, </a:t>
            </a:r>
          </a:p>
          <a:p>
            <a:pPr lvl="1" eaLnBrk="1" hangingPunct="1"/>
            <a:r>
              <a:rPr lang="sr-Cyrl-CS" sz="2400" b="1" dirty="0">
                <a:latin typeface="Times New Roman" panose="02020603050405020304" pitchFamily="18" charset="0"/>
              </a:rPr>
              <a:t>■</a:t>
            </a:r>
            <a:r>
              <a:rPr lang="sr-Cyrl-CS" sz="2400" dirty="0">
                <a:latin typeface="Times New Roman" panose="02020603050405020304" pitchFamily="18" charset="0"/>
              </a:rPr>
              <a:t> </a:t>
            </a:r>
            <a:r>
              <a:rPr lang="sr-Cyrl-CS" sz="2400" b="1" dirty="0">
                <a:latin typeface="Times New Roman" panose="02020603050405020304" pitchFamily="18" charset="0"/>
              </a:rPr>
              <a:t>Лабораторијски: </a:t>
            </a:r>
          </a:p>
          <a:p>
            <a:pPr lvl="1" eaLnBrk="1" hangingPunct="1"/>
            <a:r>
              <a:rPr lang="sr-Cyrl-C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sr-Cyrl-C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еутироидни </a:t>
            </a:r>
            <a:r>
              <a:rPr lang="sr-Cyrl-C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или хипотироидни </a:t>
            </a:r>
            <a:r>
              <a:rPr lang="sr-Cyrl-C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статус (Т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</a:t>
            </a:r>
            <a:r>
              <a:rPr lang="sr-Cyrl-C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b="1" dirty="0">
                <a:solidFill>
                  <a:srgbClr val="CC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↑</a:t>
            </a:r>
            <a:r>
              <a:rPr lang="sr-Cyrl-C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sr-Cyrl-C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Т4 </a:t>
            </a:r>
            <a:r>
              <a:rPr lang="sr-Cyrl-CS" b="1" dirty="0">
                <a:solidFill>
                  <a:srgbClr val="CC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↓</a:t>
            </a:r>
            <a:r>
              <a:rPr lang="sr-Cyrl-C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lvl="1" eaLnBrk="1" hangingPunct="1"/>
            <a:r>
              <a:rPr lang="sr-Cyrl-C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Т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sr-Cyrl-C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О-Аб +   и/или Т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sr-Cyrl-C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Аб +</a:t>
            </a:r>
          </a:p>
          <a:p>
            <a:pPr lvl="1" eaLnBrk="1" hangingPunct="1"/>
            <a:r>
              <a:rPr lang="sr-Cyrl-CS" sz="2400" b="1" dirty="0">
                <a:latin typeface="Times New Roman" panose="02020603050405020304" pitchFamily="18" charset="0"/>
              </a:rPr>
              <a:t>■</a:t>
            </a:r>
            <a:r>
              <a:rPr lang="sr-Cyrl-CS" sz="2400" dirty="0">
                <a:latin typeface="Times New Roman" panose="02020603050405020304" pitchFamily="18" charset="0"/>
              </a:rPr>
              <a:t> </a:t>
            </a:r>
            <a:r>
              <a:rPr lang="sr-Cyrl-CS" sz="2400" b="1" dirty="0">
                <a:latin typeface="Times New Roman" panose="02020603050405020304" pitchFamily="18" charset="0"/>
              </a:rPr>
              <a:t>Аспирациона биопсија танком иглом</a:t>
            </a:r>
            <a:r>
              <a:rPr lang="en-US" sz="2400" b="1" dirty="0">
                <a:latin typeface="Times New Roman" panose="02020603050405020304" pitchFamily="18" charset="0"/>
              </a:rPr>
              <a:t> (FBNA)</a:t>
            </a:r>
            <a:r>
              <a:rPr lang="sr-Cyrl-CS" sz="2400" b="1" dirty="0">
                <a:latin typeface="Times New Roman" panose="02020603050405020304" pitchFamily="18" charset="0"/>
              </a:rPr>
              <a:t>  </a:t>
            </a:r>
          </a:p>
          <a:p>
            <a:pPr lvl="1" eaLnBrk="1" hangingPunct="1"/>
            <a:r>
              <a:rPr lang="sr-Cyrl-CS" b="1" dirty="0">
                <a:latin typeface="Times New Roman" panose="02020603050405020304" pitchFamily="18" charset="0"/>
              </a:rPr>
              <a:t>         </a:t>
            </a:r>
            <a:r>
              <a:rPr lang="en-US" b="1" dirty="0">
                <a:latin typeface="Times New Roman" panose="02020603050405020304" pitchFamily="18" charset="0"/>
              </a:rPr>
              <a:t>PH-</a:t>
            </a:r>
            <a:r>
              <a:rPr lang="sr-Cyrl-CS" b="1" dirty="0">
                <a:latin typeface="Times New Roman" panose="02020603050405020304" pitchFamily="18" charset="0"/>
              </a:rPr>
              <a:t> полиморфна слика </a:t>
            </a:r>
          </a:p>
          <a:p>
            <a:pPr lvl="1" eaLnBrk="1" hangingPunct="1"/>
            <a:r>
              <a:rPr lang="sr-Cyrl-CS" sz="2000" b="1" dirty="0">
                <a:latin typeface="Times New Roman" panose="02020603050405020304" pitchFamily="18" charset="0"/>
              </a:rPr>
              <a:t>■</a:t>
            </a:r>
            <a:r>
              <a:rPr lang="sr-Cyrl-CS" sz="2000" dirty="0">
                <a:latin typeface="Times New Roman" panose="02020603050405020304" pitchFamily="18" charset="0"/>
              </a:rPr>
              <a:t> </a:t>
            </a:r>
            <a:r>
              <a:rPr lang="sr-Cyrl-CS" sz="2400" b="1" dirty="0">
                <a:latin typeface="Times New Roman" panose="02020603050405020304" pitchFamily="18" charset="0"/>
              </a:rPr>
              <a:t>Сцинтиграфија (</a:t>
            </a:r>
            <a:r>
              <a:rPr lang="en-US" sz="2400" b="1" dirty="0">
                <a:latin typeface="Times New Roman" panose="02020603050405020304" pitchFamily="18" charset="0"/>
              </a:rPr>
              <a:t>ECH</a:t>
            </a:r>
            <a:r>
              <a:rPr lang="sr-Cyrl-CS" sz="2400" b="1" dirty="0">
                <a:latin typeface="Times New Roman" panose="02020603050405020304" pitchFamily="18" charset="0"/>
              </a:rPr>
              <a:t>О) </a:t>
            </a:r>
          </a:p>
          <a:p>
            <a:pPr lvl="1" eaLnBrk="1" hangingPunct="1"/>
            <a:r>
              <a:rPr lang="sr-Cyrl-CS" sz="2000" b="1" dirty="0">
                <a:latin typeface="Times New Roman" panose="02020603050405020304" pitchFamily="18" charset="0"/>
                <a:sym typeface="Symbol" panose="05050102010706020507" pitchFamily="18" charset="2"/>
              </a:rPr>
              <a:t>        м</a:t>
            </a:r>
            <a:r>
              <a:rPr lang="sr-Cyrl-CS" b="1" dirty="0">
                <a:latin typeface="Times New Roman" panose="02020603050405020304" pitchFamily="18" charset="0"/>
                <a:sym typeface="Symbol" panose="05050102010706020507" pitchFamily="18" charset="2"/>
              </a:rPr>
              <a:t>рљаста неравномерна  дистрибуција радионуклинда</a:t>
            </a:r>
            <a:endParaRPr lang="en-US" b="1" dirty="0">
              <a:latin typeface="Times New Roman" panose="02020603050405020304" pitchFamily="18" charset="0"/>
              <a:sym typeface="Symbol" panose="05050102010706020507" pitchFamily="18" charset="2"/>
            </a:endParaRPr>
          </a:p>
          <a:p>
            <a:pPr lvl="1" eaLnBrk="1" hangingPunct="1"/>
            <a:r>
              <a:rPr lang="en-US" b="1" dirty="0">
                <a:latin typeface="Times New Roman" panose="02020603050405020304" pitchFamily="18" charset="0"/>
                <a:sym typeface="Symbol" panose="05050102010706020507" pitchFamily="18" charset="2"/>
              </a:rPr>
              <a:t>         </a:t>
            </a:r>
            <a:r>
              <a:rPr lang="en-US" b="1" dirty="0" err="1">
                <a:latin typeface="Times New Roman" panose="02020603050405020304" pitchFamily="18" charset="0"/>
                <a:sym typeface="Symbol" panose="05050102010706020507" pitchFamily="18" charset="2"/>
              </a:rPr>
              <a:t>полиморфна</a:t>
            </a:r>
            <a:r>
              <a:rPr lang="en-US" b="1" dirty="0">
                <a:latin typeface="Times New Roman" panose="02020603050405020304" pitchFamily="18" charset="0"/>
                <a:sym typeface="Symbol" panose="05050102010706020507" pitchFamily="18" charset="2"/>
              </a:rPr>
              <a:t> ЕСНО </a:t>
            </a:r>
            <a:r>
              <a:rPr lang="en-US" b="1" dirty="0" err="1">
                <a:latin typeface="Times New Roman" panose="02020603050405020304" pitchFamily="18" charset="0"/>
                <a:sym typeface="Symbol" panose="05050102010706020507" pitchFamily="18" charset="2"/>
              </a:rPr>
              <a:t>слика</a:t>
            </a:r>
            <a:endParaRPr lang="sr-Cyrl-CS" b="1" dirty="0">
              <a:sym typeface="Symbol" panose="05050102010706020507" pitchFamily="18" charset="2"/>
            </a:endParaRPr>
          </a:p>
        </p:txBody>
      </p:sp>
      <p:pic>
        <p:nvPicPr>
          <p:cNvPr id="26627" name="Picture 2" descr="File:Hashimoto 4er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1031" y="1300956"/>
            <a:ext cx="1981200" cy="1166657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6628" name="Text Box 3"/>
          <p:cNvSpPr txBox="1">
            <a:spLocks noChangeArrowheads="1"/>
          </p:cNvSpPr>
          <p:nvPr/>
        </p:nvSpPr>
        <p:spPr bwMode="auto">
          <a:xfrm>
            <a:off x="6641601" y="2519411"/>
            <a:ext cx="2300630" cy="400110"/>
          </a:xfrm>
          <a:prstGeom prst="rect">
            <a:avLst/>
          </a:prstGeom>
          <a:solidFill>
            <a:srgbClr val="D5ABFF"/>
          </a:solidFill>
          <a:ln w="9525">
            <a:solidFill>
              <a:srgbClr val="660033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r>
              <a:rPr lang="sl-SI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PH:Ly-Pl infiltracija i fibroza,atrofija,</a:t>
            </a:r>
          </a:p>
          <a:p>
            <a:r>
              <a:rPr lang="sl-SI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razaranje folikula, cistične promene</a:t>
            </a:r>
            <a:endParaRPr lang="sr-Latn-CS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629" name="Rectangle 4"/>
          <p:cNvSpPr>
            <a:spLocks noChangeArrowheads="1"/>
          </p:cNvSpPr>
          <p:nvPr/>
        </p:nvSpPr>
        <p:spPr bwMode="auto">
          <a:xfrm>
            <a:off x="685800" y="5673619"/>
            <a:ext cx="8077200" cy="976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lvl="1"/>
            <a:r>
              <a:rPr lang="sl-SI" b="1" dirty="0">
                <a:latin typeface="Times New Roman" panose="02020603050405020304" pitchFamily="18" charset="0"/>
              </a:rPr>
              <a:t>■ </a:t>
            </a:r>
            <a:r>
              <a:rPr lang="ru-RU" sz="2000" b="1" dirty="0">
                <a:latin typeface="Times New Roman" panose="02020603050405020304" pitchFamily="18" charset="0"/>
              </a:rPr>
              <a:t>код</a:t>
            </a:r>
            <a:r>
              <a:rPr lang="sl-SI" sz="2000" b="1" dirty="0">
                <a:latin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</a:rPr>
              <a:t>еутрироидних</a:t>
            </a:r>
            <a:r>
              <a:rPr lang="sl-SI" b="1" dirty="0">
                <a:latin typeface="Times New Roman" panose="02020603050405020304" pitchFamily="18" charset="0"/>
              </a:rPr>
              <a:t>  - </a:t>
            </a:r>
            <a:r>
              <a:rPr lang="ru-RU" b="1" dirty="0">
                <a:latin typeface="Times New Roman" panose="02020603050405020304" pitchFamily="18" charset="0"/>
              </a:rPr>
              <a:t>без</a:t>
            </a:r>
            <a:r>
              <a:rPr lang="sl-SI" b="1" dirty="0">
                <a:latin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</a:rPr>
              <a:t>Т</a:t>
            </a:r>
            <a:r>
              <a:rPr lang="en-US" b="1" dirty="0">
                <a:latin typeface="Times New Roman" panose="02020603050405020304" pitchFamily="18" charset="0"/>
              </a:rPr>
              <a:t>h</a:t>
            </a:r>
            <a:endParaRPr lang="sl-SI" b="1" dirty="0">
              <a:latin typeface="Times New Roman" panose="02020603050405020304" pitchFamily="18" charset="0"/>
            </a:endParaRPr>
          </a:p>
          <a:p>
            <a:pPr lvl="1"/>
            <a:r>
              <a:rPr lang="sl-SI" b="1" dirty="0">
                <a:latin typeface="Times New Roman" panose="02020603050405020304" pitchFamily="18" charset="0"/>
              </a:rPr>
              <a:t>                                            </a:t>
            </a:r>
            <a:r>
              <a:rPr lang="ru-RU" b="1" dirty="0">
                <a:latin typeface="Times New Roman" panose="02020603050405020304" pitchFamily="18" charset="0"/>
              </a:rPr>
              <a:t>код</a:t>
            </a:r>
            <a:r>
              <a:rPr lang="sl-SI" b="1" dirty="0">
                <a:latin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</a:rPr>
              <a:t>изразите</a:t>
            </a:r>
            <a:r>
              <a:rPr lang="sl-SI" b="1" dirty="0">
                <a:latin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</a:rPr>
              <a:t>струме</a:t>
            </a:r>
            <a:r>
              <a:rPr lang="sl-SI" b="1" dirty="0">
                <a:latin typeface="Times New Roman" panose="02020603050405020304" pitchFamily="18" charset="0"/>
              </a:rPr>
              <a:t>:  </a:t>
            </a:r>
            <a:r>
              <a:rPr lang="en-US" b="1" dirty="0">
                <a:latin typeface="Times New Roman" panose="02020603050405020304" pitchFamily="18" charset="0"/>
              </a:rPr>
              <a:t>l</a:t>
            </a:r>
            <a:r>
              <a:rPr lang="sl-SI" b="1" dirty="0">
                <a:latin typeface="Times New Roman" panose="02020603050405020304" pitchFamily="18" charset="0"/>
              </a:rPr>
              <a:t>-</a:t>
            </a:r>
            <a:r>
              <a:rPr lang="ru-RU" b="1" dirty="0">
                <a:latin typeface="Times New Roman" panose="02020603050405020304" pitchFamily="18" charset="0"/>
              </a:rPr>
              <a:t>тироксин</a:t>
            </a:r>
            <a:r>
              <a:rPr lang="sl-SI" b="1" dirty="0">
                <a:latin typeface="Times New Roman" panose="02020603050405020304" pitchFamily="18" charset="0"/>
              </a:rPr>
              <a:t> </a:t>
            </a:r>
          </a:p>
          <a:p>
            <a:pPr lvl="1"/>
            <a:r>
              <a:rPr lang="sl-SI" sz="2000" b="1" dirty="0">
                <a:latin typeface="Times New Roman" panose="02020603050405020304" pitchFamily="18" charset="0"/>
              </a:rPr>
              <a:t>■ </a:t>
            </a:r>
            <a:r>
              <a:rPr lang="ru-RU" sz="2000" b="1" dirty="0">
                <a:latin typeface="Times New Roman" panose="02020603050405020304" pitchFamily="18" charset="0"/>
              </a:rPr>
              <a:t>код</a:t>
            </a:r>
            <a:r>
              <a:rPr lang="sl-SI" sz="2000" b="1" dirty="0">
                <a:latin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</a:rPr>
              <a:t>хипотироидних</a:t>
            </a:r>
            <a:r>
              <a:rPr lang="sl-SI" b="1" dirty="0">
                <a:latin typeface="Times New Roman" panose="02020603050405020304" pitchFamily="18" charset="0"/>
              </a:rPr>
              <a:t> - </a:t>
            </a:r>
            <a:r>
              <a:rPr lang="ru-RU" b="1" dirty="0">
                <a:latin typeface="Times New Roman" panose="02020603050405020304" pitchFamily="18" charset="0"/>
              </a:rPr>
              <a:t>супституциона</a:t>
            </a:r>
            <a:r>
              <a:rPr lang="sl-SI" b="1" dirty="0">
                <a:latin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</a:rPr>
              <a:t>Т</a:t>
            </a:r>
            <a:r>
              <a:rPr lang="en-US" b="1" dirty="0">
                <a:latin typeface="Times New Roman" panose="02020603050405020304" pitchFamily="18" charset="0"/>
              </a:rPr>
              <a:t>h</a:t>
            </a:r>
            <a:r>
              <a:rPr lang="sl-SI" b="1" dirty="0">
                <a:latin typeface="Times New Roman" panose="02020603050405020304" pitchFamily="18" charset="0"/>
              </a:rPr>
              <a:t>, </a:t>
            </a:r>
            <a:r>
              <a:rPr lang="sr-Latn-CS" dirty="0">
                <a:latin typeface="Times New Roman" panose="02020603050405020304" pitchFamily="18" charset="0"/>
              </a:rPr>
              <a:t> </a:t>
            </a:r>
            <a:r>
              <a:rPr lang="en-US" b="1" dirty="0">
                <a:latin typeface="Times New Roman" panose="02020603050405020304" pitchFamily="18" charset="0"/>
              </a:rPr>
              <a:t>l</a:t>
            </a:r>
            <a:r>
              <a:rPr lang="sr-Latn-CS" b="1" dirty="0">
                <a:latin typeface="Times New Roman" panose="02020603050405020304" pitchFamily="18" charset="0"/>
              </a:rPr>
              <a:t>-</a:t>
            </a:r>
            <a:r>
              <a:rPr lang="ru-RU" b="1" dirty="0">
                <a:latin typeface="Times New Roman" panose="02020603050405020304" pitchFamily="18" charset="0"/>
              </a:rPr>
              <a:t>тироксин</a:t>
            </a:r>
            <a:endParaRPr lang="sr-Latn-CS" b="1" dirty="0">
              <a:latin typeface="Times New Roman" panose="02020603050405020304" pitchFamily="18" charset="0"/>
            </a:endParaRPr>
          </a:p>
        </p:txBody>
      </p:sp>
      <p:sp>
        <p:nvSpPr>
          <p:cNvPr id="26630" name="Rectangle 5"/>
          <p:cNvSpPr>
            <a:spLocks noChangeArrowheads="1"/>
          </p:cNvSpPr>
          <p:nvPr/>
        </p:nvSpPr>
        <p:spPr bwMode="auto">
          <a:xfrm>
            <a:off x="480275" y="5243769"/>
            <a:ext cx="44577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r>
              <a:rPr lang="ru-RU" sz="2400" b="1" dirty="0">
                <a:latin typeface="Times New Roman" panose="02020603050405020304" pitchFamily="18" charset="0"/>
              </a:rPr>
              <a:t>Терапијски</a:t>
            </a:r>
            <a:r>
              <a:rPr lang="sl-SI" sz="2400" b="1" dirty="0">
                <a:latin typeface="Times New Roman" panose="02020603050405020304" pitchFamily="18" charset="0"/>
              </a:rPr>
              <a:t> </a:t>
            </a:r>
            <a:r>
              <a:rPr lang="ru-RU" sz="2400" b="1" dirty="0">
                <a:latin typeface="Times New Roman" panose="02020603050405020304" pitchFamily="18" charset="0"/>
              </a:rPr>
              <a:t>приступ</a:t>
            </a:r>
            <a:r>
              <a:rPr lang="sl-SI" sz="2400" b="1" dirty="0">
                <a:latin typeface="Times New Roman" panose="02020603050405020304" pitchFamily="18" charset="0"/>
              </a:rPr>
              <a:t>- </a:t>
            </a:r>
            <a:r>
              <a:rPr lang="ru-RU" sz="2400" b="1" dirty="0">
                <a:latin typeface="Times New Roman" panose="02020603050405020304" pitchFamily="18" charset="0"/>
              </a:rPr>
              <a:t>праћење</a:t>
            </a:r>
            <a:r>
              <a:rPr lang="sl-SI" dirty="0"/>
              <a:t> </a:t>
            </a:r>
          </a:p>
        </p:txBody>
      </p:sp>
      <p:sp>
        <p:nvSpPr>
          <p:cNvPr id="26631" name="Rectangle 7"/>
          <p:cNvSpPr>
            <a:spLocks noChangeArrowheads="1"/>
          </p:cNvSpPr>
          <p:nvPr/>
        </p:nvSpPr>
        <p:spPr bwMode="auto">
          <a:xfrm>
            <a:off x="533400" y="304800"/>
            <a:ext cx="8839200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r>
              <a:rPr lang="ru-RU" sz="3200" b="1" dirty="0">
                <a:latin typeface="Times New Roman" panose="02020603050405020304" pitchFamily="18" charset="0"/>
              </a:rPr>
              <a:t>Хронични</a:t>
            </a:r>
            <a:r>
              <a:rPr lang="sl-SI" sz="3200" b="1" dirty="0">
                <a:latin typeface="Times New Roman" panose="02020603050405020304" pitchFamily="18" charset="0"/>
              </a:rPr>
              <a:t> </a:t>
            </a:r>
            <a:r>
              <a:rPr lang="ru-RU" sz="3200" b="1" dirty="0">
                <a:latin typeface="Times New Roman" panose="02020603050405020304" pitchFamily="18" charset="0"/>
              </a:rPr>
              <a:t>аутоимунски</a:t>
            </a:r>
            <a:r>
              <a:rPr lang="sl-SI" sz="3200" b="1" dirty="0">
                <a:latin typeface="Times New Roman" panose="02020603050405020304" pitchFamily="18" charset="0"/>
              </a:rPr>
              <a:t>, </a:t>
            </a:r>
          </a:p>
          <a:p>
            <a:pPr eaLnBrk="1" hangingPunct="1"/>
            <a:r>
              <a:rPr lang="ru-RU" sz="3200" b="1" dirty="0">
                <a:latin typeface="Times New Roman" panose="02020603050405020304" pitchFamily="18" charset="0"/>
              </a:rPr>
              <a:t>лимфоцитни</a:t>
            </a:r>
            <a:r>
              <a:rPr lang="sl-SI" sz="3200" b="1" dirty="0">
                <a:latin typeface="Times New Roman" panose="02020603050405020304" pitchFamily="18" charset="0"/>
              </a:rPr>
              <a:t> </a:t>
            </a:r>
            <a:r>
              <a:rPr lang="ru-RU" sz="3200" b="1" dirty="0" smtClean="0">
                <a:latin typeface="Times New Roman" panose="02020603050405020304" pitchFamily="18" charset="0"/>
              </a:rPr>
              <a:t>тироидитис</a:t>
            </a:r>
            <a:r>
              <a:rPr lang="sr-Cyrl-RS" sz="3200" b="1" dirty="0">
                <a:latin typeface="Times New Roman" panose="02020603050405020304" pitchFamily="18" charset="0"/>
              </a:rPr>
              <a:t>-</a:t>
            </a:r>
            <a:r>
              <a:rPr lang="sl-SI" sz="3200" b="1" dirty="0" smtClean="0">
                <a:latin typeface="Times New Roman" panose="02020603050405020304" pitchFamily="18" charset="0"/>
              </a:rPr>
              <a:t>Hashimoto </a:t>
            </a:r>
            <a:endParaRPr lang="sl-SI" sz="3200" b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 advTm="112829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2438400" y="533400"/>
            <a:ext cx="48006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/>
            <a:r>
              <a:rPr lang="ru-RU" sz="3600" b="1">
                <a:latin typeface="Times New Roman" panose="02020603050405020304" pitchFamily="18" charset="0"/>
              </a:rPr>
              <a:t>Хипертироидизам</a:t>
            </a:r>
            <a:endParaRPr lang="en-US" sz="3600" b="1">
              <a:latin typeface="Times New Roman" panose="02020603050405020304" pitchFamily="18" charset="0"/>
            </a:endParaRPr>
          </a:p>
        </p:txBody>
      </p:sp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838200" y="1371600"/>
            <a:ext cx="8077200" cy="1200150"/>
          </a:xfrm>
          <a:prstGeom prst="rect">
            <a:avLst/>
          </a:prstGeom>
          <a:solidFill>
            <a:srgbClr val="E4C9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r>
              <a:rPr lang="ru-RU" sz="2400" b="1">
                <a:latin typeface="Times New Roman" panose="02020603050405020304" pitchFamily="18" charset="0"/>
              </a:rPr>
              <a:t>Настаје</a:t>
            </a:r>
            <a:r>
              <a:rPr lang="sl-SI" sz="2400" b="1">
                <a:latin typeface="Times New Roman" panose="02020603050405020304" pitchFamily="18" charset="0"/>
              </a:rPr>
              <a:t> </a:t>
            </a:r>
            <a:r>
              <a:rPr lang="ru-RU" sz="2400" b="1">
                <a:latin typeface="Times New Roman" panose="02020603050405020304" pitchFamily="18" charset="0"/>
              </a:rPr>
              <a:t>због</a:t>
            </a:r>
            <a:r>
              <a:rPr lang="sl-SI" sz="2400" b="1">
                <a:latin typeface="Times New Roman" panose="02020603050405020304" pitchFamily="18" charset="0"/>
              </a:rPr>
              <a:t> </a:t>
            </a:r>
            <a:r>
              <a:rPr lang="ru-RU" sz="2400" b="1">
                <a:latin typeface="Times New Roman" panose="02020603050405020304" pitchFamily="18" charset="0"/>
              </a:rPr>
              <a:t>прекомерне</a:t>
            </a:r>
            <a:r>
              <a:rPr lang="sl-SI" sz="2400" b="1">
                <a:latin typeface="Times New Roman" panose="02020603050405020304" pitchFamily="18" charset="0"/>
              </a:rPr>
              <a:t> </a:t>
            </a:r>
            <a:r>
              <a:rPr lang="ru-RU" sz="2400" b="1">
                <a:latin typeface="Times New Roman" panose="02020603050405020304" pitchFamily="18" charset="0"/>
              </a:rPr>
              <a:t>синтезе</a:t>
            </a:r>
            <a:r>
              <a:rPr lang="sl-SI" sz="2400" b="1">
                <a:latin typeface="Times New Roman" panose="02020603050405020304" pitchFamily="18" charset="0"/>
              </a:rPr>
              <a:t> </a:t>
            </a:r>
            <a:r>
              <a:rPr lang="ru-RU" sz="2400" b="1">
                <a:latin typeface="Times New Roman" panose="02020603050405020304" pitchFamily="18" charset="0"/>
              </a:rPr>
              <a:t>и</a:t>
            </a:r>
            <a:r>
              <a:rPr lang="sl-SI" sz="2400" b="1">
                <a:latin typeface="Times New Roman" panose="02020603050405020304" pitchFamily="18" charset="0"/>
              </a:rPr>
              <a:t> e</a:t>
            </a:r>
            <a:r>
              <a:rPr lang="en-US" sz="2400" b="1">
                <a:latin typeface="Times New Roman" panose="02020603050405020304" pitchFamily="18" charset="0"/>
              </a:rPr>
              <a:t>феката</a:t>
            </a:r>
            <a:r>
              <a:rPr lang="sl-SI" sz="2400" b="1">
                <a:latin typeface="Times New Roman" panose="02020603050405020304" pitchFamily="18" charset="0"/>
              </a:rPr>
              <a:t> </a:t>
            </a:r>
            <a:r>
              <a:rPr lang="ru-RU" sz="2400" b="1">
                <a:latin typeface="Times New Roman" panose="02020603050405020304" pitchFamily="18" charset="0"/>
              </a:rPr>
              <a:t>Т</a:t>
            </a:r>
            <a:r>
              <a:rPr lang="sl-SI" sz="2400" b="1">
                <a:latin typeface="Times New Roman" panose="02020603050405020304" pitchFamily="18" charset="0"/>
              </a:rPr>
              <a:t>3 </a:t>
            </a:r>
            <a:r>
              <a:rPr lang="ru-RU" sz="2400" b="1">
                <a:latin typeface="Times New Roman" panose="02020603050405020304" pitchFamily="18" charset="0"/>
              </a:rPr>
              <a:t>и</a:t>
            </a:r>
            <a:r>
              <a:rPr lang="sl-SI" sz="2400" b="1">
                <a:latin typeface="Times New Roman" panose="02020603050405020304" pitchFamily="18" charset="0"/>
              </a:rPr>
              <a:t> </a:t>
            </a:r>
            <a:r>
              <a:rPr lang="ru-RU" sz="2400" b="1">
                <a:latin typeface="Times New Roman" panose="02020603050405020304" pitchFamily="18" charset="0"/>
              </a:rPr>
              <a:t>Т</a:t>
            </a:r>
            <a:r>
              <a:rPr lang="sl-SI" sz="2400" b="1">
                <a:latin typeface="Times New Roman" panose="02020603050405020304" pitchFamily="18" charset="0"/>
              </a:rPr>
              <a:t>4 </a:t>
            </a:r>
          </a:p>
          <a:p>
            <a:pPr eaLnBrk="1" hangingPunct="1"/>
            <a:r>
              <a:rPr lang="ru-RU" sz="2400" b="1">
                <a:latin typeface="Times New Roman" panose="02020603050405020304" pitchFamily="18" charset="0"/>
              </a:rPr>
              <a:t>који</a:t>
            </a:r>
            <a:r>
              <a:rPr lang="sl-SI" sz="2400" b="1">
                <a:latin typeface="Times New Roman" panose="02020603050405020304" pitchFamily="18" charset="0"/>
              </a:rPr>
              <a:t> </a:t>
            </a:r>
            <a:r>
              <a:rPr lang="ru-RU" sz="2400" b="1">
                <a:latin typeface="Times New Roman" panose="02020603050405020304" pitchFamily="18" charset="0"/>
              </a:rPr>
              <a:t>узрокују</a:t>
            </a:r>
            <a:r>
              <a:rPr lang="sl-SI" sz="2400" b="1">
                <a:latin typeface="Times New Roman" panose="02020603050405020304" pitchFamily="18" charset="0"/>
              </a:rPr>
              <a:t> </a:t>
            </a:r>
            <a:r>
              <a:rPr lang="ru-RU" sz="2400" b="1">
                <a:latin typeface="Times New Roman" panose="02020603050405020304" pitchFamily="18" charset="0"/>
              </a:rPr>
              <a:t>убрзање</a:t>
            </a:r>
            <a:r>
              <a:rPr lang="sl-SI" sz="2400" b="1">
                <a:latin typeface="Times New Roman" panose="02020603050405020304" pitchFamily="18" charset="0"/>
              </a:rPr>
              <a:t>  </a:t>
            </a:r>
            <a:r>
              <a:rPr lang="ru-RU" sz="2400" b="1">
                <a:latin typeface="Times New Roman" panose="02020603050405020304" pitchFamily="18" charset="0"/>
              </a:rPr>
              <a:t>метаболизма</a:t>
            </a:r>
            <a:r>
              <a:rPr lang="sl-SI" sz="2400" b="1">
                <a:latin typeface="Times New Roman" panose="02020603050405020304" pitchFamily="18" charset="0"/>
              </a:rPr>
              <a:t> </a:t>
            </a:r>
            <a:r>
              <a:rPr lang="ru-RU" sz="2400" b="1">
                <a:latin typeface="Times New Roman" panose="02020603050405020304" pitchFamily="18" charset="0"/>
              </a:rPr>
              <a:t>и</a:t>
            </a:r>
            <a:r>
              <a:rPr lang="sl-SI" sz="2400" b="1">
                <a:latin typeface="Times New Roman" panose="02020603050405020304" pitchFamily="18" charset="0"/>
              </a:rPr>
              <a:t> </a:t>
            </a:r>
          </a:p>
          <a:p>
            <a:pPr eaLnBrk="1" hangingPunct="1"/>
            <a:r>
              <a:rPr lang="ru-RU" sz="2400" b="1">
                <a:latin typeface="Times New Roman" panose="02020603050405020304" pitchFamily="18" charset="0"/>
              </a:rPr>
              <a:t>поремећај</a:t>
            </a:r>
            <a:r>
              <a:rPr lang="sl-SI" sz="2400" b="1">
                <a:latin typeface="Times New Roman" panose="02020603050405020304" pitchFamily="18" charset="0"/>
              </a:rPr>
              <a:t> </a:t>
            </a:r>
            <a:r>
              <a:rPr lang="ru-RU" sz="2400" b="1">
                <a:latin typeface="Times New Roman" panose="02020603050405020304" pitchFamily="18" charset="0"/>
              </a:rPr>
              <a:t>функције</a:t>
            </a:r>
            <a:r>
              <a:rPr lang="sl-SI" sz="2400" b="1">
                <a:latin typeface="Times New Roman" panose="02020603050405020304" pitchFamily="18" charset="0"/>
              </a:rPr>
              <a:t>  </a:t>
            </a:r>
            <a:r>
              <a:rPr lang="ru-RU" sz="2400" b="1">
                <a:latin typeface="Times New Roman" panose="02020603050405020304" pitchFamily="18" charset="0"/>
              </a:rPr>
              <a:t>бројних</a:t>
            </a:r>
            <a:r>
              <a:rPr lang="sl-SI" sz="2400" b="1">
                <a:latin typeface="Times New Roman" panose="02020603050405020304" pitchFamily="18" charset="0"/>
              </a:rPr>
              <a:t>  </a:t>
            </a:r>
            <a:r>
              <a:rPr lang="ru-RU" sz="2400" b="1">
                <a:latin typeface="Times New Roman" panose="02020603050405020304" pitchFamily="18" charset="0"/>
              </a:rPr>
              <a:t>телесних</a:t>
            </a:r>
            <a:r>
              <a:rPr lang="sl-SI" sz="2400" b="1">
                <a:latin typeface="Times New Roman" panose="02020603050405020304" pitchFamily="18" charset="0"/>
              </a:rPr>
              <a:t> </a:t>
            </a:r>
            <a:r>
              <a:rPr lang="ru-RU" sz="2400" b="1">
                <a:latin typeface="Times New Roman" panose="02020603050405020304" pitchFamily="18" charset="0"/>
              </a:rPr>
              <a:t>ткива</a:t>
            </a:r>
            <a:r>
              <a:rPr lang="sl-SI" sz="2400" b="1">
                <a:latin typeface="Times New Roman" panose="02020603050405020304" pitchFamily="18" charset="0"/>
              </a:rPr>
              <a:t> </a:t>
            </a:r>
            <a:r>
              <a:rPr lang="ru-RU" sz="2400" b="1">
                <a:latin typeface="Times New Roman" panose="02020603050405020304" pitchFamily="18" charset="0"/>
              </a:rPr>
              <a:t>и</a:t>
            </a:r>
            <a:r>
              <a:rPr lang="sl-SI" sz="2400" b="1">
                <a:latin typeface="Times New Roman" panose="02020603050405020304" pitchFamily="18" charset="0"/>
              </a:rPr>
              <a:t> </a:t>
            </a:r>
            <a:r>
              <a:rPr lang="ru-RU" sz="2400" b="1">
                <a:latin typeface="Times New Roman" panose="02020603050405020304" pitchFamily="18" charset="0"/>
              </a:rPr>
              <a:t>органа</a:t>
            </a:r>
            <a:endParaRPr lang="sl-SI" sz="2400" b="1">
              <a:latin typeface="Times New Roman" panose="02020603050405020304" pitchFamily="18" charset="0"/>
            </a:endParaRPr>
          </a:p>
        </p:txBody>
      </p:sp>
      <p:pic>
        <p:nvPicPr>
          <p:cNvPr id="24580" name="Picture 4" descr="ca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3886200"/>
            <a:ext cx="3652838" cy="2344738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1" name="Picture 5" descr="F1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2971800"/>
            <a:ext cx="2133600" cy="333375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6197477"/>
      </p:ext>
    </p:extLst>
  </p:cSld>
  <p:clrMapOvr>
    <a:masterClrMapping/>
  </p:clrMapOvr>
  <p:transition advTm="19544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-228600"/>
            <a:ext cx="8243888" cy="1219200"/>
          </a:xfrm>
        </p:spPr>
        <p:txBody>
          <a:bodyPr/>
          <a:lstStyle/>
          <a:p>
            <a:pPr algn="ctr" eaLnBrk="1" hangingPunct="1"/>
            <a:r>
              <a:rPr lang="ru-RU" sz="3600" b="1" smtClean="0">
                <a:solidFill>
                  <a:schemeClr val="tx1"/>
                </a:solidFill>
                <a:latin typeface="Times New Roman" panose="02020603050405020304" pitchFamily="18" charset="0"/>
              </a:rPr>
              <a:t>Хипертироидизам</a:t>
            </a:r>
            <a:endParaRPr lang="sr-Latn-CS" sz="3600" b="1" smtClean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219200"/>
            <a:ext cx="8077200" cy="48006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endParaRPr lang="sl-SI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l-SI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■ </a:t>
            </a:r>
            <a:r>
              <a:rPr lang="sr-Cyrl-RS" sz="2400" b="1" dirty="0" smtClean="0">
                <a:latin typeface="Times New Roman" panose="02020603050405020304" pitchFamily="18" charset="0"/>
              </a:rPr>
              <a:t>Примарни </a:t>
            </a:r>
            <a:r>
              <a:rPr lang="sl-SI" sz="2400" b="1" dirty="0" smtClean="0">
                <a:latin typeface="Times New Roman" panose="02020603050405020304" pitchFamily="18" charset="0"/>
              </a:rPr>
              <a:t>:</a:t>
            </a:r>
            <a:r>
              <a:rPr lang="sr-Cyrl-RS" sz="2400" b="1" dirty="0" smtClean="0">
                <a:latin typeface="Times New Roman" panose="02020603050405020304" pitchFamily="18" charset="0"/>
              </a:rPr>
              <a:t>-тиреотоксикоза</a:t>
            </a:r>
            <a:endParaRPr lang="sl-SI" sz="2400" b="1" dirty="0" smtClean="0">
              <a:latin typeface="Times New Roman" panose="02020603050405020304" pitchFamily="18" charset="0"/>
            </a:endParaRPr>
          </a:p>
          <a:p>
            <a:pPr lvl="1" eaLnBrk="1" hangingPunct="1">
              <a:lnSpc>
                <a:spcPct val="80000"/>
              </a:lnSpc>
            </a:pPr>
            <a:r>
              <a:rPr lang="sr-Cyrl-RS" sz="2000" b="1" dirty="0" smtClean="0">
                <a:latin typeface="Times New Roman" panose="02020603050405020304" pitchFamily="18" charset="0"/>
              </a:rPr>
              <a:t>Дифузна токсична струма </a:t>
            </a:r>
          </a:p>
          <a:p>
            <a:pPr marL="393700" lvl="1" indent="0" eaLnBrk="1" hangingPunct="1">
              <a:lnSpc>
                <a:spcPct val="80000"/>
              </a:lnSpc>
              <a:buNone/>
            </a:pPr>
            <a:r>
              <a:rPr lang="sr-Cyrl-RS" sz="2000" b="1" dirty="0">
                <a:latin typeface="Times New Roman" panose="02020603050405020304" pitchFamily="18" charset="0"/>
              </a:rPr>
              <a:t> </a:t>
            </a:r>
            <a:r>
              <a:rPr lang="sr-Cyrl-RS" sz="2000" b="1" dirty="0" smtClean="0">
                <a:latin typeface="Times New Roman" panose="02020603050405020304" pitchFamily="18" charset="0"/>
              </a:rPr>
              <a:t>   </a:t>
            </a:r>
            <a:r>
              <a:rPr lang="sl-SI" sz="2000" b="1" dirty="0" smtClean="0">
                <a:latin typeface="Times New Roman" panose="02020603050405020304" pitchFamily="18" charset="0"/>
              </a:rPr>
              <a:t>(Graves-Basedowljeva </a:t>
            </a:r>
            <a:r>
              <a:rPr lang="sr-Cyrl-RS" sz="2000" b="1" dirty="0" smtClean="0">
                <a:latin typeface="Times New Roman" panose="02020603050405020304" pitchFamily="18" charset="0"/>
              </a:rPr>
              <a:t>болест</a:t>
            </a:r>
            <a:r>
              <a:rPr lang="sl-SI" sz="2000" b="1" dirty="0" smtClean="0">
                <a:latin typeface="Times New Roman" panose="02020603050405020304" pitchFamily="18" charset="0"/>
              </a:rPr>
              <a:t>-95%)</a:t>
            </a:r>
          </a:p>
          <a:p>
            <a:pPr lvl="1" eaLnBrk="1" hangingPunct="1">
              <a:lnSpc>
                <a:spcPct val="80000"/>
              </a:lnSpc>
            </a:pPr>
            <a:r>
              <a:rPr lang="sr-Cyrl-RS" sz="2000" b="1" dirty="0" smtClean="0">
                <a:latin typeface="Times New Roman" panose="02020603050405020304" pitchFamily="18" charset="0"/>
              </a:rPr>
              <a:t>Токсични аденом </a:t>
            </a:r>
            <a:r>
              <a:rPr lang="sl-SI" sz="2000" b="1" dirty="0" smtClean="0">
                <a:latin typeface="Times New Roman" panose="02020603050405020304" pitchFamily="18" charset="0"/>
              </a:rPr>
              <a:t>(Plumer-</a:t>
            </a:r>
            <a:r>
              <a:rPr lang="sr-Cyrl-RS" sz="2000" b="1" dirty="0" smtClean="0">
                <a:latin typeface="Times New Roman" panose="02020603050405020304" pitchFamily="18" charset="0"/>
              </a:rPr>
              <a:t>ова болест</a:t>
            </a:r>
            <a:r>
              <a:rPr lang="sl-SI" sz="2000" b="1" dirty="0" smtClean="0">
                <a:latin typeface="Times New Roman" panose="02020603050405020304" pitchFamily="18" charset="0"/>
              </a:rPr>
              <a:t> )</a:t>
            </a:r>
          </a:p>
          <a:p>
            <a:pPr lvl="1" eaLnBrk="1" hangingPunct="1">
              <a:lnSpc>
                <a:spcPct val="80000"/>
              </a:lnSpc>
            </a:pPr>
            <a:r>
              <a:rPr lang="sr-Cyrl-RS" sz="2000" b="1" dirty="0" smtClean="0">
                <a:latin typeface="Times New Roman" panose="02020603050405020304" pitchFamily="18" charset="0"/>
              </a:rPr>
              <a:t>Субакутни тироидитис</a:t>
            </a:r>
            <a:r>
              <a:rPr lang="sl-SI" sz="2000" b="1" dirty="0" smtClean="0">
                <a:latin typeface="Times New Roman" panose="02020603050405020304" pitchFamily="18" charset="0"/>
              </a:rPr>
              <a:t>; </a:t>
            </a:r>
            <a:r>
              <a:rPr lang="sr-Cyrl-RS" sz="2000" b="1" dirty="0" smtClean="0">
                <a:latin typeface="Times New Roman" panose="02020603050405020304" pitchFamily="18" charset="0"/>
              </a:rPr>
              <a:t>токсични тироидитис </a:t>
            </a:r>
            <a:r>
              <a:rPr lang="sl-SI" sz="2000" b="1" dirty="0" smtClean="0">
                <a:latin typeface="Times New Roman" panose="02020603050405020304" pitchFamily="18" charset="0"/>
              </a:rPr>
              <a:t>oksični tiroiditis </a:t>
            </a:r>
          </a:p>
          <a:p>
            <a:pPr lvl="1" eaLnBrk="1" hangingPunct="1">
              <a:lnSpc>
                <a:spcPct val="80000"/>
              </a:lnSpc>
            </a:pPr>
            <a:r>
              <a:rPr lang="sr-Cyrl-RS" sz="2000" b="1" dirty="0" smtClean="0">
                <a:latin typeface="Times New Roman" panose="02020603050405020304" pitchFamily="18" charset="0"/>
              </a:rPr>
              <a:t>Хиперфункционани</a:t>
            </a:r>
            <a:r>
              <a:rPr lang="sl-SI" sz="2000" b="1" dirty="0" smtClean="0">
                <a:latin typeface="Times New Roman" panose="02020603050405020304" pitchFamily="18" charset="0"/>
              </a:rPr>
              <a:t> Ca </a:t>
            </a:r>
            <a:r>
              <a:rPr lang="sr-Cyrl-RS" sz="2000" b="1" dirty="0" smtClean="0">
                <a:latin typeface="Times New Roman" panose="02020603050405020304" pitchFamily="18" charset="0"/>
              </a:rPr>
              <a:t>тироидеје</a:t>
            </a:r>
            <a:endParaRPr lang="sl-SI" sz="2000" b="1" dirty="0" smtClean="0">
              <a:latin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sl-SI" sz="2000" b="1" dirty="0" smtClean="0">
              <a:latin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sl-SI" sz="2000" b="1" dirty="0" smtClean="0">
              <a:latin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l-SI" sz="2000" b="1" dirty="0" smtClean="0">
                <a:latin typeface="Times New Roman" panose="02020603050405020304" pitchFamily="18" charset="0"/>
              </a:rPr>
              <a:t>  </a:t>
            </a:r>
            <a:r>
              <a:rPr lang="sl-SI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■ </a:t>
            </a:r>
            <a:r>
              <a:rPr lang="sr-Cyrl-RS" sz="2400" b="1" dirty="0" smtClean="0">
                <a:latin typeface="Times New Roman" panose="02020603050405020304" pitchFamily="18" charset="0"/>
              </a:rPr>
              <a:t>Секундарни</a:t>
            </a:r>
            <a:r>
              <a:rPr lang="sl-SI" sz="2400" b="1" dirty="0" smtClean="0">
                <a:latin typeface="Times New Roman" panose="02020603050405020304" pitchFamily="18" charset="0"/>
              </a:rPr>
              <a:t> 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sl-SI" sz="1600" b="1" dirty="0" smtClean="0">
                <a:latin typeface="Times New Roman" panose="02020603050405020304" pitchFamily="18" charset="0"/>
              </a:rPr>
              <a:t> - </a:t>
            </a:r>
            <a:r>
              <a:rPr lang="sl-SI" sz="1800" b="1" dirty="0" smtClean="0">
                <a:latin typeface="Times New Roman" panose="02020603050405020304" pitchFamily="18" charset="0"/>
              </a:rPr>
              <a:t>TSH </a:t>
            </a:r>
            <a:r>
              <a:rPr lang="sr-Cyrl-RS" sz="1800" b="1" dirty="0" smtClean="0">
                <a:latin typeface="Times New Roman" panose="02020603050405020304" pitchFamily="18" charset="0"/>
              </a:rPr>
              <a:t>индуковани хипертироидизам 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sr-Cyrl-RS" sz="1800" b="1" dirty="0">
                <a:latin typeface="Times New Roman" panose="02020603050405020304" pitchFamily="18" charset="0"/>
              </a:rPr>
              <a:t> </a:t>
            </a:r>
            <a:r>
              <a:rPr lang="sr-Cyrl-RS" sz="1800" b="1" dirty="0" smtClean="0">
                <a:latin typeface="Times New Roman" panose="02020603050405020304" pitchFamily="18" charset="0"/>
              </a:rPr>
              <a:t>                  </a:t>
            </a:r>
            <a:r>
              <a:rPr lang="sl-SI" sz="1800" b="1" dirty="0" smtClean="0">
                <a:latin typeface="Times New Roman" panose="02020603050405020304" pitchFamily="18" charset="0"/>
              </a:rPr>
              <a:t>TSH </a:t>
            </a:r>
            <a:r>
              <a:rPr lang="sr-Cyrl-RS" sz="1800" b="1" dirty="0" smtClean="0">
                <a:latin typeface="Times New Roman" panose="02020603050405020304" pitchFamily="18" charset="0"/>
              </a:rPr>
              <a:t> секретујући тумор хипофизе 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sr-Cyrl-RS" sz="1800" b="1" dirty="0">
                <a:latin typeface="Times New Roman" panose="02020603050405020304" pitchFamily="18" charset="0"/>
              </a:rPr>
              <a:t> </a:t>
            </a:r>
            <a:r>
              <a:rPr lang="sr-Cyrl-RS" sz="1800" b="1" dirty="0" smtClean="0">
                <a:latin typeface="Times New Roman" panose="02020603050405020304" pitchFamily="18" charset="0"/>
              </a:rPr>
              <a:t>                   Резистенција хипофизе на тироидне хормоне 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sl-SI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 </a:t>
            </a:r>
            <a:r>
              <a:rPr lang="sl-SI" sz="1800" b="1" dirty="0" smtClean="0">
                <a:latin typeface="Times New Roman" panose="02020603050405020304" pitchFamily="18" charset="0"/>
              </a:rPr>
              <a:t>J  </a:t>
            </a:r>
            <a:r>
              <a:rPr lang="sr-Cyrl-RS" sz="1800" b="1" dirty="0" smtClean="0">
                <a:latin typeface="Times New Roman" panose="02020603050405020304" pitchFamily="18" charset="0"/>
              </a:rPr>
              <a:t>иззвани хипертироидизам </a:t>
            </a:r>
            <a:r>
              <a:rPr lang="sl-SI" sz="1800" b="1" dirty="0" smtClean="0">
                <a:latin typeface="Times New Roman" panose="02020603050405020304" pitchFamily="18" charset="0"/>
              </a:rPr>
              <a:t>(”Jod-Basedow” )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sl-SI" sz="1800" b="1" dirty="0" smtClean="0">
                <a:latin typeface="Times New Roman" panose="02020603050405020304" pitchFamily="18" charset="0"/>
              </a:rPr>
              <a:t> -  hCG </a:t>
            </a:r>
            <a:r>
              <a:rPr lang="sr-Cyrl-RS" sz="1800" b="1" dirty="0" smtClean="0">
                <a:latin typeface="Times New Roman" panose="02020603050405020304" pitchFamily="18" charset="0"/>
              </a:rPr>
              <a:t>секретујући </a:t>
            </a:r>
            <a:r>
              <a:rPr lang="sl-SI" sz="1800" b="1" dirty="0" smtClean="0">
                <a:latin typeface="Times New Roman" panose="02020603050405020304" pitchFamily="18" charset="0"/>
              </a:rPr>
              <a:t>Tu (Hidatiformna mola, horioCa )</a:t>
            </a:r>
            <a:endParaRPr lang="sr-Latn-CS" sz="1800" b="1" dirty="0" smtClean="0">
              <a:latin typeface="Times New Roman" panose="02020603050405020304" pitchFamily="18" charset="0"/>
            </a:endParaRPr>
          </a:p>
        </p:txBody>
      </p:sp>
      <p:pic>
        <p:nvPicPr>
          <p:cNvPr id="27652" name="Picture 5" descr="http://4.bp.blogspot.com/-ShhC05abhbk/UXfCB9Vb5HI/AAAAAAAAA7U/B5YuTMO0ds4/s1600/goiter+wome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1371600"/>
            <a:ext cx="2476500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7796"/>
    </mc:Choice>
    <mc:Fallback xmlns="">
      <p:transition spd="slow" advTm="107796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1524000" y="381000"/>
            <a:ext cx="723423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r>
              <a:rPr lang="sl-SI" sz="3600" b="1">
                <a:latin typeface="Times New Roman" panose="02020603050405020304" pitchFamily="18" charset="0"/>
              </a:rPr>
              <a:t>Graves-Basedow-ljeva  </a:t>
            </a:r>
            <a:r>
              <a:rPr lang="en-US" sz="3600" b="1">
                <a:latin typeface="Times New Roman" panose="02020603050405020304" pitchFamily="18" charset="0"/>
              </a:rPr>
              <a:t>болест </a:t>
            </a:r>
          </a:p>
        </p:txBody>
      </p:sp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609600" y="5029200"/>
            <a:ext cx="8534400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r>
              <a:rPr lang="sl-SI" sz="2000" b="1">
                <a:latin typeface="Times New Roman" panose="02020603050405020304" pitchFamily="18" charset="0"/>
              </a:rPr>
              <a:t>- </a:t>
            </a:r>
            <a:r>
              <a:rPr lang="ru-RU" sz="2000" b="1">
                <a:latin typeface="Times New Roman" panose="02020603050405020304" pitchFamily="18" charset="0"/>
              </a:rPr>
              <a:t>Ретко</a:t>
            </a:r>
            <a:r>
              <a:rPr lang="sl-SI" sz="2000" b="1">
                <a:latin typeface="Times New Roman" panose="02020603050405020304" pitchFamily="18" charset="0"/>
              </a:rPr>
              <a:t> </a:t>
            </a:r>
            <a:r>
              <a:rPr lang="ru-RU" sz="2000" b="1">
                <a:latin typeface="Times New Roman" panose="02020603050405020304" pitchFamily="18" charset="0"/>
              </a:rPr>
              <a:t>се</a:t>
            </a:r>
            <a:r>
              <a:rPr lang="sl-SI" sz="2000" b="1">
                <a:latin typeface="Times New Roman" panose="02020603050405020304" pitchFamily="18" charset="0"/>
              </a:rPr>
              <a:t> </a:t>
            </a:r>
            <a:r>
              <a:rPr lang="ru-RU" sz="2000" b="1">
                <a:latin typeface="Times New Roman" panose="02020603050405020304" pitchFamily="18" charset="0"/>
              </a:rPr>
              <a:t>јавља</a:t>
            </a:r>
            <a:r>
              <a:rPr lang="sl-SI" sz="2000" b="1">
                <a:latin typeface="Times New Roman" panose="02020603050405020304" pitchFamily="18" charset="0"/>
              </a:rPr>
              <a:t> </a:t>
            </a:r>
            <a:r>
              <a:rPr lang="ru-RU" sz="2000" b="1">
                <a:latin typeface="Times New Roman" panose="02020603050405020304" pitchFamily="18" charset="0"/>
              </a:rPr>
              <a:t>пре</a:t>
            </a:r>
            <a:r>
              <a:rPr lang="sl-SI" sz="2000" b="1">
                <a:latin typeface="Times New Roman" panose="02020603050405020304" pitchFamily="18" charset="0"/>
              </a:rPr>
              <a:t>  5 </a:t>
            </a:r>
            <a:r>
              <a:rPr lang="ru-RU" sz="2000" b="1">
                <a:latin typeface="Times New Roman" panose="02020603050405020304" pitchFamily="18" charset="0"/>
              </a:rPr>
              <a:t>године</a:t>
            </a:r>
            <a:r>
              <a:rPr lang="sl-SI" sz="2000" b="1">
                <a:latin typeface="Times New Roman" panose="02020603050405020304" pitchFamily="18" charset="0"/>
              </a:rPr>
              <a:t>, </a:t>
            </a:r>
            <a:r>
              <a:rPr lang="ru-RU" sz="2000" b="1">
                <a:latin typeface="Times New Roman" panose="02020603050405020304" pitchFamily="18" charset="0"/>
              </a:rPr>
              <a:t>могућ</a:t>
            </a:r>
            <a:r>
              <a:rPr lang="sl-SI" sz="2000" b="1">
                <a:latin typeface="Times New Roman" panose="02020603050405020304" pitchFamily="18" charset="0"/>
              </a:rPr>
              <a:t> </a:t>
            </a:r>
            <a:r>
              <a:rPr lang="ru-RU" sz="2000" b="1">
                <a:latin typeface="Times New Roman" panose="02020603050405020304" pitchFamily="18" charset="0"/>
              </a:rPr>
              <a:t>и</a:t>
            </a:r>
            <a:r>
              <a:rPr lang="sl-SI" sz="2000" b="1">
                <a:latin typeface="Times New Roman" panose="02020603050405020304" pitchFamily="18" charset="0"/>
              </a:rPr>
              <a:t> </a:t>
            </a:r>
            <a:r>
              <a:rPr lang="ru-RU" sz="2000" b="1">
                <a:latin typeface="Times New Roman" panose="02020603050405020304" pitchFamily="18" charset="0"/>
              </a:rPr>
              <a:t>неонатални</a:t>
            </a:r>
            <a:r>
              <a:rPr lang="sl-SI" sz="2000" b="1">
                <a:latin typeface="Times New Roman" panose="02020603050405020304" pitchFamily="18" charset="0"/>
              </a:rPr>
              <a:t> </a:t>
            </a:r>
            <a:r>
              <a:rPr lang="ru-RU" sz="2000" b="1">
                <a:latin typeface="Times New Roman" panose="02020603050405020304" pitchFamily="18" charset="0"/>
              </a:rPr>
              <a:t>облик</a:t>
            </a:r>
            <a:endParaRPr lang="sl-SI" sz="2000" b="1">
              <a:latin typeface="Times New Roman" panose="02020603050405020304" pitchFamily="18" charset="0"/>
            </a:endParaRPr>
          </a:p>
          <a:p>
            <a:r>
              <a:rPr lang="sl-SI" sz="2000" b="1">
                <a:latin typeface="Times New Roman" panose="02020603050405020304" pitchFamily="18" charset="0"/>
              </a:rPr>
              <a:t>- </a:t>
            </a:r>
            <a:r>
              <a:rPr lang="ru-RU" sz="2000" b="1">
                <a:latin typeface="Times New Roman" panose="02020603050405020304" pitchFamily="18" charset="0"/>
              </a:rPr>
              <a:t>у</a:t>
            </a:r>
            <a:r>
              <a:rPr lang="sl-SI" sz="2000" b="1">
                <a:latin typeface="Times New Roman" panose="02020603050405020304" pitchFamily="18" charset="0"/>
              </a:rPr>
              <a:t> </a:t>
            </a:r>
            <a:r>
              <a:rPr lang="ru-RU" sz="2000" b="1">
                <a:latin typeface="Times New Roman" panose="02020603050405020304" pitchFamily="18" charset="0"/>
              </a:rPr>
              <a:t>девојчица</a:t>
            </a:r>
            <a:r>
              <a:rPr lang="sl-SI" sz="2000" b="1">
                <a:latin typeface="Times New Roman" panose="02020603050405020304" pitchFamily="18" charset="0"/>
              </a:rPr>
              <a:t> 5-6 </a:t>
            </a:r>
            <a:r>
              <a:rPr lang="ru-RU" sz="2000" b="1">
                <a:latin typeface="Times New Roman" panose="02020603050405020304" pitchFamily="18" charset="0"/>
              </a:rPr>
              <a:t>пута</a:t>
            </a:r>
            <a:r>
              <a:rPr lang="sl-SI" sz="2000" b="1">
                <a:latin typeface="Times New Roman" panose="02020603050405020304" pitchFamily="18" charset="0"/>
              </a:rPr>
              <a:t> </a:t>
            </a:r>
            <a:r>
              <a:rPr lang="ru-RU" sz="2000" b="1">
                <a:latin typeface="Times New Roman" panose="02020603050405020304" pitchFamily="18" charset="0"/>
              </a:rPr>
              <a:t>чешћа</a:t>
            </a:r>
            <a:endParaRPr lang="sl-SI" sz="2000" b="1">
              <a:latin typeface="Times New Roman" panose="02020603050405020304" pitchFamily="18" charset="0"/>
            </a:endParaRPr>
          </a:p>
          <a:p>
            <a:pPr eaLnBrk="1" hangingPunct="1"/>
            <a:r>
              <a:rPr lang="sl-SI" sz="2000" b="1">
                <a:latin typeface="Times New Roman" panose="02020603050405020304" pitchFamily="18" charset="0"/>
              </a:rPr>
              <a:t>- 60% </a:t>
            </a:r>
            <a:r>
              <a:rPr lang="ru-RU" sz="2000" b="1">
                <a:latin typeface="Times New Roman" panose="02020603050405020304" pitchFamily="18" charset="0"/>
              </a:rPr>
              <a:t>деце</a:t>
            </a:r>
            <a:r>
              <a:rPr lang="sl-SI" sz="2000" b="1">
                <a:latin typeface="Times New Roman" panose="02020603050405020304" pitchFamily="18" charset="0"/>
              </a:rPr>
              <a:t>  </a:t>
            </a:r>
            <a:r>
              <a:rPr lang="ru-RU" sz="2000" b="1">
                <a:latin typeface="Times New Roman" panose="02020603050405020304" pitchFamily="18" charset="0"/>
              </a:rPr>
              <a:t>позитивн</a:t>
            </a:r>
            <a:r>
              <a:rPr lang="en-US" sz="2000" b="1">
                <a:latin typeface="Times New Roman" panose="02020603050405020304" pitchFamily="18" charset="0"/>
              </a:rPr>
              <a:t>a</a:t>
            </a:r>
            <a:r>
              <a:rPr lang="sl-SI" sz="2000" b="1">
                <a:latin typeface="Times New Roman" panose="02020603050405020304" pitchFamily="18" charset="0"/>
              </a:rPr>
              <a:t> </a:t>
            </a:r>
            <a:r>
              <a:rPr lang="ru-RU" sz="2000" b="1">
                <a:latin typeface="Times New Roman" panose="02020603050405020304" pitchFamily="18" charset="0"/>
              </a:rPr>
              <a:t>породичн</a:t>
            </a:r>
            <a:r>
              <a:rPr lang="en-US" sz="2000" b="1">
                <a:latin typeface="Times New Roman" panose="02020603050405020304" pitchFamily="18" charset="0"/>
              </a:rPr>
              <a:t>a</a:t>
            </a:r>
            <a:r>
              <a:rPr lang="sl-SI" sz="2000" b="1">
                <a:latin typeface="Times New Roman" panose="02020603050405020304" pitchFamily="18" charset="0"/>
              </a:rPr>
              <a:t> </a:t>
            </a:r>
            <a:r>
              <a:rPr lang="ru-RU" sz="2000" b="1">
                <a:latin typeface="Times New Roman" panose="02020603050405020304" pitchFamily="18" charset="0"/>
              </a:rPr>
              <a:t>анамнез</a:t>
            </a:r>
            <a:r>
              <a:rPr lang="en-US" sz="2000" b="1">
                <a:latin typeface="Times New Roman" panose="02020603050405020304" pitchFamily="18" charset="0"/>
              </a:rPr>
              <a:t>a</a:t>
            </a:r>
            <a:endParaRPr lang="sl-SI" sz="2000" b="1">
              <a:latin typeface="Times New Roman" panose="02020603050405020304" pitchFamily="18" charset="0"/>
            </a:endParaRPr>
          </a:p>
          <a:p>
            <a:r>
              <a:rPr lang="sl-SI" sz="2000" b="1">
                <a:latin typeface="Times New Roman" panose="02020603050405020304" pitchFamily="18" charset="0"/>
              </a:rPr>
              <a:t>           </a:t>
            </a:r>
            <a:endParaRPr lang="sr-Latn-CS" sz="2000" b="1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533400" y="1295400"/>
            <a:ext cx="7772400" cy="329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r>
              <a:rPr lang="ru-RU" sz="2400" b="1">
                <a:latin typeface="Times New Roman" panose="02020603050405020304" pitchFamily="18" charset="0"/>
              </a:rPr>
              <a:t>Имуногенетски</a:t>
            </a:r>
            <a:r>
              <a:rPr lang="sl-SI" sz="2400" b="1">
                <a:latin typeface="Times New Roman" panose="02020603050405020304" pitchFamily="18" charset="0"/>
              </a:rPr>
              <a:t>  </a:t>
            </a:r>
            <a:r>
              <a:rPr lang="ru-RU" sz="2400" b="1">
                <a:latin typeface="Times New Roman" panose="02020603050405020304" pitchFamily="18" charset="0"/>
              </a:rPr>
              <a:t>поремећај</a:t>
            </a:r>
            <a:r>
              <a:rPr lang="sl-SI" sz="2400" b="1">
                <a:latin typeface="Times New Roman" panose="02020603050405020304" pitchFamily="18" charset="0"/>
              </a:rPr>
              <a:t> </a:t>
            </a:r>
            <a:r>
              <a:rPr lang="ru-RU" sz="2400" b="1">
                <a:latin typeface="Times New Roman" panose="02020603050405020304" pitchFamily="18" charset="0"/>
              </a:rPr>
              <a:t>који</a:t>
            </a:r>
            <a:r>
              <a:rPr lang="sl-SI" sz="2400" b="1">
                <a:latin typeface="Times New Roman" panose="02020603050405020304" pitchFamily="18" charset="0"/>
              </a:rPr>
              <a:t> </a:t>
            </a:r>
            <a:r>
              <a:rPr lang="ru-RU" sz="2400" b="1">
                <a:latin typeface="Times New Roman" panose="02020603050405020304" pitchFamily="18" charset="0"/>
              </a:rPr>
              <a:t>се</a:t>
            </a:r>
            <a:r>
              <a:rPr lang="sl-SI" sz="2400" b="1">
                <a:latin typeface="Times New Roman" panose="02020603050405020304" pitchFamily="18" charset="0"/>
              </a:rPr>
              <a:t> </a:t>
            </a:r>
            <a:r>
              <a:rPr lang="ru-RU" sz="2400" b="1">
                <a:latin typeface="Times New Roman" panose="02020603050405020304" pitchFamily="18" charset="0"/>
              </a:rPr>
              <a:t>клинички</a:t>
            </a:r>
            <a:r>
              <a:rPr lang="sl-SI" sz="2400" b="1">
                <a:latin typeface="Times New Roman" panose="02020603050405020304" pitchFamily="18" charset="0"/>
              </a:rPr>
              <a:t> </a:t>
            </a:r>
            <a:r>
              <a:rPr lang="ru-RU" sz="2400" b="1">
                <a:latin typeface="Times New Roman" panose="02020603050405020304" pitchFamily="18" charset="0"/>
              </a:rPr>
              <a:t>испољава</a:t>
            </a:r>
            <a:r>
              <a:rPr lang="sl-SI" sz="2400" b="1">
                <a:latin typeface="Times New Roman" panose="02020603050405020304" pitchFamily="18" charset="0"/>
              </a:rPr>
              <a:t> </a:t>
            </a:r>
            <a:r>
              <a:rPr lang="ru-RU" sz="2400" b="1">
                <a:latin typeface="Times New Roman" panose="02020603050405020304" pitchFamily="18" charset="0"/>
              </a:rPr>
              <a:t>као</a:t>
            </a:r>
            <a:r>
              <a:rPr lang="sl-SI" sz="2400" b="1">
                <a:latin typeface="Times New Roman" panose="02020603050405020304" pitchFamily="18" charset="0"/>
              </a:rPr>
              <a:t>:</a:t>
            </a:r>
          </a:p>
          <a:p>
            <a:r>
              <a:rPr lang="sl-SI" sz="2000" b="1">
                <a:latin typeface="Times New Roman" panose="02020603050405020304" pitchFamily="18" charset="0"/>
              </a:rPr>
              <a:t> </a:t>
            </a:r>
          </a:p>
          <a:p>
            <a:pPr>
              <a:buFont typeface="Symbol" panose="05050102010706020507" pitchFamily="18" charset="2"/>
              <a:buChar char="§"/>
            </a:pPr>
            <a:r>
              <a:rPr lang="ru-RU" sz="2400" b="1">
                <a:latin typeface="Times New Roman" panose="02020603050405020304" pitchFamily="18" charset="0"/>
              </a:rPr>
              <a:t>Тиреомегалија</a:t>
            </a:r>
            <a:r>
              <a:rPr lang="sl-SI" sz="2400" b="1">
                <a:latin typeface="Times New Roman" panose="02020603050405020304" pitchFamily="18" charset="0"/>
              </a:rPr>
              <a:t> (</a:t>
            </a:r>
            <a:r>
              <a:rPr lang="ru-RU" sz="2400" b="1">
                <a:latin typeface="Times New Roman" panose="02020603050405020304" pitchFamily="18" charset="0"/>
              </a:rPr>
              <a:t>струма</a:t>
            </a:r>
            <a:r>
              <a:rPr lang="sl-SI" sz="2400" b="1">
                <a:latin typeface="Times New Roman" panose="02020603050405020304" pitchFamily="18" charset="0"/>
              </a:rPr>
              <a:t>)</a:t>
            </a:r>
          </a:p>
          <a:p>
            <a:endParaRPr lang="sl-SI" sz="2400" b="1">
              <a:latin typeface="Times New Roman" panose="02020603050405020304" pitchFamily="18" charset="0"/>
            </a:endParaRPr>
          </a:p>
          <a:p>
            <a:pPr>
              <a:buFont typeface="Symbol" panose="05050102010706020507" pitchFamily="18" charset="2"/>
              <a:buChar char="§"/>
            </a:pPr>
            <a:r>
              <a:rPr lang="sl-SI" sz="2400" b="1">
                <a:latin typeface="Times New Roman" panose="02020603050405020304" pitchFamily="18" charset="0"/>
              </a:rPr>
              <a:t>  </a:t>
            </a:r>
            <a:r>
              <a:rPr lang="ru-RU" sz="2400" b="1">
                <a:latin typeface="Times New Roman" panose="02020603050405020304" pitchFamily="18" charset="0"/>
              </a:rPr>
              <a:t>Хипертироидизам</a:t>
            </a:r>
            <a:endParaRPr lang="sl-SI" sz="2400" b="1">
              <a:latin typeface="Times New Roman" panose="02020603050405020304" pitchFamily="18" charset="0"/>
            </a:endParaRPr>
          </a:p>
          <a:p>
            <a:r>
              <a:rPr lang="sl-SI" sz="2400" b="1">
                <a:latin typeface="Times New Roman" panose="02020603050405020304" pitchFamily="18" charset="0"/>
                <a:sym typeface="Symbol" panose="05050102010706020507" pitchFamily="18" charset="2"/>
              </a:rPr>
              <a:t>     </a:t>
            </a:r>
            <a:r>
              <a:rPr lang="ru-RU" sz="2000" b="1">
                <a:latin typeface="Times New Roman" panose="02020603050405020304" pitchFamily="18" charset="0"/>
              </a:rPr>
              <a:t>Аутономија</a:t>
            </a:r>
            <a:r>
              <a:rPr lang="sl-SI" sz="2000" b="1">
                <a:latin typeface="Times New Roman" panose="02020603050405020304" pitchFamily="18" charset="0"/>
              </a:rPr>
              <a:t> </a:t>
            </a:r>
            <a:r>
              <a:rPr lang="ru-RU" sz="2000" b="1">
                <a:latin typeface="Times New Roman" panose="02020603050405020304" pitchFamily="18" charset="0"/>
              </a:rPr>
              <a:t>тироидеје</a:t>
            </a:r>
            <a:r>
              <a:rPr lang="sl-SI" sz="2000" b="1">
                <a:latin typeface="Times New Roman" panose="02020603050405020304" pitchFamily="18" charset="0"/>
              </a:rPr>
              <a:t>: </a:t>
            </a:r>
            <a:r>
              <a:rPr lang="ru-RU" sz="2000" b="1">
                <a:latin typeface="Times New Roman" panose="02020603050405020304" pitchFamily="18" charset="0"/>
              </a:rPr>
              <a:t>Т</a:t>
            </a:r>
            <a:r>
              <a:rPr lang="sl-SI" sz="2000" b="1">
                <a:latin typeface="Times New Roman" panose="02020603050405020304" pitchFamily="18" charset="0"/>
              </a:rPr>
              <a:t>4, </a:t>
            </a:r>
            <a:r>
              <a:rPr lang="ru-RU" sz="2000" b="1">
                <a:latin typeface="Times New Roman" panose="02020603050405020304" pitchFamily="18" charset="0"/>
              </a:rPr>
              <a:t>Т</a:t>
            </a:r>
            <a:r>
              <a:rPr lang="sl-SI" sz="2000" b="1">
                <a:latin typeface="Times New Roman" panose="02020603050405020304" pitchFamily="18" charset="0"/>
              </a:rPr>
              <a:t>3 </a:t>
            </a:r>
            <a:r>
              <a:rPr lang="sl-SI" sz="2000" b="1">
                <a:latin typeface="Times New Roman" panose="02020603050405020304" pitchFamily="18" charset="0"/>
                <a:sym typeface="Symbol" panose="05050102010706020507" pitchFamily="18" charset="2"/>
              </a:rPr>
              <a:t>, </a:t>
            </a:r>
            <a:r>
              <a:rPr lang="ru-RU" sz="2000" b="1">
                <a:latin typeface="Times New Roman" panose="02020603050405020304" pitchFamily="18" charset="0"/>
                <a:sym typeface="Symbol" panose="05050102010706020507" pitchFamily="18" charset="2"/>
              </a:rPr>
              <a:t>Т</a:t>
            </a:r>
            <a:r>
              <a:rPr lang="en-US" sz="2000" b="1">
                <a:latin typeface="Times New Roman" panose="02020603050405020304" pitchFamily="18" charset="0"/>
                <a:sym typeface="Symbol" panose="05050102010706020507" pitchFamily="18" charset="2"/>
              </a:rPr>
              <a:t>SH</a:t>
            </a:r>
            <a:r>
              <a:rPr lang="sl-SI" sz="2000" b="1">
                <a:latin typeface="Times New Roman" panose="02020603050405020304" pitchFamily="18" charset="0"/>
                <a:sym typeface="Symbol" panose="05050102010706020507" pitchFamily="18" charset="2"/>
              </a:rPr>
              <a:t> </a:t>
            </a:r>
          </a:p>
          <a:p>
            <a:endParaRPr lang="sl-SI" sz="2000" b="1">
              <a:latin typeface="Times New Roman" panose="02020603050405020304" pitchFamily="18" charset="0"/>
              <a:sym typeface="Symbol" panose="05050102010706020507" pitchFamily="18" charset="2"/>
            </a:endParaRPr>
          </a:p>
          <a:p>
            <a:r>
              <a:rPr lang="sl-SI" sz="2400" b="1">
                <a:latin typeface="Times New Roman" panose="02020603050405020304" pitchFamily="18" charset="0"/>
                <a:sym typeface="Symbol" panose="05050102010706020507" pitchFamily="18" charset="2"/>
              </a:rPr>
              <a:t> </a:t>
            </a:r>
            <a:r>
              <a:rPr lang="sl-SI" sz="2400" b="1">
                <a:latin typeface="Times New Roman" panose="02020603050405020304" pitchFamily="18" charset="0"/>
              </a:rPr>
              <a:t> </a:t>
            </a:r>
            <a:r>
              <a:rPr lang="ru-RU" sz="2400" b="1">
                <a:latin typeface="Times New Roman" panose="02020603050405020304" pitchFamily="18" charset="0"/>
              </a:rPr>
              <a:t>Инфилтративна</a:t>
            </a:r>
            <a:r>
              <a:rPr lang="sl-SI" sz="2400" b="1">
                <a:latin typeface="Times New Roman" panose="02020603050405020304" pitchFamily="18" charset="0"/>
              </a:rPr>
              <a:t> </a:t>
            </a:r>
            <a:r>
              <a:rPr lang="ru-RU" sz="2400" b="1">
                <a:latin typeface="Times New Roman" panose="02020603050405020304" pitchFamily="18" charset="0"/>
              </a:rPr>
              <a:t>офталмопатија</a:t>
            </a:r>
            <a:endParaRPr lang="sl-SI" sz="2400" b="1">
              <a:latin typeface="Times New Roman" panose="02020603050405020304" pitchFamily="18" charset="0"/>
            </a:endParaRPr>
          </a:p>
        </p:txBody>
      </p:sp>
      <p:pic>
        <p:nvPicPr>
          <p:cNvPr id="28677" name="Picture 6" descr="http://thenpmom.files.wordpress.com/2012/01/overactive_thyroid_pi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2286000"/>
            <a:ext cx="312420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6919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2"/>
          <p:cNvSpPr txBox="1">
            <a:spLocks noChangeArrowheads="1"/>
          </p:cNvSpPr>
          <p:nvPr/>
        </p:nvSpPr>
        <p:spPr bwMode="auto">
          <a:xfrm>
            <a:off x="822325" y="295275"/>
            <a:ext cx="1841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endParaRPr lang="sr-Latn-CS" sz="2800" b="1" u="sng">
              <a:latin typeface="Times New Roman" panose="02020603050405020304" pitchFamily="18" charset="0"/>
            </a:endParaRPr>
          </a:p>
        </p:txBody>
      </p:sp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1295400" y="457200"/>
            <a:ext cx="62928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r>
              <a:rPr lang="sl-SI" sz="3600" b="1">
                <a:latin typeface="Times New Roman" panose="02020603050405020304" pitchFamily="18" charset="0"/>
              </a:rPr>
              <a:t>Graves-Basedow</a:t>
            </a:r>
            <a:r>
              <a:rPr lang="en-US" sz="3600" b="1">
                <a:latin typeface="Times New Roman" panose="02020603050405020304" pitchFamily="18" charset="0"/>
              </a:rPr>
              <a:t>-</a:t>
            </a:r>
            <a:r>
              <a:rPr lang="sl-SI" sz="3600" b="1">
                <a:latin typeface="Times New Roman" panose="02020603050405020304" pitchFamily="18" charset="0"/>
              </a:rPr>
              <a:t>ljeva  </a:t>
            </a:r>
            <a:r>
              <a:rPr lang="en-US" sz="3600" b="1">
                <a:latin typeface="Times New Roman" panose="02020603050405020304" pitchFamily="18" charset="0"/>
              </a:rPr>
              <a:t>болест </a:t>
            </a:r>
          </a:p>
        </p:txBody>
      </p:sp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0" y="1600200"/>
            <a:ext cx="8077200" cy="446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r>
              <a:rPr lang="sl-SI" sz="2400" b="1">
                <a:latin typeface="Times New Roman" panose="02020603050405020304" pitchFamily="18" charset="0"/>
              </a:rPr>
              <a:t>      </a:t>
            </a:r>
            <a:r>
              <a:rPr lang="ru-RU" sz="2400" b="1">
                <a:latin typeface="Times New Roman" panose="02020603050405020304" pitchFamily="18" charset="0"/>
              </a:rPr>
              <a:t>Клиничка</a:t>
            </a:r>
            <a:r>
              <a:rPr lang="sl-SI" sz="2400" b="1">
                <a:latin typeface="Times New Roman" panose="02020603050405020304" pitchFamily="18" charset="0"/>
              </a:rPr>
              <a:t>  </a:t>
            </a:r>
            <a:r>
              <a:rPr lang="ru-RU" sz="2400" b="1">
                <a:latin typeface="Times New Roman" panose="02020603050405020304" pitchFamily="18" charset="0"/>
              </a:rPr>
              <a:t>слика</a:t>
            </a:r>
            <a:r>
              <a:rPr lang="sl-SI" sz="2400" b="1">
                <a:latin typeface="Times New Roman" panose="02020603050405020304" pitchFamily="18" charset="0"/>
              </a:rPr>
              <a:t>: </a:t>
            </a:r>
          </a:p>
          <a:p>
            <a:pPr eaLnBrk="1" hangingPunct="1"/>
            <a:endParaRPr lang="sl-SI" sz="2000" b="1">
              <a:latin typeface="Times New Roman" panose="02020603050405020304" pitchFamily="18" charset="0"/>
            </a:endParaRPr>
          </a:p>
          <a:p>
            <a:pPr eaLnBrk="1" hangingPunct="1"/>
            <a:r>
              <a:rPr lang="sl-SI" sz="2000" b="1">
                <a:latin typeface="Times New Roman" panose="02020603050405020304" pitchFamily="18" charset="0"/>
              </a:rPr>
              <a:t>     </a:t>
            </a:r>
            <a:r>
              <a:rPr lang="sl-SI" b="1">
                <a:latin typeface="Times New Roman" panose="02020603050405020304" pitchFamily="18" charset="0"/>
              </a:rPr>
              <a:t>- </a:t>
            </a:r>
            <a:r>
              <a:rPr lang="ru-RU" sz="2000" b="1">
                <a:latin typeface="Times New Roman" panose="02020603050405020304" pitchFamily="18" charset="0"/>
              </a:rPr>
              <a:t>Почетак</a:t>
            </a:r>
            <a:r>
              <a:rPr lang="sl-SI" sz="2000" b="1">
                <a:latin typeface="Times New Roman" panose="02020603050405020304" pitchFamily="18" charset="0"/>
              </a:rPr>
              <a:t> - </a:t>
            </a:r>
            <a:r>
              <a:rPr lang="ru-RU" sz="2000" b="1">
                <a:latin typeface="Times New Roman" panose="02020603050405020304" pitchFamily="18" charset="0"/>
              </a:rPr>
              <a:t>постепен</a:t>
            </a:r>
            <a:r>
              <a:rPr lang="sl-SI" sz="2000" b="1">
                <a:latin typeface="Times New Roman" panose="02020603050405020304" pitchFamily="18" charset="0"/>
              </a:rPr>
              <a:t> (6-12 </a:t>
            </a:r>
            <a:r>
              <a:rPr lang="ru-RU" sz="2000" b="1">
                <a:latin typeface="Times New Roman" panose="02020603050405020304" pitchFamily="18" charset="0"/>
              </a:rPr>
              <a:t>мес</a:t>
            </a:r>
            <a:r>
              <a:rPr lang="sl-SI" sz="2000" b="1">
                <a:latin typeface="Times New Roman" panose="02020603050405020304" pitchFamily="18" charset="0"/>
              </a:rPr>
              <a:t>)</a:t>
            </a:r>
          </a:p>
          <a:p>
            <a:pPr eaLnBrk="1" hangingPunct="1"/>
            <a:endParaRPr lang="sl-SI" sz="2000" b="1">
              <a:latin typeface="Times New Roman" panose="02020603050405020304" pitchFamily="18" charset="0"/>
            </a:endParaRPr>
          </a:p>
          <a:p>
            <a:pPr eaLnBrk="1" hangingPunct="1"/>
            <a:r>
              <a:rPr lang="sl-SI" sz="2000" b="1">
                <a:latin typeface="Times New Roman" panose="02020603050405020304" pitchFamily="18" charset="0"/>
              </a:rPr>
              <a:t>     - </a:t>
            </a:r>
            <a:r>
              <a:rPr lang="ru-RU" sz="2000" b="1">
                <a:latin typeface="Times New Roman" panose="02020603050405020304" pitchFamily="18" charset="0"/>
              </a:rPr>
              <a:t>емоционални</a:t>
            </a:r>
            <a:r>
              <a:rPr lang="sl-SI" sz="2000" b="1">
                <a:latin typeface="Times New Roman" panose="02020603050405020304" pitchFamily="18" charset="0"/>
              </a:rPr>
              <a:t> </a:t>
            </a:r>
            <a:r>
              <a:rPr lang="ru-RU" sz="2000" b="1">
                <a:latin typeface="Times New Roman" panose="02020603050405020304" pitchFamily="18" charset="0"/>
              </a:rPr>
              <a:t>поремећаји</a:t>
            </a:r>
            <a:endParaRPr lang="sl-SI" sz="2000" b="1">
              <a:latin typeface="Times New Roman" panose="02020603050405020304" pitchFamily="18" charset="0"/>
            </a:endParaRPr>
          </a:p>
          <a:p>
            <a:pPr eaLnBrk="1" hangingPunct="1"/>
            <a:r>
              <a:rPr lang="sl-SI" sz="2000" b="1">
                <a:latin typeface="Times New Roman" panose="02020603050405020304" pitchFamily="18" charset="0"/>
              </a:rPr>
              <a:t>     - </a:t>
            </a:r>
            <a:r>
              <a:rPr lang="ru-RU" sz="2000" b="1">
                <a:latin typeface="Times New Roman" panose="02020603050405020304" pitchFamily="18" charset="0"/>
              </a:rPr>
              <a:t>моторна</a:t>
            </a:r>
            <a:r>
              <a:rPr lang="sl-SI" sz="2000" b="1">
                <a:latin typeface="Times New Roman" panose="02020603050405020304" pitchFamily="18" charset="0"/>
              </a:rPr>
              <a:t> </a:t>
            </a:r>
            <a:r>
              <a:rPr lang="ru-RU" sz="2000" b="1">
                <a:latin typeface="Times New Roman" panose="02020603050405020304" pitchFamily="18" charset="0"/>
              </a:rPr>
              <a:t>хиперактивност</a:t>
            </a:r>
            <a:r>
              <a:rPr lang="sl-SI" sz="2000" b="1">
                <a:latin typeface="Times New Roman" panose="02020603050405020304" pitchFamily="18" charset="0"/>
              </a:rPr>
              <a:t>, </a:t>
            </a:r>
            <a:r>
              <a:rPr lang="ru-RU" sz="2000" b="1">
                <a:latin typeface="Times New Roman" panose="02020603050405020304" pitchFamily="18" charset="0"/>
              </a:rPr>
              <a:t>тремор</a:t>
            </a:r>
            <a:r>
              <a:rPr lang="sl-SI" sz="2000" b="1">
                <a:latin typeface="Times New Roman" panose="02020603050405020304" pitchFamily="18" charset="0"/>
              </a:rPr>
              <a:t> </a:t>
            </a:r>
            <a:r>
              <a:rPr lang="ru-RU" sz="2000" b="1">
                <a:latin typeface="Times New Roman" panose="02020603050405020304" pitchFamily="18" charset="0"/>
              </a:rPr>
              <a:t>у</a:t>
            </a:r>
            <a:r>
              <a:rPr lang="sl-SI" sz="2000" b="1">
                <a:latin typeface="Times New Roman" panose="02020603050405020304" pitchFamily="18" charset="0"/>
              </a:rPr>
              <a:t> </a:t>
            </a:r>
            <a:r>
              <a:rPr lang="ru-RU" sz="2000" b="1">
                <a:latin typeface="Times New Roman" panose="02020603050405020304" pitchFamily="18" charset="0"/>
              </a:rPr>
              <a:t>миру</a:t>
            </a:r>
            <a:endParaRPr lang="sl-SI" sz="2000" b="1">
              <a:latin typeface="Times New Roman" panose="02020603050405020304" pitchFamily="18" charset="0"/>
            </a:endParaRPr>
          </a:p>
          <a:p>
            <a:pPr eaLnBrk="1" hangingPunct="1"/>
            <a:r>
              <a:rPr lang="sl-SI" sz="2000" b="1">
                <a:latin typeface="Times New Roman" panose="02020603050405020304" pitchFamily="18" charset="0"/>
              </a:rPr>
              <a:t>     - </a:t>
            </a:r>
            <a:r>
              <a:rPr lang="ru-RU" sz="2000" b="1">
                <a:latin typeface="Times New Roman" panose="02020603050405020304" pitchFamily="18" charset="0"/>
              </a:rPr>
              <a:t>појачање</a:t>
            </a:r>
            <a:r>
              <a:rPr lang="sl-SI" sz="2000" b="1">
                <a:latin typeface="Times New Roman" panose="02020603050405020304" pitchFamily="18" charset="0"/>
              </a:rPr>
              <a:t> </a:t>
            </a:r>
            <a:r>
              <a:rPr lang="ru-RU" sz="2000" b="1">
                <a:latin typeface="Times New Roman" panose="02020603050405020304" pitchFamily="18" charset="0"/>
              </a:rPr>
              <a:t>апетита</a:t>
            </a:r>
            <a:r>
              <a:rPr lang="en-US" sz="2000" b="1">
                <a:latin typeface="Times New Roman" panose="02020603050405020304" pitchFamily="18" charset="0"/>
              </a:rPr>
              <a:t>, </a:t>
            </a:r>
            <a:r>
              <a:rPr lang="ru-RU" sz="2000" b="1">
                <a:latin typeface="Times New Roman" panose="02020603050405020304" pitchFamily="18" charset="0"/>
              </a:rPr>
              <a:t>губитак</a:t>
            </a:r>
            <a:r>
              <a:rPr lang="sl-SI" sz="2000" b="1">
                <a:latin typeface="Times New Roman" panose="02020603050405020304" pitchFamily="18" charset="0"/>
              </a:rPr>
              <a:t> </a:t>
            </a:r>
            <a:r>
              <a:rPr lang="ru-RU" sz="2000" b="1">
                <a:latin typeface="Times New Roman" panose="02020603050405020304" pitchFamily="18" charset="0"/>
              </a:rPr>
              <a:t>ТМ</a:t>
            </a:r>
            <a:r>
              <a:rPr lang="sl-SI" sz="2000" b="1">
                <a:latin typeface="Times New Roman" panose="02020603050405020304" pitchFamily="18" charset="0"/>
              </a:rPr>
              <a:t>, </a:t>
            </a:r>
            <a:endParaRPr lang="en-US" sz="2000" b="1">
              <a:latin typeface="Times New Roman" panose="02020603050405020304" pitchFamily="18" charset="0"/>
            </a:endParaRPr>
          </a:p>
          <a:p>
            <a:pPr eaLnBrk="1" hangingPunct="1"/>
            <a:r>
              <a:rPr lang="en-US" sz="2000" b="1">
                <a:latin typeface="Times New Roman" panose="02020603050405020304" pitchFamily="18" charset="0"/>
              </a:rPr>
              <a:t>       </a:t>
            </a:r>
            <a:r>
              <a:rPr lang="ru-RU" sz="2000" b="1">
                <a:latin typeface="Times New Roman" panose="02020603050405020304" pitchFamily="18" charset="0"/>
              </a:rPr>
              <a:t>хипермотилитет</a:t>
            </a:r>
            <a:r>
              <a:rPr lang="sl-SI" sz="2000" b="1">
                <a:latin typeface="Times New Roman" panose="02020603050405020304" pitchFamily="18" charset="0"/>
              </a:rPr>
              <a:t> </a:t>
            </a:r>
            <a:r>
              <a:rPr lang="ru-RU" sz="2000" b="1">
                <a:latin typeface="Times New Roman" panose="02020603050405020304" pitchFamily="18" charset="0"/>
              </a:rPr>
              <a:t>ГИТ</a:t>
            </a:r>
            <a:endParaRPr lang="sl-SI" sz="2000" b="1">
              <a:latin typeface="Times New Roman" panose="02020603050405020304" pitchFamily="18" charset="0"/>
            </a:endParaRPr>
          </a:p>
          <a:p>
            <a:pPr eaLnBrk="1" hangingPunct="1"/>
            <a:r>
              <a:rPr lang="sl-SI" sz="2000" b="1">
                <a:latin typeface="Times New Roman" panose="02020603050405020304" pitchFamily="18" charset="0"/>
              </a:rPr>
              <a:t>     - </a:t>
            </a:r>
            <a:r>
              <a:rPr lang="ru-RU" sz="2000" b="1">
                <a:latin typeface="Times New Roman" panose="02020603050405020304" pitchFamily="18" charset="0"/>
              </a:rPr>
              <a:t>струма</a:t>
            </a:r>
            <a:r>
              <a:rPr lang="sl-SI" sz="2000" b="1">
                <a:latin typeface="Times New Roman" panose="02020603050405020304" pitchFamily="18" charset="0"/>
              </a:rPr>
              <a:t> – </a:t>
            </a:r>
            <a:r>
              <a:rPr lang="ru-RU" sz="2000" b="1">
                <a:latin typeface="Times New Roman" panose="02020603050405020304" pitchFamily="18" charset="0"/>
              </a:rPr>
              <a:t>различите</a:t>
            </a:r>
            <a:r>
              <a:rPr lang="sl-SI" sz="2000" b="1">
                <a:latin typeface="Times New Roman" panose="02020603050405020304" pitchFamily="18" charset="0"/>
              </a:rPr>
              <a:t> </a:t>
            </a:r>
            <a:r>
              <a:rPr lang="ru-RU" sz="2000" b="1">
                <a:latin typeface="Times New Roman" panose="02020603050405020304" pitchFamily="18" charset="0"/>
              </a:rPr>
              <a:t>величине</a:t>
            </a:r>
            <a:endParaRPr lang="sl-SI" sz="2000" b="1">
              <a:latin typeface="Times New Roman" panose="02020603050405020304" pitchFamily="18" charset="0"/>
            </a:endParaRPr>
          </a:p>
          <a:p>
            <a:pPr eaLnBrk="1" hangingPunct="1"/>
            <a:r>
              <a:rPr lang="sl-SI" sz="2000" b="1">
                <a:latin typeface="Times New Roman" panose="02020603050405020304" pitchFamily="18" charset="0"/>
              </a:rPr>
              <a:t>     - </a:t>
            </a:r>
            <a:r>
              <a:rPr lang="ru-RU" sz="2000" b="1">
                <a:latin typeface="Times New Roman" panose="02020603050405020304" pitchFamily="18" charset="0"/>
              </a:rPr>
              <a:t>офталмопатија</a:t>
            </a:r>
            <a:r>
              <a:rPr lang="sl-SI" sz="2000" b="1">
                <a:latin typeface="Times New Roman" panose="02020603050405020304" pitchFamily="18" charset="0"/>
              </a:rPr>
              <a:t>-</a:t>
            </a:r>
            <a:r>
              <a:rPr lang="ru-RU" sz="2000" b="1">
                <a:latin typeface="Times New Roman" panose="02020603050405020304" pitchFamily="18" charset="0"/>
              </a:rPr>
              <a:t>очни</a:t>
            </a:r>
            <a:r>
              <a:rPr lang="sl-SI" sz="2000" b="1">
                <a:latin typeface="Times New Roman" panose="02020603050405020304" pitchFamily="18" charset="0"/>
              </a:rPr>
              <a:t> </a:t>
            </a:r>
            <a:r>
              <a:rPr lang="ru-RU" sz="2000" b="1">
                <a:latin typeface="Times New Roman" panose="02020603050405020304" pitchFamily="18" charset="0"/>
              </a:rPr>
              <a:t>знаци</a:t>
            </a:r>
            <a:r>
              <a:rPr lang="sl-SI" sz="2000" b="1">
                <a:latin typeface="Times New Roman" panose="02020603050405020304" pitchFamily="18" charset="0"/>
              </a:rPr>
              <a:t> </a:t>
            </a:r>
          </a:p>
          <a:p>
            <a:pPr eaLnBrk="1" hangingPunct="1"/>
            <a:r>
              <a:rPr lang="sl-SI" sz="2000" b="1">
                <a:latin typeface="Times New Roman" panose="02020603050405020304" pitchFamily="18" charset="0"/>
              </a:rPr>
              <a:t>     - </a:t>
            </a:r>
            <a:r>
              <a:rPr lang="ru-RU" sz="2000" b="1">
                <a:latin typeface="Times New Roman" panose="02020603050405020304" pitchFamily="18" charset="0"/>
              </a:rPr>
              <a:t>КВС</a:t>
            </a:r>
            <a:r>
              <a:rPr lang="sl-SI" sz="2000" b="1">
                <a:latin typeface="Times New Roman" panose="02020603050405020304" pitchFamily="18" charset="0"/>
              </a:rPr>
              <a:t> </a:t>
            </a:r>
            <a:r>
              <a:rPr lang="ru-RU" sz="2000" b="1">
                <a:latin typeface="Times New Roman" panose="02020603050405020304" pitchFamily="18" charset="0"/>
              </a:rPr>
              <a:t>симптоми</a:t>
            </a:r>
            <a:r>
              <a:rPr lang="sl-SI" sz="2000" b="1">
                <a:latin typeface="Times New Roman" panose="02020603050405020304" pitchFamily="18" charset="0"/>
              </a:rPr>
              <a:t>: </a:t>
            </a:r>
            <a:r>
              <a:rPr lang="ru-RU" sz="2000" b="1">
                <a:latin typeface="Times New Roman" panose="02020603050405020304" pitchFamily="18" charset="0"/>
              </a:rPr>
              <a:t>тахикардија</a:t>
            </a:r>
            <a:r>
              <a:rPr lang="sl-SI" sz="2000" b="1">
                <a:latin typeface="Times New Roman" panose="02020603050405020304" pitchFamily="18" charset="0"/>
              </a:rPr>
              <a:t>, </a:t>
            </a:r>
            <a:r>
              <a:rPr lang="ru-RU" sz="2000" b="1">
                <a:latin typeface="Times New Roman" panose="02020603050405020304" pitchFamily="18" charset="0"/>
              </a:rPr>
              <a:t>палпитације</a:t>
            </a:r>
            <a:r>
              <a:rPr lang="sl-SI" sz="2000" b="1">
                <a:latin typeface="Times New Roman" panose="02020603050405020304" pitchFamily="18" charset="0"/>
              </a:rPr>
              <a:t>, </a:t>
            </a:r>
            <a:r>
              <a:rPr lang="ru-RU" sz="2000" b="1">
                <a:latin typeface="Times New Roman" panose="02020603050405020304" pitchFamily="18" charset="0"/>
              </a:rPr>
              <a:t>СИ</a:t>
            </a:r>
            <a:endParaRPr lang="sl-SI" sz="2000" b="1">
              <a:latin typeface="Times New Roman" panose="02020603050405020304" pitchFamily="18" charset="0"/>
            </a:endParaRPr>
          </a:p>
          <a:p>
            <a:pPr eaLnBrk="1" hangingPunct="1"/>
            <a:r>
              <a:rPr lang="sl-SI" sz="2000" b="1">
                <a:latin typeface="Times New Roman" panose="02020603050405020304" pitchFamily="18" charset="0"/>
              </a:rPr>
              <a:t>                                  </a:t>
            </a:r>
            <a:r>
              <a:rPr lang="ru-RU" sz="2000" b="1">
                <a:latin typeface="Times New Roman" panose="02020603050405020304" pitchFamily="18" charset="0"/>
              </a:rPr>
              <a:t>митрална</a:t>
            </a:r>
            <a:r>
              <a:rPr lang="sl-SI" sz="2000" b="1">
                <a:latin typeface="Times New Roman" panose="02020603050405020304" pitchFamily="18" charset="0"/>
              </a:rPr>
              <a:t> </a:t>
            </a:r>
            <a:r>
              <a:rPr lang="ru-RU" sz="2000" b="1">
                <a:latin typeface="Times New Roman" panose="02020603050405020304" pitchFamily="18" charset="0"/>
              </a:rPr>
              <a:t>регургитација</a:t>
            </a:r>
            <a:r>
              <a:rPr lang="sl-SI" sz="2000" b="1">
                <a:latin typeface="Times New Roman" panose="02020603050405020304" pitchFamily="18" charset="0"/>
              </a:rPr>
              <a:t> </a:t>
            </a:r>
            <a:r>
              <a:rPr lang="ru-RU" sz="2000" b="1">
                <a:latin typeface="Times New Roman" panose="02020603050405020304" pitchFamily="18" charset="0"/>
              </a:rPr>
              <a:t>и</a:t>
            </a:r>
            <a:r>
              <a:rPr lang="sl-SI" sz="2000" b="1">
                <a:latin typeface="Times New Roman" panose="02020603050405020304" pitchFamily="18" charset="0"/>
              </a:rPr>
              <a:t> </a:t>
            </a:r>
            <a:r>
              <a:rPr lang="ru-RU" sz="2000" b="1">
                <a:latin typeface="Times New Roman" panose="02020603050405020304" pitchFamily="18" charset="0"/>
              </a:rPr>
              <a:t>ПВМ</a:t>
            </a:r>
            <a:endParaRPr lang="sl-SI" sz="2000" b="1">
              <a:latin typeface="Times New Roman" panose="02020603050405020304" pitchFamily="18" charset="0"/>
            </a:endParaRPr>
          </a:p>
          <a:p>
            <a:pPr eaLnBrk="1" hangingPunct="1"/>
            <a:r>
              <a:rPr lang="sl-SI" sz="2000" b="1">
                <a:latin typeface="Times New Roman" panose="02020603050405020304" pitchFamily="18" charset="0"/>
              </a:rPr>
              <a:t>     - </a:t>
            </a:r>
            <a:r>
              <a:rPr lang="ru-RU" sz="2000" b="1">
                <a:latin typeface="Times New Roman" panose="02020603050405020304" pitchFamily="18" charset="0"/>
              </a:rPr>
              <a:t>хипеактивност</a:t>
            </a:r>
            <a:r>
              <a:rPr lang="sl-SI" sz="2000" b="1">
                <a:latin typeface="Times New Roman" panose="02020603050405020304" pitchFamily="18" charset="0"/>
              </a:rPr>
              <a:t> </a:t>
            </a:r>
            <a:r>
              <a:rPr lang="ru-RU" sz="2000" b="1">
                <a:latin typeface="Times New Roman" panose="02020603050405020304" pitchFamily="18" charset="0"/>
              </a:rPr>
              <a:t>симпатичког</a:t>
            </a:r>
            <a:r>
              <a:rPr lang="sl-SI" sz="2000" b="1">
                <a:latin typeface="Times New Roman" panose="02020603050405020304" pitchFamily="18" charset="0"/>
              </a:rPr>
              <a:t> </a:t>
            </a:r>
            <a:r>
              <a:rPr lang="ru-RU" sz="2000" b="1">
                <a:latin typeface="Times New Roman" panose="02020603050405020304" pitchFamily="18" charset="0"/>
              </a:rPr>
              <a:t>нервног</a:t>
            </a:r>
            <a:r>
              <a:rPr lang="sl-SI" sz="2000" b="1">
                <a:latin typeface="Times New Roman" panose="02020603050405020304" pitchFamily="18" charset="0"/>
              </a:rPr>
              <a:t> </a:t>
            </a:r>
            <a:r>
              <a:rPr lang="ru-RU" sz="2000" b="1">
                <a:latin typeface="Times New Roman" panose="02020603050405020304" pitchFamily="18" charset="0"/>
              </a:rPr>
              <a:t>система</a:t>
            </a:r>
            <a:endParaRPr lang="sl-SI" sz="2000" b="1">
              <a:latin typeface="Times New Roman" panose="02020603050405020304" pitchFamily="18" charset="0"/>
            </a:endParaRPr>
          </a:p>
          <a:p>
            <a:pPr eaLnBrk="1" hangingPunct="1"/>
            <a:r>
              <a:rPr lang="sl-SI" sz="2000" b="1">
                <a:latin typeface="Times New Roman" panose="02020603050405020304" pitchFamily="18" charset="0"/>
              </a:rPr>
              <a:t>     - </a:t>
            </a:r>
            <a:r>
              <a:rPr lang="ru-RU" sz="2000" b="1">
                <a:latin typeface="Times New Roman" panose="02020603050405020304" pitchFamily="18" charset="0"/>
              </a:rPr>
              <a:t>убрзање</a:t>
            </a:r>
            <a:r>
              <a:rPr lang="sl-SI" sz="2000" b="1">
                <a:latin typeface="Times New Roman" panose="02020603050405020304" pitchFamily="18" charset="0"/>
              </a:rPr>
              <a:t> </a:t>
            </a:r>
            <a:r>
              <a:rPr lang="ru-RU" sz="2000" b="1">
                <a:latin typeface="Times New Roman" panose="02020603050405020304" pitchFamily="18" charset="0"/>
              </a:rPr>
              <a:t>раста</a:t>
            </a:r>
            <a:endParaRPr lang="sl-SI" sz="2000" b="1">
              <a:latin typeface="Times New Roman" panose="02020603050405020304" pitchFamily="18" charset="0"/>
            </a:endParaRPr>
          </a:p>
        </p:txBody>
      </p:sp>
      <p:pic>
        <p:nvPicPr>
          <p:cNvPr id="29701" name="Picture 8" descr="http://www.hormones.gr/images/dyn/343-346_Image_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1371600"/>
            <a:ext cx="32766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2" name="Rectangle 7"/>
          <p:cNvSpPr>
            <a:spLocks noChangeArrowheads="1"/>
          </p:cNvSpPr>
          <p:nvPr/>
        </p:nvSpPr>
        <p:spPr bwMode="auto">
          <a:xfrm>
            <a:off x="5334000" y="3200400"/>
            <a:ext cx="3276600" cy="430213"/>
          </a:xfrm>
          <a:prstGeom prst="rect">
            <a:avLst/>
          </a:prstGeom>
          <a:solidFill>
            <a:srgbClr val="FF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r>
              <a:rPr lang="en-US" sz="1100" b="1">
                <a:latin typeface="Times New Roman" panose="02020603050405020304" pitchFamily="18" charset="0"/>
                <a:cs typeface="Times New Roman" panose="02020603050405020304" pitchFamily="18" charset="0"/>
              </a:rPr>
              <a:t>Ikona  I. Hrista </a:t>
            </a:r>
            <a:r>
              <a:rPr lang="en-US" sz="1100">
                <a:latin typeface="Times New Roman" panose="02020603050405020304" pitchFamily="18" charset="0"/>
                <a:cs typeface="Times New Roman" panose="02020603050405020304" pitchFamily="18" charset="0"/>
              </a:rPr>
              <a:t>–difuzna struma  desnog lobusa </a:t>
            </a:r>
          </a:p>
          <a:p>
            <a:r>
              <a:rPr lang="en-US" sz="1100">
                <a:latin typeface="Times New Roman" panose="02020603050405020304" pitchFamily="18" charset="0"/>
                <a:cs typeface="Times New Roman" panose="02020603050405020304" pitchFamily="18" charset="0"/>
              </a:rPr>
              <a:t>Manastir S. Katarine, Sinajska Gora, VII vek</a:t>
            </a:r>
          </a:p>
        </p:txBody>
      </p:sp>
      <p:sp>
        <p:nvSpPr>
          <p:cNvPr id="29703" name="Right Arrow 10"/>
          <p:cNvSpPr>
            <a:spLocks noChangeArrowheads="1"/>
          </p:cNvSpPr>
          <p:nvPr/>
        </p:nvSpPr>
        <p:spPr bwMode="auto">
          <a:xfrm rot="-2042770">
            <a:off x="6889750" y="2998788"/>
            <a:ext cx="446088" cy="250825"/>
          </a:xfrm>
          <a:prstGeom prst="rightArrow">
            <a:avLst>
              <a:gd name="adj1" fmla="val 50000"/>
              <a:gd name="adj2" fmla="val 50086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endParaRPr lang="en-US"/>
          </a:p>
        </p:txBody>
      </p:sp>
      <p:pic>
        <p:nvPicPr>
          <p:cNvPr id="29704" name="Picture 9" descr="http://www.diapedia.org/img_cache/markdown_thumbnail_271468149b723f7311a307ecb3f8d175690688fb-817b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3810000"/>
            <a:ext cx="2228850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6324600" y="6396038"/>
            <a:ext cx="1981200" cy="46196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sr-Latn-RS" sz="1200" dirty="0">
                <a:latin typeface="Times New Roman" pitchFamily="18" charset="0"/>
                <a:cs typeface="Times New Roman" pitchFamily="18" charset="0"/>
              </a:rPr>
              <a:t>Caravaggio -1607: </a:t>
            </a:r>
          </a:p>
          <a:p>
            <a:pPr>
              <a:defRPr/>
            </a:pPr>
            <a:r>
              <a:rPr lang="sr-Latn-RS" sz="1200" dirty="0">
                <a:latin typeface="Times New Roman" pitchFamily="18" charset="0"/>
                <a:cs typeface="Times New Roman" pitchFamily="18" charset="0"/>
              </a:rPr>
              <a:t>Raspinjanje svetog Andrije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66545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73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8077200" cy="8382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l-SI" sz="3200" b="1" dirty="0" smtClean="0">
                <a:solidFill>
                  <a:schemeClr val="tx1"/>
                </a:solidFill>
                <a:latin typeface="Times New Roman" pitchFamily="18" charset="0"/>
              </a:rPr>
              <a:t>Graves-Basedowljeva  </a:t>
            </a:r>
            <a:r>
              <a:rPr lang="sr-Cyrl-RS" sz="3200" b="1" dirty="0" smtClean="0">
                <a:solidFill>
                  <a:schemeClr val="tx1"/>
                </a:solidFill>
                <a:latin typeface="Times New Roman" pitchFamily="18" charset="0"/>
              </a:rPr>
              <a:t>болест </a:t>
            </a:r>
            <a:r>
              <a:rPr lang="sl-SI" sz="3200" dirty="0" smtClean="0">
                <a:latin typeface="Times New Roman" pitchFamily="18" charset="0"/>
              </a:rPr>
              <a:t>-</a:t>
            </a:r>
            <a:r>
              <a:rPr lang="sr-Cyrl-RS" sz="3200" dirty="0" smtClean="0">
                <a:latin typeface="Times New Roman" pitchFamily="18" charset="0"/>
              </a:rPr>
              <a:t> </a:t>
            </a:r>
            <a:r>
              <a:rPr lang="sl-SI" sz="3200" b="1" dirty="0" smtClean="0">
                <a:solidFill>
                  <a:schemeClr val="tx1"/>
                </a:solidFill>
                <a:latin typeface="Times New Roman" pitchFamily="18" charset="0"/>
              </a:rPr>
              <a:t>o</a:t>
            </a:r>
            <a:r>
              <a:rPr lang="sr-Cyrl-RS" sz="3200" b="1" dirty="0" smtClean="0">
                <a:solidFill>
                  <a:schemeClr val="tx1"/>
                </a:solidFill>
                <a:latin typeface="Times New Roman" pitchFamily="18" charset="0"/>
              </a:rPr>
              <a:t>фталмопатија</a:t>
            </a:r>
            <a:endParaRPr lang="sr-Latn-CS" sz="3200" b="1" dirty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371600"/>
            <a:ext cx="8229600" cy="445611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400" b="1" smtClean="0">
                <a:latin typeface="Times New Roman" panose="02020603050405020304" pitchFamily="18" charset="0"/>
                <a:sym typeface="Symbol" panose="05050102010706020507" pitchFamily="18" charset="2"/>
              </a:rPr>
              <a:t>    обострана</a:t>
            </a:r>
            <a:r>
              <a:rPr lang="sl-SI" sz="2400" b="1" smtClean="0">
                <a:latin typeface="Times New Roman" panose="02020603050405020304" pitchFamily="18" charset="0"/>
                <a:sym typeface="Symbol" panose="05050102010706020507" pitchFamily="18" charset="2"/>
              </a:rPr>
              <a:t>, </a:t>
            </a:r>
            <a:r>
              <a:rPr lang="ru-RU" sz="2400" b="1" smtClean="0">
                <a:latin typeface="Times New Roman" panose="02020603050405020304" pitchFamily="18" charset="0"/>
                <a:sym typeface="Symbol" panose="05050102010706020507" pitchFamily="18" charset="2"/>
              </a:rPr>
              <a:t>једнострана</a:t>
            </a:r>
            <a:r>
              <a:rPr lang="sl-SI" sz="2400" b="1" smtClean="0">
                <a:latin typeface="Times New Roman" panose="02020603050405020304" pitchFamily="18" charset="0"/>
                <a:sym typeface="Symbol" panose="05050102010706020507" pitchFamily="18" charset="2"/>
              </a:rPr>
              <a:t>, </a:t>
            </a:r>
          </a:p>
          <a:p>
            <a:pPr eaLnBrk="1" hangingPunct="1">
              <a:buFontTx/>
              <a:buNone/>
            </a:pPr>
            <a:r>
              <a:rPr lang="ru-RU" sz="2400" b="1" smtClean="0">
                <a:latin typeface="Times New Roman" panose="02020603050405020304" pitchFamily="18" charset="0"/>
                <a:sym typeface="Symbol" panose="05050102010706020507" pitchFamily="18" charset="2"/>
              </a:rPr>
              <a:t>    симетрична</a:t>
            </a:r>
            <a:r>
              <a:rPr lang="sl-SI" sz="2400" b="1" smtClean="0">
                <a:latin typeface="Times New Roman" panose="02020603050405020304" pitchFamily="18" charset="0"/>
                <a:sym typeface="Symbol" panose="05050102010706020507" pitchFamily="18" charset="2"/>
              </a:rPr>
              <a:t>, </a:t>
            </a:r>
            <a:r>
              <a:rPr lang="ru-RU" sz="2400" b="1" smtClean="0">
                <a:latin typeface="Times New Roman" panose="02020603050405020304" pitchFamily="18" charset="0"/>
                <a:sym typeface="Symbol" panose="05050102010706020507" pitchFamily="18" charset="2"/>
              </a:rPr>
              <a:t>асиметрична</a:t>
            </a:r>
            <a:endParaRPr lang="sl-SI" sz="2400" b="1" smtClean="0">
              <a:latin typeface="Times New Roman" panose="02020603050405020304" pitchFamily="18" charset="0"/>
              <a:sym typeface="Symbol" panose="05050102010706020507" pitchFamily="18" charset="2"/>
            </a:endParaRPr>
          </a:p>
          <a:p>
            <a:pPr eaLnBrk="1" hangingPunct="1">
              <a:buFontTx/>
              <a:buNone/>
            </a:pPr>
            <a:endParaRPr lang="sl-SI" sz="2400" b="1" smtClean="0">
              <a:latin typeface="Times New Roman" panose="02020603050405020304" pitchFamily="18" charset="0"/>
              <a:sym typeface="Symbol" panose="05050102010706020507" pitchFamily="18" charset="2"/>
            </a:endParaRPr>
          </a:p>
          <a:p>
            <a:pPr eaLnBrk="1" hangingPunct="1"/>
            <a:r>
              <a:rPr lang="sl-SI" sz="2400" b="1" smtClean="0">
                <a:latin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ru-RU" sz="2000" b="1" smtClean="0">
                <a:latin typeface="Times New Roman" panose="02020603050405020304" pitchFamily="18" charset="0"/>
                <a:sym typeface="Symbol" panose="05050102010706020507" pitchFamily="18" charset="2"/>
              </a:rPr>
              <a:t>протрузија</a:t>
            </a:r>
            <a:r>
              <a:rPr lang="sl-SI" sz="2000" b="1" smtClean="0">
                <a:latin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ru-RU" sz="2000" b="1" smtClean="0">
                <a:latin typeface="Times New Roman" panose="02020603050405020304" pitchFamily="18" charset="0"/>
                <a:sym typeface="Symbol" panose="05050102010706020507" pitchFamily="18" charset="2"/>
              </a:rPr>
              <a:t>булбуса</a:t>
            </a:r>
            <a:r>
              <a:rPr lang="sl-SI" sz="2000" b="1" smtClean="0">
                <a:latin typeface="Times New Roman" panose="02020603050405020304" pitchFamily="18" charset="0"/>
                <a:sym typeface="Symbol" panose="05050102010706020507" pitchFamily="18" charset="2"/>
              </a:rPr>
              <a:t>, </a:t>
            </a:r>
            <a:r>
              <a:rPr lang="ru-RU" sz="2000" b="1" smtClean="0">
                <a:latin typeface="Times New Roman" panose="02020603050405020304" pitchFamily="18" charset="0"/>
                <a:sym typeface="Symbol" panose="05050102010706020507" pitchFamily="18" charset="2"/>
              </a:rPr>
              <a:t>егзофталмус</a:t>
            </a:r>
            <a:r>
              <a:rPr lang="sl-SI" sz="2000" b="1" smtClean="0">
                <a:latin typeface="Times New Roman" panose="02020603050405020304" pitchFamily="18" charset="0"/>
                <a:sym typeface="Symbol" panose="05050102010706020507" pitchFamily="18" charset="2"/>
              </a:rPr>
              <a:t>,  </a:t>
            </a:r>
          </a:p>
          <a:p>
            <a:pPr eaLnBrk="1" hangingPunct="1"/>
            <a:r>
              <a:rPr lang="sl-SI" sz="2000" b="1" smtClean="0">
                <a:latin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ru-RU" sz="2000" b="1" smtClean="0">
                <a:latin typeface="Times New Roman" panose="02020603050405020304" pitchFamily="18" charset="0"/>
                <a:sym typeface="Symbol" panose="05050102010706020507" pitchFamily="18" charset="2"/>
              </a:rPr>
              <a:t>ретко</a:t>
            </a:r>
            <a:r>
              <a:rPr lang="sl-SI" sz="2000" b="1" smtClean="0">
                <a:latin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ru-RU" sz="2000" b="1" smtClean="0">
                <a:latin typeface="Times New Roman" panose="02020603050405020304" pitchFamily="18" charset="0"/>
                <a:sym typeface="Symbol" panose="05050102010706020507" pitchFamily="18" charset="2"/>
              </a:rPr>
              <a:t>трептање</a:t>
            </a:r>
            <a:r>
              <a:rPr lang="sl-SI" sz="2000" b="1" smtClean="0">
                <a:latin typeface="Times New Roman" panose="02020603050405020304" pitchFamily="18" charset="0"/>
                <a:sym typeface="Symbol" panose="05050102010706020507" pitchFamily="18" charset="2"/>
              </a:rPr>
              <a:t>, </a:t>
            </a:r>
            <a:r>
              <a:rPr lang="ru-RU" sz="2000" b="1" smtClean="0">
                <a:latin typeface="Times New Roman" panose="02020603050405020304" pitchFamily="18" charset="0"/>
                <a:sym typeface="Symbol" panose="05050102010706020507" pitchFamily="18" charset="2"/>
              </a:rPr>
              <a:t>парализа</a:t>
            </a:r>
            <a:r>
              <a:rPr lang="sl-SI" sz="2000" b="1" smtClean="0">
                <a:latin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ru-RU" sz="2000" b="1" smtClean="0">
                <a:latin typeface="Times New Roman" panose="02020603050405020304" pitchFamily="18" charset="0"/>
                <a:sym typeface="Symbol" panose="05050102010706020507" pitchFamily="18" charset="2"/>
              </a:rPr>
              <a:t>погледа</a:t>
            </a:r>
            <a:r>
              <a:rPr lang="sl-SI" sz="2000" b="1" smtClean="0">
                <a:latin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ru-RU" sz="2000" b="1" smtClean="0">
                <a:latin typeface="Times New Roman" panose="02020603050405020304" pitchFamily="18" charset="0"/>
                <a:sym typeface="Symbol" panose="05050102010706020507" pitchFamily="18" charset="2"/>
              </a:rPr>
              <a:t>на</a:t>
            </a:r>
            <a:r>
              <a:rPr lang="sl-SI" sz="2000" b="1" smtClean="0">
                <a:latin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ru-RU" sz="2000" b="1" smtClean="0">
                <a:latin typeface="Times New Roman" panose="02020603050405020304" pitchFamily="18" charset="0"/>
                <a:sym typeface="Symbol" panose="05050102010706020507" pitchFamily="18" charset="2"/>
              </a:rPr>
              <a:t>доле</a:t>
            </a:r>
            <a:r>
              <a:rPr lang="sl-SI" sz="2000" b="1" smtClean="0">
                <a:latin typeface="Times New Roman" panose="02020603050405020304" pitchFamily="18" charset="0"/>
                <a:sym typeface="Symbol" panose="05050102010706020507" pitchFamily="18" charset="2"/>
              </a:rPr>
              <a:t>,</a:t>
            </a:r>
          </a:p>
          <a:p>
            <a:pPr eaLnBrk="1" hangingPunct="1"/>
            <a:r>
              <a:rPr lang="ru-RU" sz="2000" b="1" smtClean="0">
                <a:latin typeface="Times New Roman" panose="02020603050405020304" pitchFamily="18" charset="0"/>
                <a:sym typeface="Symbol" panose="05050102010706020507" pitchFamily="18" charset="2"/>
              </a:rPr>
              <a:t>ретракција</a:t>
            </a:r>
            <a:r>
              <a:rPr lang="sl-SI" sz="2000" b="1" smtClean="0">
                <a:latin typeface="Times New Roman" panose="02020603050405020304" pitchFamily="18" charset="0"/>
                <a:sym typeface="Symbol" panose="05050102010706020507" pitchFamily="18" charset="2"/>
              </a:rPr>
              <a:t>  </a:t>
            </a:r>
            <a:r>
              <a:rPr lang="ru-RU" sz="2000" b="1" smtClean="0">
                <a:latin typeface="Times New Roman" panose="02020603050405020304" pitchFamily="18" charset="0"/>
                <a:sym typeface="Symbol" panose="05050102010706020507" pitchFamily="18" charset="2"/>
              </a:rPr>
              <a:t>горњег</a:t>
            </a:r>
            <a:r>
              <a:rPr lang="sl-SI" sz="2000" b="1" smtClean="0">
                <a:latin typeface="Times New Roman" panose="02020603050405020304" pitchFamily="18" charset="0"/>
                <a:sym typeface="Symbol" panose="05050102010706020507" pitchFamily="18" charset="2"/>
              </a:rPr>
              <a:t>  </a:t>
            </a:r>
            <a:r>
              <a:rPr lang="ru-RU" sz="2000" b="1" smtClean="0">
                <a:latin typeface="Times New Roman" panose="02020603050405020304" pitchFamily="18" charset="0"/>
                <a:sym typeface="Symbol" panose="05050102010706020507" pitchFamily="18" charset="2"/>
              </a:rPr>
              <a:t>очног</a:t>
            </a:r>
            <a:r>
              <a:rPr lang="sl-SI" sz="2000" b="1" smtClean="0">
                <a:latin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ru-RU" sz="2000" b="1" smtClean="0">
                <a:latin typeface="Times New Roman" panose="02020603050405020304" pitchFamily="18" charset="0"/>
                <a:sym typeface="Symbol" panose="05050102010706020507" pitchFamily="18" charset="2"/>
              </a:rPr>
              <a:t>капка</a:t>
            </a:r>
            <a:r>
              <a:rPr lang="sl-SI" sz="2000" b="1" smtClean="0">
                <a:latin typeface="Times New Roman" panose="02020603050405020304" pitchFamily="18" charset="0"/>
                <a:sym typeface="Symbol" panose="05050102010706020507" pitchFamily="18" charset="2"/>
              </a:rPr>
              <a:t>  </a:t>
            </a:r>
            <a:r>
              <a:rPr lang="ru-RU" sz="2000" b="1" smtClean="0">
                <a:latin typeface="Times New Roman" panose="02020603050405020304" pitchFamily="18" charset="0"/>
                <a:sym typeface="Symbol" panose="05050102010706020507" pitchFamily="18" charset="2"/>
              </a:rPr>
              <a:t>при</a:t>
            </a:r>
            <a:r>
              <a:rPr lang="sl-SI" sz="2000" b="1" smtClean="0">
                <a:latin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ru-RU" sz="2000" b="1" smtClean="0">
                <a:latin typeface="Times New Roman" panose="02020603050405020304" pitchFamily="18" charset="0"/>
                <a:sym typeface="Symbol" panose="05050102010706020507" pitchFamily="18" charset="2"/>
              </a:rPr>
              <a:t>конвергенцији</a:t>
            </a:r>
            <a:r>
              <a:rPr lang="sl-SI" sz="2400" b="1" smtClean="0">
                <a:latin typeface="Times New Roman" panose="02020603050405020304" pitchFamily="18" charset="0"/>
                <a:sym typeface="Symbol" panose="05050102010706020507" pitchFamily="18" charset="2"/>
              </a:rPr>
              <a:t>...</a:t>
            </a:r>
            <a:endParaRPr lang="sr-Latn-CS" sz="2400" b="1" smtClean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pic>
        <p:nvPicPr>
          <p:cNvPr id="30724" name="Picture 5" descr="h9991537_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4114800"/>
            <a:ext cx="3059113" cy="222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5" name="Picture 6" descr="photo_services-childr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4038600"/>
            <a:ext cx="3048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6" name="Picture 10" descr="http://1.bp.blogspot.com/-YQRUZdReO1I/UQqTGGywi-I/AAAAAAAAAh4/9Fj0qeg-HgI/s1600/Orbital+Decompression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1447800"/>
            <a:ext cx="3084513" cy="1600200"/>
          </a:xfrm>
          <a:prstGeom prst="rect">
            <a:avLst/>
          </a:prstGeom>
          <a:noFill/>
          <a:ln w="9525">
            <a:solidFill>
              <a:srgbClr val="CC006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5940"/>
    </mc:Choice>
    <mc:Fallback xmlns="">
      <p:transition spd="slow" advTm="35940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762000" y="304800"/>
            <a:ext cx="83820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r>
              <a:rPr lang="sl-SI" sz="3600" b="1">
                <a:latin typeface="Times New Roman" panose="02020603050405020304" pitchFamily="18" charset="0"/>
              </a:rPr>
              <a:t>Graves-Basedowljeva </a:t>
            </a:r>
            <a:r>
              <a:rPr lang="en-US" sz="3600" b="1">
                <a:latin typeface="Times New Roman" panose="02020603050405020304" pitchFamily="18" charset="0"/>
              </a:rPr>
              <a:t> болест</a:t>
            </a:r>
            <a:endParaRPr lang="sl-SI" sz="3600" b="1">
              <a:latin typeface="Times New Roman" panose="02020603050405020304" pitchFamily="18" charset="0"/>
            </a:endParaRPr>
          </a:p>
        </p:txBody>
      </p:sp>
      <p:sp>
        <p:nvSpPr>
          <p:cNvPr id="31747" name="Text Box 3"/>
          <p:cNvSpPr txBox="1">
            <a:spLocks noChangeArrowheads="1"/>
          </p:cNvSpPr>
          <p:nvPr/>
        </p:nvSpPr>
        <p:spPr bwMode="auto">
          <a:xfrm>
            <a:off x="228600" y="1244600"/>
            <a:ext cx="21399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r>
              <a:rPr lang="sl-SI" sz="2800" b="1">
                <a:latin typeface="Times New Roman" panose="02020603050405020304" pitchFamily="18" charset="0"/>
              </a:rPr>
              <a:t>                      </a:t>
            </a:r>
            <a:endParaRPr lang="en-US" sz="2400" b="1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31748" name="Rectangle 4"/>
          <p:cNvSpPr>
            <a:spLocks noGrp="1" noChangeArrowheads="1"/>
          </p:cNvSpPr>
          <p:nvPr>
            <p:ph sz="half" idx="1"/>
          </p:nvPr>
        </p:nvSpPr>
        <p:spPr>
          <a:xfrm>
            <a:off x="304800" y="2133600"/>
            <a:ext cx="8458200" cy="3657600"/>
          </a:xfrm>
        </p:spPr>
        <p:txBody>
          <a:bodyPr>
            <a:normAutofit lnSpcReduction="10000"/>
          </a:bodyPr>
          <a:lstStyle/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endParaRPr lang="sl-SI" b="1" dirty="0" smtClean="0">
              <a:latin typeface="Times New Roman" pitchFamily="18" charset="0"/>
            </a:endParaRP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ru-RU" sz="2400" b="1" dirty="0" smtClean="0">
                <a:solidFill>
                  <a:srgbClr val="660033"/>
                </a:solidFill>
                <a:latin typeface="Times New Roman" pitchFamily="18" charset="0"/>
              </a:rPr>
              <a:t>Ат</a:t>
            </a:r>
            <a:r>
              <a:rPr lang="sl-SI" sz="2400" b="1" dirty="0" smtClean="0">
                <a:solidFill>
                  <a:srgbClr val="660033"/>
                </a:solidFill>
                <a:latin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660033"/>
                </a:solidFill>
                <a:latin typeface="Times New Roman" pitchFamily="18" charset="0"/>
              </a:rPr>
              <a:t>која</a:t>
            </a:r>
            <a:r>
              <a:rPr lang="sl-SI" sz="2400" b="1" dirty="0" smtClean="0">
                <a:solidFill>
                  <a:srgbClr val="660033"/>
                </a:solidFill>
                <a:latin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660033"/>
                </a:solidFill>
                <a:latin typeface="Times New Roman" pitchFamily="18" charset="0"/>
              </a:rPr>
              <a:t>унакрсно</a:t>
            </a:r>
            <a:r>
              <a:rPr lang="sl-SI" sz="2400" b="1" dirty="0" smtClean="0">
                <a:solidFill>
                  <a:srgbClr val="660033"/>
                </a:solidFill>
                <a:latin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660033"/>
                </a:solidFill>
                <a:latin typeface="Times New Roman" pitchFamily="18" charset="0"/>
              </a:rPr>
              <a:t>реагују</a:t>
            </a:r>
            <a:r>
              <a:rPr lang="sl-SI" sz="2400" b="1" dirty="0" smtClean="0">
                <a:solidFill>
                  <a:srgbClr val="660033"/>
                </a:solidFill>
                <a:latin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660033"/>
                </a:solidFill>
                <a:latin typeface="Times New Roman" pitchFamily="18" charset="0"/>
              </a:rPr>
              <a:t>са</a:t>
            </a:r>
            <a:r>
              <a:rPr lang="sl-SI" sz="2400" b="1" dirty="0" smtClean="0">
                <a:solidFill>
                  <a:srgbClr val="660033"/>
                </a:solidFill>
                <a:latin typeface="Times New Roman" pitchFamily="18" charset="0"/>
              </a:rPr>
              <a:t> </a:t>
            </a: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ru-RU" sz="2400" b="1" dirty="0" smtClean="0">
                <a:solidFill>
                  <a:srgbClr val="660033"/>
                </a:solidFill>
                <a:latin typeface="Times New Roman" pitchFamily="18" charset="0"/>
              </a:rPr>
              <a:t>Аг</a:t>
            </a:r>
            <a:r>
              <a:rPr lang="sl-SI" sz="2400" b="1" dirty="0" smtClean="0">
                <a:solidFill>
                  <a:srgbClr val="660033"/>
                </a:solidFill>
                <a:latin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660033"/>
                </a:solidFill>
                <a:latin typeface="Times New Roman" pitchFamily="18" charset="0"/>
              </a:rPr>
              <a:t>тироидеје</a:t>
            </a:r>
            <a:r>
              <a:rPr lang="sl-SI" sz="2400" b="1" dirty="0" smtClean="0">
                <a:solidFill>
                  <a:srgbClr val="660033"/>
                </a:solidFill>
                <a:latin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660033"/>
                </a:solidFill>
                <a:latin typeface="Times New Roman" pitchFamily="18" charset="0"/>
              </a:rPr>
              <a:t>и</a:t>
            </a:r>
            <a:r>
              <a:rPr lang="sl-SI" sz="2400" b="1" dirty="0" smtClean="0">
                <a:solidFill>
                  <a:srgbClr val="660033"/>
                </a:solidFill>
                <a:latin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660033"/>
                </a:solidFill>
                <a:latin typeface="Times New Roman" pitchFamily="18" charset="0"/>
              </a:rPr>
              <a:t>мишића</a:t>
            </a:r>
            <a:r>
              <a:rPr lang="sl-SI" sz="2400" b="1" dirty="0" smtClean="0">
                <a:solidFill>
                  <a:srgbClr val="660033"/>
                </a:solidFill>
                <a:latin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660033"/>
                </a:solidFill>
                <a:latin typeface="Times New Roman" pitchFamily="18" charset="0"/>
              </a:rPr>
              <a:t>ока</a:t>
            </a:r>
            <a:r>
              <a:rPr lang="sl-SI" sz="2400" b="1" dirty="0" smtClean="0">
                <a:latin typeface="Times New Roman" pitchFamily="18" charset="0"/>
              </a:rPr>
              <a:t> : </a:t>
            </a: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sl-SI" sz="2400" b="1" dirty="0" smtClean="0">
              <a:latin typeface="Times New Roman" pitchFamily="18" charset="0"/>
            </a:endParaRP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sl-SI" sz="2400" b="1" dirty="0" smtClean="0">
                <a:latin typeface="Times New Roman" pitchFamily="18" charset="0"/>
                <a:cs typeface="Times New Roman" pitchFamily="18" charset="0"/>
              </a:rPr>
              <a:t>■ </a:t>
            </a:r>
            <a:r>
              <a:rPr lang="ru-RU" sz="2400" b="1" dirty="0" smtClean="0">
                <a:latin typeface="Times New Roman" pitchFamily="18" charset="0"/>
              </a:rPr>
              <a:t>стимулација</a:t>
            </a:r>
            <a:r>
              <a:rPr lang="sl-SI" sz="2400" b="1" dirty="0" smtClean="0">
                <a:latin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</a:rPr>
              <a:t>синтезе</a:t>
            </a:r>
            <a:r>
              <a:rPr lang="sl-SI" sz="2400" b="1" dirty="0" smtClean="0">
                <a:latin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</a:rPr>
              <a:t>глукозаминогликана</a:t>
            </a:r>
            <a:r>
              <a:rPr lang="sl-SI" sz="2400" b="1" dirty="0" smtClean="0">
                <a:latin typeface="Times New Roman" pitchFamily="18" charset="0"/>
              </a:rPr>
              <a:t> </a:t>
            </a: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sl-SI" sz="2400" b="1" dirty="0" smtClean="0">
                <a:latin typeface="Times New Roman" pitchFamily="18" charset="0"/>
              </a:rPr>
              <a:t>    </a:t>
            </a:r>
            <a:r>
              <a:rPr lang="sl-SI" sz="2000" b="1" dirty="0" smtClean="0">
                <a:latin typeface="Times New Roman" pitchFamily="18" charset="0"/>
              </a:rPr>
              <a:t>(</a:t>
            </a:r>
            <a:r>
              <a:rPr lang="ru-RU" sz="2000" b="1" dirty="0" smtClean="0">
                <a:latin typeface="Times New Roman" pitchFamily="18" charset="0"/>
              </a:rPr>
              <a:t>хидрофилних</a:t>
            </a:r>
            <a:r>
              <a:rPr lang="sl-SI" sz="2000" b="1" dirty="0" smtClean="0">
                <a:latin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</a:rPr>
              <a:t>молекула</a:t>
            </a:r>
            <a:r>
              <a:rPr lang="sl-SI" sz="2000" b="1" dirty="0" smtClean="0">
                <a:latin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</a:rPr>
              <a:t>у</a:t>
            </a:r>
            <a:r>
              <a:rPr lang="sl-SI" sz="2000" b="1" dirty="0" smtClean="0">
                <a:latin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</a:rPr>
              <a:t>ретробулбарном</a:t>
            </a:r>
            <a:r>
              <a:rPr lang="sl-SI" sz="2000" b="1" dirty="0" smtClean="0">
                <a:latin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</a:rPr>
              <a:t>делу</a:t>
            </a:r>
            <a:r>
              <a:rPr lang="sl-SI" sz="2000" b="1" dirty="0" smtClean="0">
                <a:latin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</a:rPr>
              <a:t>орбите</a:t>
            </a:r>
            <a:r>
              <a:rPr lang="sl-SI" sz="2000" b="1" dirty="0" smtClean="0">
                <a:latin typeface="Times New Roman" pitchFamily="18" charset="0"/>
              </a:rPr>
              <a:t>)</a:t>
            </a: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endParaRPr lang="sl-SI" sz="2000" b="1" dirty="0" smtClean="0">
              <a:latin typeface="Times New Roman" pitchFamily="18" charset="0"/>
            </a:endParaRP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sl-SI" sz="2400" b="1" dirty="0" smtClean="0">
                <a:latin typeface="Times New Roman" pitchFamily="18" charset="0"/>
              </a:rPr>
              <a:t> </a:t>
            </a:r>
            <a:r>
              <a:rPr lang="sl-SI" sz="2400" b="1" dirty="0" smtClean="0">
                <a:latin typeface="Times New Roman" pitchFamily="18" charset="0"/>
                <a:cs typeface="Times New Roman" pitchFamily="18" charset="0"/>
              </a:rPr>
              <a:t>■</a:t>
            </a:r>
            <a:r>
              <a:rPr lang="sl-SI" sz="2400" b="1" dirty="0" smtClean="0">
                <a:latin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sym typeface="Symbol" pitchFamily="18" charset="2"/>
              </a:rPr>
              <a:t>едем</a:t>
            </a:r>
            <a:r>
              <a:rPr lang="sl-SI" sz="2400" b="1" dirty="0" smtClean="0">
                <a:latin typeface="Times New Roman" pitchFamily="18" charset="0"/>
                <a:sym typeface="Symbol" pitchFamily="18" charset="2"/>
              </a:rPr>
              <a:t> </a:t>
            </a:r>
            <a:r>
              <a:rPr lang="ru-RU" sz="2400" b="1" dirty="0" smtClean="0">
                <a:latin typeface="Times New Roman" pitchFamily="18" charset="0"/>
                <a:sym typeface="Symbol" pitchFamily="18" charset="2"/>
              </a:rPr>
              <a:t>и</a:t>
            </a:r>
            <a:r>
              <a:rPr lang="sl-SI" sz="2400" b="1" dirty="0" smtClean="0">
                <a:latin typeface="Times New Roman" pitchFamily="18" charset="0"/>
                <a:sym typeface="Symbol" pitchFamily="18" charset="2"/>
              </a:rPr>
              <a:t> </a:t>
            </a:r>
            <a:r>
              <a:rPr lang="ru-RU" sz="2400" b="1" dirty="0" smtClean="0">
                <a:latin typeface="Times New Roman" pitchFamily="18" charset="0"/>
                <a:sym typeface="Symbol" pitchFamily="18" charset="2"/>
              </a:rPr>
              <a:t>повећање</a:t>
            </a:r>
            <a:r>
              <a:rPr lang="sl-SI" sz="2400" b="1" dirty="0" smtClean="0">
                <a:latin typeface="Times New Roman" pitchFamily="18" charset="0"/>
                <a:sym typeface="Symbol" pitchFamily="18" charset="2"/>
              </a:rPr>
              <a:t> </a:t>
            </a:r>
            <a:r>
              <a:rPr lang="ru-RU" sz="2400" b="1" dirty="0" smtClean="0">
                <a:latin typeface="Times New Roman" pitchFamily="18" charset="0"/>
                <a:sym typeface="Symbol" pitchFamily="18" charset="2"/>
              </a:rPr>
              <a:t>волумена</a:t>
            </a:r>
            <a:r>
              <a:rPr lang="sl-SI" sz="2400" b="1" dirty="0" smtClean="0">
                <a:latin typeface="Times New Roman" pitchFamily="18" charset="0"/>
                <a:sym typeface="Symbol" pitchFamily="18" charset="2"/>
              </a:rPr>
              <a:t> </a:t>
            </a: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sl-SI" sz="2400" b="1" dirty="0" smtClean="0">
                <a:latin typeface="Times New Roman" pitchFamily="18" charset="0"/>
                <a:sym typeface="Symbol" pitchFamily="18" charset="2"/>
              </a:rPr>
              <a:t>    </a:t>
            </a:r>
            <a:r>
              <a:rPr lang="ru-RU" sz="2400" b="1" dirty="0" smtClean="0">
                <a:latin typeface="Times New Roman" pitchFamily="18" charset="0"/>
                <a:sym typeface="Symbol" pitchFamily="18" charset="2"/>
              </a:rPr>
              <a:t>ретробубарног</a:t>
            </a:r>
            <a:r>
              <a:rPr lang="sl-SI" sz="2400" b="1" dirty="0" smtClean="0">
                <a:latin typeface="Times New Roman" pitchFamily="18" charset="0"/>
                <a:sym typeface="Symbol" pitchFamily="18" charset="2"/>
              </a:rPr>
              <a:t> </a:t>
            </a:r>
            <a:r>
              <a:rPr lang="ru-RU" sz="2400" b="1" dirty="0" smtClean="0">
                <a:latin typeface="Times New Roman" pitchFamily="18" charset="0"/>
                <a:sym typeface="Symbol" pitchFamily="18" charset="2"/>
              </a:rPr>
              <a:t>простора</a:t>
            </a:r>
            <a:r>
              <a:rPr lang="sl-SI" sz="2400" b="1" dirty="0" smtClean="0">
                <a:latin typeface="Times New Roman" pitchFamily="18" charset="0"/>
                <a:sym typeface="Symbol" pitchFamily="18" charset="2"/>
              </a:rPr>
              <a:t> </a:t>
            </a:r>
            <a:r>
              <a:rPr lang="sr-Cyrl-RS" sz="2400" b="1" dirty="0" smtClean="0">
                <a:latin typeface="Times New Roman" pitchFamily="18" charset="0"/>
                <a:sym typeface="Symbol" pitchFamily="18" charset="2"/>
              </a:rPr>
              <a:t>– протрузија булбуса</a:t>
            </a:r>
            <a:endParaRPr lang="sl-SI" sz="2400" b="1" dirty="0" smtClean="0">
              <a:latin typeface="Times New Roman" pitchFamily="18" charset="0"/>
              <a:sym typeface="Symbol" pitchFamily="18" charset="2"/>
            </a:endParaRP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endParaRPr lang="sl-SI" sz="2400" b="1" dirty="0" smtClean="0">
              <a:latin typeface="Times New Roman" pitchFamily="18" charset="0"/>
              <a:sym typeface="Symbol" pitchFamily="18" charset="2"/>
            </a:endParaRP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sl-SI" sz="2400" b="1" dirty="0" smtClean="0">
                <a:latin typeface="Times New Roman" pitchFamily="18" charset="0"/>
                <a:sym typeface="Symbol" pitchFamily="18" charset="2"/>
              </a:rPr>
              <a:t> </a:t>
            </a:r>
            <a:endParaRPr lang="sr-Latn-CS" sz="2400" b="1" dirty="0" smtClean="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31749" name="Rectangle 7"/>
          <p:cNvSpPr>
            <a:spLocks noChangeArrowheads="1"/>
          </p:cNvSpPr>
          <p:nvPr/>
        </p:nvSpPr>
        <p:spPr bwMode="auto">
          <a:xfrm>
            <a:off x="304800" y="1752600"/>
            <a:ext cx="4616450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ru-RU" sz="2400" b="1">
                <a:latin typeface="Times New Roman" panose="02020603050405020304" pitchFamily="18" charset="0"/>
              </a:rPr>
              <a:t>Етиопатогенеза</a:t>
            </a:r>
            <a:r>
              <a:rPr lang="sl-SI" sz="2400" b="1">
                <a:latin typeface="Times New Roman" panose="02020603050405020304" pitchFamily="18" charset="0"/>
              </a:rPr>
              <a:t>  </a:t>
            </a:r>
            <a:r>
              <a:rPr lang="ru-RU" sz="2400" b="1">
                <a:latin typeface="Times New Roman" panose="02020603050405020304" pitchFamily="18" charset="0"/>
              </a:rPr>
              <a:t>офталмопатије</a:t>
            </a:r>
            <a:endParaRPr lang="en-US" sz="2400" b="1">
              <a:latin typeface="Times New Roman" panose="02020603050405020304" pitchFamily="18" charset="0"/>
            </a:endParaRPr>
          </a:p>
        </p:txBody>
      </p:sp>
      <p:pic>
        <p:nvPicPr>
          <p:cNvPr id="31750" name="Picture 12" descr="http://www.hindawi.com/journals/jtr/2012/736161.fig.001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1219200"/>
            <a:ext cx="2971800" cy="2057400"/>
          </a:xfrm>
          <a:prstGeom prst="rect">
            <a:avLst/>
          </a:prstGeom>
          <a:noFill/>
          <a:ln w="9525">
            <a:solidFill>
              <a:srgbClr val="CC006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Tm="40274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228600"/>
            <a:ext cx="7786688" cy="1039813"/>
          </a:xfrm>
        </p:spPr>
        <p:txBody>
          <a:bodyPr/>
          <a:lstStyle/>
          <a:p>
            <a:pPr eaLnBrk="1" hangingPunct="1"/>
            <a:r>
              <a:rPr lang="sl-SI" sz="3600" b="1" smtClean="0">
                <a:solidFill>
                  <a:schemeClr val="tx1"/>
                </a:solidFill>
                <a:latin typeface="Times New Roman" panose="02020603050405020304" pitchFamily="18" charset="0"/>
              </a:rPr>
              <a:t>Graves-ova  </a:t>
            </a:r>
            <a:r>
              <a:rPr lang="en-US" sz="3600" b="1" smtClean="0">
                <a:solidFill>
                  <a:schemeClr val="tx1"/>
                </a:solidFill>
                <a:latin typeface="Times New Roman" panose="02020603050405020304" pitchFamily="18" charset="0"/>
              </a:rPr>
              <a:t>болест </a:t>
            </a:r>
            <a:r>
              <a:rPr lang="sl-SI" sz="3600" b="1" smtClean="0">
                <a:solidFill>
                  <a:schemeClr val="tx1"/>
                </a:solidFill>
                <a:latin typeface="Times New Roman" panose="02020603050405020304" pitchFamily="18" charset="0"/>
              </a:rPr>
              <a:t>-</a:t>
            </a:r>
            <a:r>
              <a:rPr lang="en-US" sz="3600" b="1" smtClean="0">
                <a:solidFill>
                  <a:schemeClr val="tx1"/>
                </a:solidFill>
                <a:latin typeface="Times New Roman" panose="02020603050405020304" pitchFamily="18" charset="0"/>
              </a:rPr>
              <a:t> дијагноза </a:t>
            </a:r>
            <a:r>
              <a:rPr lang="sl-SI" sz="4800" b="1" smtClean="0">
                <a:latin typeface="Times New Roman" panose="02020603050405020304" pitchFamily="18" charset="0"/>
              </a:rPr>
              <a:t> </a:t>
            </a:r>
            <a:endParaRPr lang="sr-Latn-CS" sz="4800" b="1" smtClean="0">
              <a:latin typeface="Times New Roman" panose="02020603050405020304" pitchFamily="18" charset="0"/>
            </a:endParaRP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676400"/>
            <a:ext cx="8229600" cy="445611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b="1" smtClean="0">
                <a:latin typeface="Times New Roman" panose="02020603050405020304" pitchFamily="18" charset="0"/>
              </a:rPr>
              <a:t>Клиничка слика</a:t>
            </a:r>
            <a:endParaRPr lang="sl-SI" sz="2400" b="1" smtClean="0">
              <a:latin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ru-RU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Лабораторија</a:t>
            </a:r>
            <a:r>
              <a:rPr lang="sl-SI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l-SI" sz="20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20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хиперфункционална</a:t>
            </a:r>
            <a:r>
              <a:rPr lang="sl-SI" sz="20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аутономија</a:t>
            </a:r>
            <a:r>
              <a:rPr lang="sl-SI" sz="20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тироидеје</a:t>
            </a:r>
            <a:r>
              <a:rPr lang="sl-SI" sz="20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l-SI" sz="20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sz="20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sl-SI" sz="20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sl-SI" sz="2000" b="1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, </a:t>
            </a:r>
            <a:r>
              <a:rPr lang="ru-RU" sz="2000" b="1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Т</a:t>
            </a:r>
            <a:r>
              <a:rPr lang="sl-SI" sz="2000" b="1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3 , </a:t>
            </a:r>
            <a:r>
              <a:rPr lang="en-US" sz="2000" b="1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F</a:t>
            </a:r>
            <a:r>
              <a:rPr lang="ru-RU" sz="2000" b="1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Т</a:t>
            </a:r>
            <a:r>
              <a:rPr lang="sl-SI" sz="2000" b="1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4 , </a:t>
            </a:r>
            <a:r>
              <a:rPr lang="en-US" sz="2000" b="1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F</a:t>
            </a:r>
            <a:r>
              <a:rPr lang="ru-RU" sz="2000" b="1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Т</a:t>
            </a:r>
            <a:r>
              <a:rPr lang="sl-SI" sz="2000" b="1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3 , </a:t>
            </a:r>
            <a:r>
              <a:rPr lang="ru-RU" sz="2000" b="1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Т</a:t>
            </a:r>
            <a:r>
              <a:rPr lang="en-US" sz="2000" b="1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SH</a:t>
            </a:r>
            <a:r>
              <a:rPr lang="sl-SI" sz="2000" b="1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</a:t>
            </a:r>
            <a:endParaRPr lang="en-US" sz="2000" b="1" smtClean="0">
              <a:latin typeface="Times New Roman" panose="02020603050405020304" pitchFamily="18" charset="0"/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l-SI" sz="2000" b="1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         </a:t>
            </a:r>
            <a:r>
              <a:rPr lang="ru-RU" sz="2000" b="1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Т</a:t>
            </a:r>
            <a:r>
              <a:rPr lang="en-US" sz="2000" b="1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P</a:t>
            </a:r>
            <a:r>
              <a:rPr lang="ru-RU" sz="2000" b="1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О</a:t>
            </a:r>
            <a:r>
              <a:rPr lang="sl-SI" sz="2000" b="1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-</a:t>
            </a:r>
            <a:r>
              <a:rPr lang="ru-RU" sz="2000" b="1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Аб</a:t>
            </a:r>
            <a:r>
              <a:rPr lang="sl-SI" sz="2000" b="1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 , </a:t>
            </a:r>
            <a:r>
              <a:rPr lang="ru-RU" sz="2000" b="1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Т</a:t>
            </a:r>
            <a:r>
              <a:rPr lang="en-US" sz="2000" b="1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g</a:t>
            </a:r>
            <a:r>
              <a:rPr lang="ru-RU" sz="2000" b="1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Аб</a:t>
            </a:r>
            <a:r>
              <a:rPr lang="sl-SI" sz="2000" b="1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, </a:t>
            </a:r>
            <a:r>
              <a:rPr lang="ru-RU" sz="2000" b="1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Т</a:t>
            </a:r>
            <a:r>
              <a:rPr lang="en-US" sz="2000" b="1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RHR</a:t>
            </a:r>
            <a:r>
              <a:rPr lang="ru-RU" sz="2000" b="1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А</a:t>
            </a:r>
            <a:r>
              <a:rPr lang="en-US" sz="2000" b="1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t</a:t>
            </a:r>
            <a:r>
              <a:rPr lang="sl-SI" sz="2000" b="1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 </a:t>
            </a:r>
            <a:r>
              <a:rPr lang="ru-RU" sz="2000" b="1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ишчезавање</a:t>
            </a:r>
            <a:r>
              <a:rPr lang="sl-SI" sz="2000" b="1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–</a:t>
            </a:r>
            <a:r>
              <a:rPr lang="ru-RU" sz="2000" b="1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ремисија</a:t>
            </a:r>
            <a:r>
              <a:rPr lang="sl-SI" sz="2000" b="1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 </a:t>
            </a:r>
          </a:p>
          <a:p>
            <a:pPr eaLnBrk="1" hangingPunct="1">
              <a:lnSpc>
                <a:spcPct val="90000"/>
              </a:lnSpc>
            </a:pPr>
            <a:r>
              <a:rPr lang="sl-SI" sz="2400" b="1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ru-RU" sz="2400" b="1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Е</a:t>
            </a:r>
            <a:r>
              <a:rPr lang="en-US" sz="2400" b="1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CH</a:t>
            </a:r>
            <a:r>
              <a:rPr lang="ru-RU" sz="2400" b="1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О</a:t>
            </a:r>
            <a:r>
              <a:rPr lang="sl-SI" sz="2400" b="1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ru-RU" sz="2400" b="1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тироидеје</a:t>
            </a:r>
            <a:r>
              <a:rPr lang="sl-SI" sz="2400" b="1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sl-SI" sz="2400" b="1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ru-RU" sz="2400" b="1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К</a:t>
            </a:r>
            <a:r>
              <a:rPr lang="en-US" sz="2400" b="1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VS</a:t>
            </a:r>
            <a:r>
              <a:rPr lang="sl-SI" sz="2400" b="1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ru-RU" sz="2400" b="1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дијагностика</a:t>
            </a:r>
            <a:r>
              <a:rPr lang="sl-SI" sz="2400" b="1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: </a:t>
            </a:r>
            <a:r>
              <a:rPr lang="ru-RU" sz="2000" b="1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ТА</a:t>
            </a:r>
            <a:r>
              <a:rPr lang="sl-SI" sz="2000" b="1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, </a:t>
            </a:r>
            <a:r>
              <a:rPr lang="ru-RU" sz="2000" b="1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ЕКГ</a:t>
            </a:r>
            <a:r>
              <a:rPr lang="sl-SI" sz="2000" b="1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G </a:t>
            </a:r>
            <a:r>
              <a:rPr lang="ru-RU" sz="2000" b="1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миокардни</a:t>
            </a:r>
            <a:r>
              <a:rPr lang="sl-SI" sz="2000" b="1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ru-RU" sz="2000" b="1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ензими</a:t>
            </a:r>
            <a:endParaRPr lang="sl-SI" sz="2000" b="1" smtClean="0">
              <a:latin typeface="Times New Roman" panose="02020603050405020304" pitchFamily="18" charset="0"/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 eaLnBrk="1" hangingPunct="1">
              <a:lnSpc>
                <a:spcPct val="90000"/>
              </a:lnSpc>
            </a:pPr>
            <a:r>
              <a:rPr lang="sl-SI" sz="2000" b="1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ru-RU" sz="2400" b="1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Офталмолошка</a:t>
            </a:r>
            <a:r>
              <a:rPr lang="sl-SI" sz="2400" b="1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ru-RU" sz="2400" b="1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обрада</a:t>
            </a:r>
            <a:endParaRPr lang="en-US" sz="2400" b="1" smtClean="0">
              <a:latin typeface="Times New Roman" panose="02020603050405020304" pitchFamily="18" charset="0"/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 eaLnBrk="1" hangingPunct="1">
              <a:lnSpc>
                <a:spcPct val="90000"/>
              </a:lnSpc>
            </a:pPr>
            <a:r>
              <a:rPr lang="sl-SI" sz="2000" b="1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en-US" sz="2400" b="1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Rtg</a:t>
            </a:r>
            <a:r>
              <a:rPr lang="sl-SI" sz="2400" b="1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ru-RU" sz="2400" b="1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прегледи</a:t>
            </a:r>
            <a:r>
              <a:rPr lang="sl-SI" sz="2000" b="1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: </a:t>
            </a:r>
            <a:r>
              <a:rPr lang="ru-RU" sz="2000" b="1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Коштана</a:t>
            </a:r>
            <a:r>
              <a:rPr lang="sl-SI" sz="2000" b="1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ru-RU" sz="2000" b="1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зрелост</a:t>
            </a:r>
            <a:r>
              <a:rPr lang="sl-SI" sz="2000" b="1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: </a:t>
            </a:r>
            <a:r>
              <a:rPr lang="ru-RU" sz="2000" b="1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убрзана</a:t>
            </a:r>
            <a:endParaRPr lang="sl-SI" sz="2000" b="1" smtClean="0">
              <a:latin typeface="Times New Roman" panose="02020603050405020304" pitchFamily="18" charset="0"/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l-SI" sz="2000" b="1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                                   </a:t>
            </a:r>
            <a:r>
              <a:rPr lang="ru-RU" sz="2000" b="1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узнапредовала</a:t>
            </a:r>
            <a:r>
              <a:rPr lang="sl-SI" sz="2000" b="1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ru-RU" sz="2000" b="1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остеопороза</a:t>
            </a:r>
            <a:endParaRPr lang="sl-SI" sz="2000" b="1" smtClean="0">
              <a:latin typeface="Times New Roman" panose="02020603050405020304" pitchFamily="18" charset="0"/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l-SI" sz="2400" b="1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                  </a:t>
            </a:r>
            <a:endParaRPr lang="sr-Latn-CS" sz="24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2772" name="Picture 10" descr="http://www.housethehomeless.org/wp-content/uploads/2012/12/Smile-Susan-Sarandon.jpg?6ab9e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1371600"/>
            <a:ext cx="17907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9660"/>
    </mc:Choice>
    <mc:Fallback xmlns="">
      <p:transition spd="slow" advTm="79660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2193925" y="752475"/>
            <a:ext cx="1841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endParaRPr lang="sr-Latn-CS" sz="2800" b="1" u="sng">
              <a:latin typeface="Times New Roman" panose="02020603050405020304" pitchFamily="18" charset="0"/>
            </a:endParaRPr>
          </a:p>
        </p:txBody>
      </p:sp>
      <p:sp>
        <p:nvSpPr>
          <p:cNvPr id="33795" name="Text Box 3"/>
          <p:cNvSpPr txBox="1">
            <a:spLocks noChangeArrowheads="1"/>
          </p:cNvSpPr>
          <p:nvPr/>
        </p:nvSpPr>
        <p:spPr bwMode="auto">
          <a:xfrm>
            <a:off x="1295400" y="239713"/>
            <a:ext cx="70104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r>
              <a:rPr lang="sl-SI" sz="4000" b="1">
                <a:latin typeface="Times New Roman" panose="02020603050405020304" pitchFamily="18" charset="0"/>
              </a:rPr>
              <a:t>Graves-o</a:t>
            </a:r>
            <a:r>
              <a:rPr lang="en-US" sz="4000" b="1">
                <a:latin typeface="Times New Roman" panose="02020603050405020304" pitchFamily="18" charset="0"/>
              </a:rPr>
              <a:t>в</a:t>
            </a:r>
            <a:r>
              <a:rPr lang="sl-SI" sz="4000" b="1">
                <a:latin typeface="Times New Roman" panose="02020603050405020304" pitchFamily="18" charset="0"/>
              </a:rPr>
              <a:t>a  </a:t>
            </a:r>
            <a:r>
              <a:rPr lang="en-US" sz="4000" b="1">
                <a:latin typeface="Times New Roman" panose="02020603050405020304" pitchFamily="18" charset="0"/>
              </a:rPr>
              <a:t>болест – терапија </a:t>
            </a:r>
            <a:endParaRPr lang="en-US" sz="3200" b="1">
              <a:latin typeface="Times New Roman" panose="02020603050405020304" pitchFamily="18" charset="0"/>
            </a:endParaRPr>
          </a:p>
        </p:txBody>
      </p:sp>
      <p:sp>
        <p:nvSpPr>
          <p:cNvPr id="33796" name="Text Box 4"/>
          <p:cNvSpPr txBox="1">
            <a:spLocks noChangeArrowheads="1"/>
          </p:cNvSpPr>
          <p:nvPr/>
        </p:nvSpPr>
        <p:spPr bwMode="auto">
          <a:xfrm>
            <a:off x="533400" y="1219200"/>
            <a:ext cx="7772400" cy="4585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914400" indent="-4572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buFontTx/>
              <a:buAutoNum type="alphaUcPeriod"/>
            </a:pPr>
            <a:r>
              <a:rPr lang="sl-SI" sz="2400" b="1" dirty="0" smtClean="0">
                <a:latin typeface="Times New Roman" panose="02020603050405020304" pitchFamily="18" charset="0"/>
              </a:rPr>
              <a:t>T</a:t>
            </a:r>
            <a:r>
              <a:rPr lang="sr-Cyrl-RS" sz="2400" b="1" dirty="0" smtClean="0">
                <a:latin typeface="Times New Roman" panose="02020603050405020304" pitchFamily="18" charset="0"/>
              </a:rPr>
              <a:t>иреосупресиви </a:t>
            </a:r>
            <a:r>
              <a:rPr lang="sl-SI" sz="2400" b="1" dirty="0" smtClean="0">
                <a:latin typeface="Times New Roman" panose="02020603050405020304" pitchFamily="18" charset="0"/>
              </a:rPr>
              <a:t>: </a:t>
            </a:r>
            <a:endParaRPr lang="sl-SI" sz="2400" b="1" dirty="0">
              <a:latin typeface="Times New Roman" panose="02020603050405020304" pitchFamily="18" charset="0"/>
            </a:endParaRPr>
          </a:p>
          <a:p>
            <a:pPr lvl="1" eaLnBrk="1" hangingPunct="1"/>
            <a:r>
              <a:rPr lang="sl-SI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■ </a:t>
            </a:r>
            <a:r>
              <a:rPr lang="sr-Cyrl-R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инхибиција органификације Ј </a:t>
            </a:r>
          </a:p>
          <a:p>
            <a:pPr lvl="1" eaLnBrk="1" hangingPunct="1"/>
            <a:r>
              <a:rPr lang="sl-SI" sz="2000" b="1" dirty="0" smtClean="0">
                <a:latin typeface="Times New Roman" panose="02020603050405020304" pitchFamily="18" charset="0"/>
              </a:rPr>
              <a:t>■</a:t>
            </a:r>
            <a:r>
              <a:rPr lang="sl-SI" sz="2000" dirty="0" smtClean="0">
                <a:latin typeface="Times New Roman" panose="02020603050405020304" pitchFamily="18" charset="0"/>
              </a:rPr>
              <a:t> </a:t>
            </a:r>
            <a:r>
              <a:rPr lang="sr-Cyrl-RS" sz="2000" b="1" dirty="0" smtClean="0">
                <a:latin typeface="Times New Roman" panose="02020603050405020304" pitchFamily="18" charset="0"/>
              </a:rPr>
              <a:t>смањивање нивоа </a:t>
            </a:r>
            <a:r>
              <a:rPr lang="sl-SI" sz="2000" b="1" dirty="0" smtClean="0">
                <a:latin typeface="Times New Roman" panose="02020603050405020304" pitchFamily="18" charset="0"/>
              </a:rPr>
              <a:t>TRSRAt-</a:t>
            </a:r>
            <a:endParaRPr lang="en-US" sz="2000" b="1" dirty="0">
              <a:latin typeface="Times New Roman" panose="02020603050405020304" pitchFamily="18" charset="0"/>
            </a:endParaRPr>
          </a:p>
          <a:p>
            <a:pPr lvl="1" eaLnBrk="1" hangingPunct="1"/>
            <a:r>
              <a:rPr lang="en-US" sz="2000" b="1" dirty="0">
                <a:latin typeface="Times New Roman" panose="02020603050405020304" pitchFamily="18" charset="0"/>
              </a:rPr>
              <a:t>   </a:t>
            </a:r>
            <a:r>
              <a:rPr lang="sr-Cyrl-RS" sz="2000" b="1" dirty="0" smtClean="0">
                <a:latin typeface="Times New Roman" panose="02020603050405020304" pitchFamily="18" charset="0"/>
              </a:rPr>
              <a:t> </a:t>
            </a:r>
            <a:r>
              <a:rPr lang="sr-Cyrl-RS" sz="2000" dirty="0" smtClean="0">
                <a:latin typeface="Times New Roman" panose="02020603050405020304" pitchFamily="18" charset="0"/>
              </a:rPr>
              <a:t>директна интратироидна имуномодулација </a:t>
            </a:r>
          </a:p>
          <a:p>
            <a:pPr lvl="1" eaLnBrk="1" hangingPunct="1"/>
            <a:r>
              <a:rPr lang="sl-SI" sz="2000" b="1" dirty="0" smtClean="0">
                <a:latin typeface="Times New Roman" panose="02020603050405020304" pitchFamily="18" charset="0"/>
              </a:rPr>
              <a:t>■ </a:t>
            </a:r>
            <a:r>
              <a:rPr lang="sr-Cyrl-RS" sz="2000" b="1" dirty="0">
                <a:latin typeface="Times New Roman" panose="02020603050405020304" pitchFamily="18" charset="0"/>
              </a:rPr>
              <a:t>смањивање периферне конверзије  Т4 у Т3 </a:t>
            </a:r>
            <a:r>
              <a:rPr lang="sr-Cyrl-RS" sz="2000" b="1" dirty="0" smtClean="0">
                <a:latin typeface="Times New Roman" panose="02020603050405020304" pitchFamily="18" charset="0"/>
              </a:rPr>
              <a:t>(</a:t>
            </a:r>
            <a:r>
              <a:rPr lang="sr-Cyrl-RS" sz="2000" dirty="0" smtClean="0">
                <a:latin typeface="Times New Roman" panose="02020603050405020304" pitchFamily="18" charset="0"/>
              </a:rPr>
              <a:t>Више</a:t>
            </a:r>
            <a:r>
              <a:rPr lang="sl-SI" sz="2000" dirty="0" smtClean="0">
                <a:latin typeface="Times New Roman" panose="02020603050405020304" pitchFamily="18" charset="0"/>
              </a:rPr>
              <a:t> PTU</a:t>
            </a:r>
            <a:r>
              <a:rPr lang="sr-Cyrl-RS" sz="2000" b="1" dirty="0" smtClean="0">
                <a:latin typeface="Times New Roman" panose="02020603050405020304" pitchFamily="18" charset="0"/>
              </a:rPr>
              <a:t>)</a:t>
            </a:r>
            <a:r>
              <a:rPr lang="sl-SI" sz="2000" b="1" dirty="0" smtClean="0">
                <a:latin typeface="Times New Roman" panose="02020603050405020304" pitchFamily="18" charset="0"/>
              </a:rPr>
              <a:t> </a:t>
            </a:r>
            <a:endParaRPr lang="sl-SI" sz="2000" b="1" dirty="0">
              <a:latin typeface="Times New Roman" panose="02020603050405020304" pitchFamily="18" charset="0"/>
            </a:endParaRPr>
          </a:p>
          <a:p>
            <a:pPr eaLnBrk="1" hangingPunct="1"/>
            <a:endParaRPr lang="sl-SI" sz="2000" b="1" dirty="0">
              <a:latin typeface="Times New Roman" panose="02020603050405020304" pitchFamily="18" charset="0"/>
            </a:endParaRPr>
          </a:p>
          <a:p>
            <a:pPr eaLnBrk="1" hangingPunct="1"/>
            <a:endParaRPr lang="sl-SI" sz="2000" b="1" dirty="0">
              <a:latin typeface="Times New Roman" panose="02020603050405020304" pitchFamily="18" charset="0"/>
            </a:endParaRPr>
          </a:p>
          <a:p>
            <a:pPr eaLnBrk="1" hangingPunct="1"/>
            <a:r>
              <a:rPr lang="sl-SI" sz="2400" b="1" dirty="0">
                <a:latin typeface="Times New Roman" panose="02020603050405020304" pitchFamily="18" charset="0"/>
              </a:rPr>
              <a:t>1. Metimazol ( Favistan</a:t>
            </a:r>
            <a:r>
              <a:rPr lang="en-US" sz="2400" b="1" dirty="0">
                <a:latin typeface="Times New Roman" panose="02020603050405020304" pitchFamily="18" charset="0"/>
              </a:rPr>
              <a:t>, </a:t>
            </a:r>
            <a:r>
              <a:rPr lang="en-US" sz="2400" b="1" dirty="0" err="1">
                <a:latin typeface="Times New Roman" panose="02020603050405020304" pitchFamily="18" charset="0"/>
              </a:rPr>
              <a:t>Tirosol</a:t>
            </a:r>
            <a:r>
              <a:rPr lang="en-US" sz="2400" b="1" dirty="0">
                <a:latin typeface="Times New Roman" panose="02020603050405020304" pitchFamily="18" charset="0"/>
              </a:rPr>
              <a:t>..</a:t>
            </a:r>
            <a:r>
              <a:rPr lang="sl-SI" sz="2400" b="1" dirty="0">
                <a:latin typeface="Times New Roman" panose="02020603050405020304" pitchFamily="18" charset="0"/>
              </a:rPr>
              <a:t> )-</a:t>
            </a:r>
            <a:r>
              <a:rPr lang="sl-SI" sz="2000" b="1" dirty="0">
                <a:latin typeface="Times New Roman" panose="02020603050405020304" pitchFamily="18" charset="0"/>
              </a:rPr>
              <a:t>  0,5-1mg/kg : 1-2D</a:t>
            </a:r>
          </a:p>
          <a:p>
            <a:pPr eaLnBrk="1" hangingPunct="1">
              <a:buFontTx/>
              <a:buAutoNum type="arabicPeriod"/>
            </a:pPr>
            <a:endParaRPr lang="sl-SI" sz="2000" b="1" dirty="0">
              <a:latin typeface="Times New Roman" panose="02020603050405020304" pitchFamily="18" charset="0"/>
            </a:endParaRPr>
          </a:p>
          <a:p>
            <a:pPr eaLnBrk="1" hangingPunct="1"/>
            <a:r>
              <a:rPr lang="sl-SI" sz="2000" b="1" dirty="0">
                <a:latin typeface="Times New Roman" panose="02020603050405020304" pitchFamily="18" charset="0"/>
              </a:rPr>
              <a:t>2. </a:t>
            </a:r>
            <a:r>
              <a:rPr lang="sl-SI" sz="2400" b="1" dirty="0">
                <a:latin typeface="Times New Roman" panose="02020603050405020304" pitchFamily="18" charset="0"/>
              </a:rPr>
              <a:t>Propiltiouracil ( PTU) –</a:t>
            </a:r>
            <a:r>
              <a:rPr lang="sl-SI" sz="2000" b="1" dirty="0">
                <a:latin typeface="Times New Roman" panose="02020603050405020304" pitchFamily="18" charset="0"/>
              </a:rPr>
              <a:t> 5-10mg/kg : 3D</a:t>
            </a:r>
          </a:p>
          <a:p>
            <a:pPr eaLnBrk="1" hangingPunct="1"/>
            <a:r>
              <a:rPr lang="sl-SI" sz="2000" b="1" dirty="0">
                <a:latin typeface="Times New Roman" panose="02020603050405020304" pitchFamily="18" charset="0"/>
              </a:rPr>
              <a:t>          </a:t>
            </a:r>
            <a:r>
              <a:rPr lang="sl-SI" sz="2000" b="1" dirty="0" smtClean="0">
                <a:latin typeface="Times New Roman" panose="02020603050405020304" pitchFamily="18" charset="0"/>
              </a:rPr>
              <a:t>(</a:t>
            </a:r>
            <a:r>
              <a:rPr lang="sr-Cyrl-RS" sz="2000" b="1" dirty="0" smtClean="0">
                <a:latin typeface="Times New Roman" panose="02020603050405020304" pitchFamily="18" charset="0"/>
              </a:rPr>
              <a:t>чврсто везан за  протеине плазме, мање пролази плаценту</a:t>
            </a:r>
            <a:r>
              <a:rPr lang="sr-Cyrl-RS" sz="2000" b="1" dirty="0">
                <a:latin typeface="Times New Roman" panose="02020603050405020304" pitchFamily="18" charset="0"/>
              </a:rPr>
              <a:t> </a:t>
            </a:r>
            <a:r>
              <a:rPr lang="sr-Cyrl-RS" sz="2000" b="1" dirty="0" smtClean="0">
                <a:latin typeface="Times New Roman" panose="02020603050405020304" pitchFamily="18" charset="0"/>
              </a:rPr>
              <a:t>  </a:t>
            </a:r>
          </a:p>
          <a:p>
            <a:pPr eaLnBrk="1" hangingPunct="1"/>
            <a:r>
              <a:rPr lang="sr-Cyrl-RS" sz="2000" b="1" dirty="0">
                <a:latin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sr-Cyrl-RS" sz="2000" b="1" dirty="0" smtClean="0">
                <a:latin typeface="Times New Roman" panose="02020603050405020304" pitchFamily="18" charset="0"/>
                <a:sym typeface="Symbol" panose="05050102010706020507" pitchFamily="18" charset="2"/>
              </a:rPr>
              <a:t>           </a:t>
            </a:r>
            <a:r>
              <a:rPr lang="sl-SI" sz="2000" b="1" dirty="0" smtClean="0">
                <a:latin typeface="Times New Roman" panose="02020603050405020304" pitchFamily="18" charset="0"/>
                <a:sym typeface="Symbol" panose="05050102010706020507" pitchFamily="18" charset="2"/>
              </a:rPr>
              <a:t></a:t>
            </a:r>
            <a:r>
              <a:rPr lang="sl-SI" sz="2000" b="1" dirty="0">
                <a:latin typeface="Times New Roman" panose="02020603050405020304" pitchFamily="18" charset="0"/>
                <a:sym typeface="Symbol" panose="05050102010706020507" pitchFamily="18" charset="2"/>
              </a:rPr>
              <a:t>Th </a:t>
            </a:r>
            <a:r>
              <a:rPr lang="sl-SI" sz="2000" b="1" dirty="0">
                <a:latin typeface="Times New Roman" panose="02020603050405020304" pitchFamily="18" charset="0"/>
              </a:rPr>
              <a:t> </a:t>
            </a:r>
            <a:r>
              <a:rPr lang="sr-Cyrl-RS" sz="2000" b="1" dirty="0" smtClean="0">
                <a:latin typeface="Times New Roman" panose="02020603050405020304" pitchFamily="18" charset="0"/>
              </a:rPr>
              <a:t>хипертиреозе трудница </a:t>
            </a:r>
            <a:r>
              <a:rPr lang="sl-SI" sz="2000" b="1" dirty="0" smtClean="0">
                <a:latin typeface="Times New Roman" panose="02020603050405020304" pitchFamily="18" charset="0"/>
              </a:rPr>
              <a:t>)</a:t>
            </a:r>
            <a:endParaRPr lang="sl-SI" sz="2000" b="1" dirty="0">
              <a:latin typeface="Times New Roman" panose="02020603050405020304" pitchFamily="18" charset="0"/>
            </a:endParaRPr>
          </a:p>
          <a:p>
            <a:pPr eaLnBrk="1" hangingPunct="1"/>
            <a:endParaRPr lang="sl-SI" sz="2000" b="1" u="sng" dirty="0">
              <a:latin typeface="Times New Roman" panose="02020603050405020304" pitchFamily="18" charset="0"/>
            </a:endParaRPr>
          </a:p>
          <a:p>
            <a:pPr eaLnBrk="1" hangingPunct="1"/>
            <a:r>
              <a:rPr lang="sl-SI" sz="2000" b="1" dirty="0">
                <a:latin typeface="Times New Roman" panose="02020603050405020304" pitchFamily="18" charset="0"/>
              </a:rPr>
              <a:t>     </a:t>
            </a:r>
            <a:endParaRPr lang="en-US" sz="2000" b="1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33797" name="Rectangle 4"/>
          <p:cNvSpPr>
            <a:spLocks noChangeArrowheads="1"/>
          </p:cNvSpPr>
          <p:nvPr/>
        </p:nvSpPr>
        <p:spPr bwMode="auto">
          <a:xfrm>
            <a:off x="762000" y="5257800"/>
            <a:ext cx="7772400" cy="1292662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eaLnBrk="1" hangingPunct="1">
              <a:defRPr/>
            </a:pPr>
            <a:r>
              <a:rPr lang="sr-Cyrl-RS" sz="2400" b="1" dirty="0" smtClean="0">
                <a:latin typeface="Times New Roman" pitchFamily="18" charset="0"/>
              </a:rPr>
              <a:t>Токсичне реакције на тиреосупресиве</a:t>
            </a:r>
            <a:r>
              <a:rPr lang="sl-SI" sz="2400" b="1" dirty="0" smtClean="0">
                <a:latin typeface="Times New Roman" pitchFamily="18" charset="0"/>
              </a:rPr>
              <a:t> </a:t>
            </a:r>
            <a:r>
              <a:rPr lang="sl-SI" b="1" dirty="0" smtClean="0">
                <a:latin typeface="Times New Roman" pitchFamily="18" charset="0"/>
              </a:rPr>
              <a:t>– </a:t>
            </a:r>
            <a:r>
              <a:rPr lang="sr-Cyrl-RS" b="1" dirty="0" smtClean="0">
                <a:latin typeface="Times New Roman" pitchFamily="18" charset="0"/>
              </a:rPr>
              <a:t>непредвидиве,</a:t>
            </a:r>
          </a:p>
          <a:p>
            <a:pPr marL="457200" indent="-457200" eaLnBrk="1" hangingPunct="1">
              <a:defRPr/>
            </a:pPr>
            <a:endParaRPr lang="sr-Cyrl-RS" b="1" dirty="0">
              <a:latin typeface="Times New Roman" pitchFamily="18" charset="0"/>
            </a:endParaRPr>
          </a:p>
          <a:p>
            <a:pPr marL="457200" indent="-457200" eaLnBrk="1" hangingPunct="1">
              <a:defRPr/>
            </a:pPr>
            <a:r>
              <a:rPr lang="sr-Cyrl-RS" b="1" dirty="0" smtClean="0">
                <a:latin typeface="Times New Roman" pitchFamily="18" charset="0"/>
              </a:rPr>
              <a:t> </a:t>
            </a:r>
            <a:r>
              <a:rPr lang="sl-SI" b="1" dirty="0" smtClean="0">
                <a:latin typeface="Times New Roman" pitchFamily="18" charset="0"/>
              </a:rPr>
              <a:t>Le </a:t>
            </a:r>
            <a:r>
              <a:rPr lang="sl-SI" b="1" dirty="0">
                <a:latin typeface="Times New Roman" pitchFamily="18" charset="0"/>
                <a:sym typeface="Symbol" pitchFamily="18" charset="2"/>
              </a:rPr>
              <a:t> </a:t>
            </a:r>
            <a:r>
              <a:rPr lang="sr-Cyrl-RS" b="1" dirty="0" smtClean="0">
                <a:latin typeface="Times New Roman" pitchFamily="18" charset="0"/>
                <a:sym typeface="Symbol" pitchFamily="18" charset="2"/>
              </a:rPr>
              <a:t> до агранулоцитозе, уртикаријелна оспа, хепатитис, </a:t>
            </a:r>
            <a:r>
              <a:rPr lang="sl-SI" b="1" dirty="0" smtClean="0">
                <a:latin typeface="Times New Roman" pitchFamily="18" charset="0"/>
                <a:sym typeface="Symbol" pitchFamily="18" charset="2"/>
              </a:rPr>
              <a:t>SLE </a:t>
            </a:r>
            <a:r>
              <a:rPr lang="sl-SI" b="1" dirty="0">
                <a:latin typeface="Times New Roman" pitchFamily="18" charset="0"/>
                <a:sym typeface="Symbol" pitchFamily="18" charset="2"/>
              </a:rPr>
              <a:t>like Sy</a:t>
            </a:r>
          </a:p>
          <a:p>
            <a:pPr marL="457200" indent="-457200" eaLnBrk="1" hangingPunct="1">
              <a:defRPr/>
            </a:pPr>
            <a:r>
              <a:rPr lang="sl-SI" b="1" dirty="0">
                <a:latin typeface="Times New Roman" pitchFamily="18" charset="0"/>
                <a:sym typeface="Symbol" pitchFamily="18" charset="2"/>
              </a:rPr>
              <a:t>   </a:t>
            </a:r>
            <a:endParaRPr lang="en-US" b="1" dirty="0">
              <a:latin typeface="Times New Roman" pitchFamily="18" charset="0"/>
              <a:sym typeface="Symbol" pitchFamily="18" charset="2"/>
            </a:endParaRPr>
          </a:p>
        </p:txBody>
      </p:sp>
    </p:spTree>
  </p:cSld>
  <p:clrMapOvr>
    <a:masterClrMapping/>
  </p:clrMapOvr>
  <p:transition advTm="155819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42913" y="381000"/>
            <a:ext cx="8701087" cy="811213"/>
          </a:xfrm>
        </p:spPr>
        <p:txBody>
          <a:bodyPr/>
          <a:lstStyle/>
          <a:p>
            <a:pPr eaLnBrk="1" hangingPunct="1"/>
            <a:r>
              <a:rPr lang="en-US" sz="3600" b="1" smtClean="0">
                <a:solidFill>
                  <a:schemeClr val="tx1"/>
                </a:solidFill>
                <a:latin typeface="Times New Roman" panose="02020603050405020304" pitchFamily="18" charset="0"/>
              </a:rPr>
              <a:t>Биолошка  дејства </a:t>
            </a:r>
            <a:r>
              <a:rPr lang="sr-Latn-CS" sz="3600" b="1" smtClean="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  <a:r>
              <a:rPr lang="en-US" sz="3600" b="1" smtClean="0">
                <a:solidFill>
                  <a:schemeClr val="tx1"/>
                </a:solidFill>
                <a:latin typeface="Times New Roman" panose="02020603050405020304" pitchFamily="18" charset="0"/>
              </a:rPr>
              <a:t>тироидних</a:t>
            </a:r>
            <a:r>
              <a:rPr lang="sr-Latn-CS" sz="3600" b="1" smtClean="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  <a:r>
              <a:rPr lang="en-US" sz="3600" b="1" smtClean="0">
                <a:solidFill>
                  <a:schemeClr val="tx1"/>
                </a:solidFill>
                <a:latin typeface="Times New Roman" panose="02020603050405020304" pitchFamily="18" charset="0"/>
              </a:rPr>
              <a:t>хормона</a:t>
            </a:r>
          </a:p>
        </p:txBody>
      </p:sp>
      <p:sp>
        <p:nvSpPr>
          <p:cNvPr id="9219" name="Rectangle 10"/>
          <p:cNvSpPr>
            <a:spLocks noChangeArrowheads="1"/>
          </p:cNvSpPr>
          <p:nvPr/>
        </p:nvSpPr>
        <p:spPr bwMode="auto">
          <a:xfrm>
            <a:off x="381000" y="1371600"/>
            <a:ext cx="73152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400" b="1">
                <a:latin typeface="Times New Roman" panose="02020603050405020304" pitchFamily="18" charset="0"/>
              </a:rPr>
              <a:t>Пораст</a:t>
            </a:r>
            <a:r>
              <a:rPr lang="sr-Latn-CS" sz="2400" b="1">
                <a:latin typeface="Times New Roman" panose="02020603050405020304" pitchFamily="18" charset="0"/>
              </a:rPr>
              <a:t> </a:t>
            </a:r>
            <a:r>
              <a:rPr lang="en-US" sz="2400" b="1">
                <a:latin typeface="Times New Roman" panose="02020603050405020304" pitchFamily="18" charset="0"/>
              </a:rPr>
              <a:t>ћелијског</a:t>
            </a:r>
            <a:r>
              <a:rPr lang="sr-Latn-CS" sz="2400" b="1">
                <a:latin typeface="Times New Roman" panose="02020603050405020304" pitchFamily="18" charset="0"/>
              </a:rPr>
              <a:t> </a:t>
            </a:r>
            <a:r>
              <a:rPr lang="en-US" sz="2400" b="1">
                <a:latin typeface="Times New Roman" panose="02020603050405020304" pitchFamily="18" charset="0"/>
              </a:rPr>
              <a:t>дисања</a:t>
            </a:r>
            <a:r>
              <a:rPr lang="sr-Latn-CS" sz="2400" b="1">
                <a:latin typeface="Times New Roman" panose="02020603050405020304" pitchFamily="18" charset="0"/>
              </a:rPr>
              <a:t>, </a:t>
            </a:r>
            <a:r>
              <a:rPr lang="en-US" sz="2400" b="1">
                <a:latin typeface="Times New Roman" panose="02020603050405020304" pitchFamily="18" charset="0"/>
              </a:rPr>
              <a:t>потрошње</a:t>
            </a:r>
            <a:r>
              <a:rPr lang="sr-Latn-CS" sz="2400" b="1">
                <a:latin typeface="Times New Roman" panose="02020603050405020304" pitchFamily="18" charset="0"/>
              </a:rPr>
              <a:t> </a:t>
            </a:r>
            <a:r>
              <a:rPr lang="en-US" sz="2400" b="1">
                <a:latin typeface="Times New Roman" panose="02020603050405020304" pitchFamily="18" charset="0"/>
              </a:rPr>
              <a:t>О</a:t>
            </a:r>
            <a:r>
              <a:rPr lang="sr-Latn-CS" sz="2400" b="1">
                <a:latin typeface="Times New Roman" panose="02020603050405020304" pitchFamily="18" charset="0"/>
              </a:rPr>
              <a:t>2,</a:t>
            </a:r>
          </a:p>
          <a:p>
            <a:pPr eaLnBrk="1" hangingPunct="1">
              <a:spcBef>
                <a:spcPct val="20000"/>
              </a:spcBef>
            </a:pPr>
            <a:r>
              <a:rPr lang="sr-Latn-CS" sz="2400" b="1">
                <a:latin typeface="Times New Roman" panose="02020603050405020304" pitchFamily="18" charset="0"/>
              </a:rPr>
              <a:t>     </a:t>
            </a:r>
            <a:r>
              <a:rPr lang="en-US" sz="2400" b="1">
                <a:latin typeface="Times New Roman" panose="02020603050405020304" pitchFamily="18" charset="0"/>
              </a:rPr>
              <a:t>убрзање</a:t>
            </a:r>
            <a:r>
              <a:rPr lang="sr-Latn-CS" sz="2400" b="1">
                <a:latin typeface="Times New Roman" panose="02020603050405020304" pitchFamily="18" charset="0"/>
              </a:rPr>
              <a:t> </a:t>
            </a:r>
            <a:r>
              <a:rPr lang="en-US" sz="2400" b="1">
                <a:latin typeface="Times New Roman" panose="02020603050405020304" pitchFamily="18" charset="0"/>
              </a:rPr>
              <a:t>метаболизма</a:t>
            </a:r>
          </a:p>
          <a:p>
            <a:pPr eaLnBrk="1" hangingPunct="1">
              <a:spcBef>
                <a:spcPct val="20000"/>
              </a:spcBef>
            </a:pPr>
            <a:endParaRPr lang="en-US" sz="2400" b="1">
              <a:latin typeface="Times New Roman" panose="02020603050405020304" pitchFamily="18" charset="0"/>
            </a:endParaRPr>
          </a:p>
          <a:p>
            <a:pPr eaLnBrk="1" hangingPunct="1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400" b="1">
                <a:latin typeface="Times New Roman" panose="02020603050405020304" pitchFamily="18" charset="0"/>
              </a:rPr>
              <a:t>Производња</a:t>
            </a:r>
            <a:r>
              <a:rPr lang="sr-Latn-CS" sz="2400" b="1">
                <a:latin typeface="Times New Roman" panose="02020603050405020304" pitchFamily="18" charset="0"/>
              </a:rPr>
              <a:t> </a:t>
            </a:r>
            <a:r>
              <a:rPr lang="en-US" sz="2400" b="1">
                <a:latin typeface="Times New Roman" panose="02020603050405020304" pitchFamily="18" charset="0"/>
              </a:rPr>
              <a:t>топлоте</a:t>
            </a:r>
            <a:r>
              <a:rPr lang="sr-Latn-CS" sz="2400" b="1">
                <a:latin typeface="Times New Roman" panose="02020603050405020304" pitchFamily="18" charset="0"/>
              </a:rPr>
              <a:t>  </a:t>
            </a:r>
            <a:r>
              <a:rPr lang="en-US" sz="2400" b="1">
                <a:latin typeface="Times New Roman" panose="02020603050405020304" pitchFamily="18" charset="0"/>
              </a:rPr>
              <a:t>и терморегулација</a:t>
            </a:r>
            <a:endParaRPr lang="sr-Latn-CS" sz="2400" b="1">
              <a:latin typeface="Times New Roman" panose="02020603050405020304" pitchFamily="18" charset="0"/>
            </a:endParaRPr>
          </a:p>
          <a:p>
            <a:pPr eaLnBrk="1" hangingPunct="1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400" b="1">
              <a:latin typeface="Times New Roman" panose="02020603050405020304" pitchFamily="18" charset="0"/>
            </a:endParaRPr>
          </a:p>
          <a:p>
            <a:pPr eaLnBrk="1" hangingPunct="1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400" b="1">
                <a:latin typeface="Times New Roman" panose="02020603050405020304" pitchFamily="18" charset="0"/>
              </a:rPr>
              <a:t>Повећање</a:t>
            </a:r>
            <a:r>
              <a:rPr lang="sr-Latn-CS" sz="2400" b="1">
                <a:latin typeface="Times New Roman" panose="02020603050405020304" pitchFamily="18" charset="0"/>
              </a:rPr>
              <a:t> </a:t>
            </a:r>
            <a:r>
              <a:rPr lang="en-US" sz="2400" b="1">
                <a:latin typeface="Times New Roman" panose="02020603050405020304" pitchFamily="18" charset="0"/>
              </a:rPr>
              <a:t>сензитивности</a:t>
            </a:r>
            <a:r>
              <a:rPr lang="sr-Latn-CS" sz="2400" b="1">
                <a:latin typeface="Times New Roman" panose="02020603050405020304" pitchFamily="18" charset="0"/>
              </a:rPr>
              <a:t> </a:t>
            </a:r>
            <a:r>
              <a:rPr lang="en-US" sz="2400" b="1">
                <a:latin typeface="Times New Roman" panose="02020603050405020304" pitchFamily="18" charset="0"/>
              </a:rPr>
              <a:t>ткива</a:t>
            </a:r>
            <a:r>
              <a:rPr lang="sr-Latn-CS" sz="2400" b="1">
                <a:latin typeface="Times New Roman" panose="02020603050405020304" pitchFamily="18" charset="0"/>
              </a:rPr>
              <a:t> </a:t>
            </a:r>
            <a:r>
              <a:rPr lang="en-US" sz="2400" b="1">
                <a:latin typeface="Times New Roman" panose="02020603050405020304" pitchFamily="18" charset="0"/>
              </a:rPr>
              <a:t>на</a:t>
            </a:r>
            <a:r>
              <a:rPr lang="sr-Latn-CS" sz="2400" b="1">
                <a:latin typeface="Times New Roman" panose="02020603050405020304" pitchFamily="18" charset="0"/>
              </a:rPr>
              <a:t> </a:t>
            </a:r>
            <a:r>
              <a:rPr lang="en-US" sz="2400" b="1">
                <a:latin typeface="Times New Roman" panose="02020603050405020304" pitchFamily="18" charset="0"/>
              </a:rPr>
              <a:t>епинефрин</a:t>
            </a:r>
            <a:endParaRPr lang="sr-Latn-CS" sz="2400" b="1">
              <a:latin typeface="Times New Roman" panose="02020603050405020304" pitchFamily="18" charset="0"/>
            </a:endParaRPr>
          </a:p>
          <a:p>
            <a:pPr eaLnBrk="1" hangingPunct="1">
              <a:spcBef>
                <a:spcPct val="20000"/>
              </a:spcBef>
            </a:pPr>
            <a:endParaRPr lang="en-US" sz="2400" b="1">
              <a:latin typeface="Times New Roman" panose="02020603050405020304" pitchFamily="18" charset="0"/>
            </a:endParaRPr>
          </a:p>
          <a:p>
            <a:pPr eaLnBrk="1" hangingPunct="1">
              <a:spcBef>
                <a:spcPct val="20000"/>
              </a:spcBef>
            </a:pPr>
            <a:endParaRPr lang="en-US" sz="2400" b="1">
              <a:latin typeface="Times New Roman" panose="02020603050405020304" pitchFamily="18" charset="0"/>
            </a:endParaRPr>
          </a:p>
          <a:p>
            <a:pPr eaLnBrk="1" hangingPunct="1">
              <a:spcBef>
                <a:spcPct val="20000"/>
              </a:spcBef>
              <a:buFontTx/>
              <a:buChar char="•"/>
            </a:pPr>
            <a:r>
              <a:rPr lang="en-US" sz="2400" b="1">
                <a:latin typeface="Times New Roman" panose="02020603050405020304" pitchFamily="18" charset="0"/>
              </a:rPr>
              <a:t>Раст</a:t>
            </a:r>
            <a:r>
              <a:rPr lang="sr-Latn-CS" sz="2400" b="1">
                <a:latin typeface="Times New Roman" panose="02020603050405020304" pitchFamily="18" charset="0"/>
              </a:rPr>
              <a:t> </a:t>
            </a:r>
            <a:r>
              <a:rPr lang="en-US" sz="2400" b="1">
                <a:latin typeface="Times New Roman" panose="02020603050405020304" pitchFamily="18" charset="0"/>
              </a:rPr>
              <a:t>и</a:t>
            </a:r>
            <a:r>
              <a:rPr lang="sr-Latn-CS" sz="2400" b="1">
                <a:latin typeface="Times New Roman" panose="02020603050405020304" pitchFamily="18" charset="0"/>
              </a:rPr>
              <a:t> </a:t>
            </a:r>
            <a:r>
              <a:rPr lang="en-US" sz="2400" b="1">
                <a:latin typeface="Times New Roman" panose="02020603050405020304" pitchFamily="18" charset="0"/>
              </a:rPr>
              <a:t>развој</a:t>
            </a:r>
            <a:r>
              <a:rPr lang="sr-Latn-CS" sz="2400" b="1">
                <a:latin typeface="Times New Roman" panose="02020603050405020304" pitchFamily="18" charset="0"/>
              </a:rPr>
              <a:t>:</a:t>
            </a:r>
            <a:endParaRPr lang="en-US" sz="2400" b="1">
              <a:latin typeface="Times New Roman" panose="02020603050405020304" pitchFamily="18" charset="0"/>
            </a:endParaRPr>
          </a:p>
        </p:txBody>
      </p:sp>
      <p:pic>
        <p:nvPicPr>
          <p:cNvPr id="9220" name="Picture 12" descr="2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1524000"/>
            <a:ext cx="1362075" cy="95250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21" name="Text Box 13"/>
          <p:cNvSpPr txBox="1">
            <a:spLocks noChangeArrowheads="1"/>
          </p:cNvSpPr>
          <p:nvPr/>
        </p:nvSpPr>
        <p:spPr bwMode="auto">
          <a:xfrm>
            <a:off x="8382000" y="1981200"/>
            <a:ext cx="48101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r>
              <a:rPr lang="sr-Latn-CS" sz="2000" b="1">
                <a:latin typeface="Times New Roman" panose="02020603050405020304" pitchFamily="18" charset="0"/>
              </a:rPr>
              <a:t>T4</a:t>
            </a:r>
            <a:endParaRPr lang="en-US" sz="2000" b="1">
              <a:latin typeface="Times New Roman" panose="02020603050405020304" pitchFamily="18" charset="0"/>
            </a:endParaRPr>
          </a:p>
        </p:txBody>
      </p:sp>
      <p:pic>
        <p:nvPicPr>
          <p:cNvPr id="9222" name="Picture 14" descr="11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2667000"/>
            <a:ext cx="1362075" cy="95250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23" name="Text Box 15"/>
          <p:cNvSpPr txBox="1">
            <a:spLocks noChangeArrowheads="1"/>
          </p:cNvSpPr>
          <p:nvPr/>
        </p:nvSpPr>
        <p:spPr bwMode="auto">
          <a:xfrm>
            <a:off x="8382000" y="3200400"/>
            <a:ext cx="48101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r>
              <a:rPr lang="sr-Latn-CS" sz="2000" b="1">
                <a:latin typeface="Times New Roman" panose="02020603050405020304" pitchFamily="18" charset="0"/>
              </a:rPr>
              <a:t>T3</a:t>
            </a:r>
            <a:endParaRPr lang="en-US" sz="2000" b="1">
              <a:latin typeface="Times New Roman" panose="02020603050405020304" pitchFamily="18" charset="0"/>
            </a:endParaRPr>
          </a:p>
        </p:txBody>
      </p:sp>
      <p:sp>
        <p:nvSpPr>
          <p:cNvPr id="7176" name="Rectangle 16"/>
          <p:cNvSpPr>
            <a:spLocks noChangeArrowheads="1"/>
          </p:cNvSpPr>
          <p:nvPr/>
        </p:nvSpPr>
        <p:spPr bwMode="auto">
          <a:xfrm>
            <a:off x="3429000" y="4572000"/>
            <a:ext cx="5334000" cy="21240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sl-SI" b="1" dirty="0">
                <a:latin typeface="Times New Roman" pitchFamily="18" charset="0"/>
              </a:rPr>
              <a:t>■</a:t>
            </a:r>
            <a:r>
              <a:rPr lang="sl-SI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Завршни</a:t>
            </a:r>
            <a:r>
              <a:rPr lang="sl-SI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процес</a:t>
            </a:r>
            <a:r>
              <a:rPr lang="sl-SI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диференцијације</a:t>
            </a:r>
            <a:r>
              <a:rPr lang="sl-SI" sz="2000" b="1" dirty="0">
                <a:latin typeface="Times New Roman" pitchFamily="18" charset="0"/>
              </a:rPr>
              <a:t> </a:t>
            </a:r>
            <a:r>
              <a:rPr lang="en-US" sz="2000" b="1" dirty="0">
                <a:latin typeface="Times New Roman" pitchFamily="18" charset="0"/>
              </a:rPr>
              <a:t>ЦНС</a:t>
            </a:r>
            <a:r>
              <a:rPr lang="sl-SI" sz="2000" b="1" dirty="0">
                <a:latin typeface="Times New Roman" pitchFamily="18" charset="0"/>
              </a:rPr>
              <a:t>-</a:t>
            </a:r>
            <a:r>
              <a:rPr lang="en-US" sz="2000" b="1" dirty="0">
                <a:latin typeface="Times New Roman" pitchFamily="18" charset="0"/>
              </a:rPr>
              <a:t>а</a:t>
            </a:r>
            <a:r>
              <a:rPr lang="sl-SI" sz="2000" b="1" dirty="0">
                <a:latin typeface="Times New Roman" pitchFamily="18" charset="0"/>
              </a:rPr>
              <a:t>:   </a:t>
            </a:r>
          </a:p>
          <a:p>
            <a:pPr>
              <a:defRPr/>
            </a:pPr>
            <a:r>
              <a:rPr lang="sl-SI" b="1" dirty="0">
                <a:latin typeface="Times New Roman" pitchFamily="18" charset="0"/>
              </a:rPr>
              <a:t>         - </a:t>
            </a:r>
            <a:r>
              <a:rPr lang="en-US" dirty="0" err="1">
                <a:latin typeface="Times New Roman" pitchFamily="18" charset="0"/>
              </a:rPr>
              <a:t>раст</a:t>
            </a:r>
            <a:r>
              <a:rPr lang="sl-SI" dirty="0">
                <a:latin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</a:rPr>
              <a:t>дендрита</a:t>
            </a:r>
            <a:r>
              <a:rPr lang="sl-SI" dirty="0">
                <a:latin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</a:rPr>
              <a:t>и</a:t>
            </a:r>
            <a:r>
              <a:rPr lang="sl-SI" dirty="0">
                <a:latin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</a:rPr>
              <a:t>аксона</a:t>
            </a:r>
            <a:endParaRPr lang="sl-SI" dirty="0">
              <a:latin typeface="Times New Roman" pitchFamily="18" charset="0"/>
            </a:endParaRPr>
          </a:p>
          <a:p>
            <a:pPr>
              <a:defRPr/>
            </a:pPr>
            <a:r>
              <a:rPr lang="sl-SI" dirty="0">
                <a:latin typeface="Times New Roman" pitchFamily="18" charset="0"/>
              </a:rPr>
              <a:t>         - </a:t>
            </a:r>
            <a:r>
              <a:rPr lang="en-US" dirty="0" err="1">
                <a:latin typeface="Times New Roman" pitchFamily="18" charset="0"/>
              </a:rPr>
              <a:t>миграцију</a:t>
            </a:r>
            <a:r>
              <a:rPr lang="sl-SI" dirty="0">
                <a:latin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</a:rPr>
              <a:t>неурона</a:t>
            </a:r>
            <a:r>
              <a:rPr lang="sl-SI" dirty="0">
                <a:latin typeface="Times New Roman" pitchFamily="18" charset="0"/>
              </a:rPr>
              <a:t>, </a:t>
            </a:r>
          </a:p>
          <a:p>
            <a:pPr>
              <a:defRPr/>
            </a:pPr>
            <a:r>
              <a:rPr lang="sl-SI" dirty="0">
                <a:latin typeface="Times New Roman" pitchFamily="18" charset="0"/>
              </a:rPr>
              <a:t>         - </a:t>
            </a:r>
            <a:r>
              <a:rPr lang="en-US" dirty="0" err="1">
                <a:latin typeface="Times New Roman" pitchFamily="18" charset="0"/>
              </a:rPr>
              <a:t>умножавање</a:t>
            </a:r>
            <a:r>
              <a:rPr lang="sl-SI" dirty="0">
                <a:latin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</a:rPr>
              <a:t>синапси</a:t>
            </a:r>
            <a:endParaRPr lang="sl-SI" dirty="0">
              <a:latin typeface="Times New Roman" pitchFamily="18" charset="0"/>
            </a:endParaRPr>
          </a:p>
          <a:p>
            <a:pPr>
              <a:defRPr/>
            </a:pPr>
            <a:r>
              <a:rPr lang="sl-SI" dirty="0">
                <a:latin typeface="Times New Roman" pitchFamily="18" charset="0"/>
              </a:rPr>
              <a:t>         - </a:t>
            </a:r>
            <a:r>
              <a:rPr lang="en-US" dirty="0" err="1">
                <a:latin typeface="Times New Roman" pitchFamily="18" charset="0"/>
              </a:rPr>
              <a:t>мијелинизациј</a:t>
            </a:r>
            <a:r>
              <a:rPr lang="sr-Cyrl-RS" dirty="0">
                <a:latin typeface="Times New Roman" pitchFamily="18" charset="0"/>
              </a:rPr>
              <a:t>а</a:t>
            </a:r>
            <a:endParaRPr lang="sl-SI" dirty="0">
              <a:latin typeface="Times New Roman" pitchFamily="18" charset="0"/>
            </a:endParaRPr>
          </a:p>
          <a:p>
            <a:pPr>
              <a:defRPr/>
            </a:pPr>
            <a:r>
              <a:rPr lang="sl-SI" sz="2000" b="1" dirty="0">
                <a:latin typeface="Times New Roman" pitchFamily="18" charset="0"/>
              </a:rPr>
              <a:t>■ </a:t>
            </a:r>
            <a:r>
              <a:rPr lang="en-US" sz="2000" b="1" dirty="0" err="1">
                <a:latin typeface="Times New Roman" pitchFamily="18" charset="0"/>
              </a:rPr>
              <a:t>Завршни</a:t>
            </a:r>
            <a:r>
              <a:rPr lang="sl-SI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развој</a:t>
            </a:r>
            <a:r>
              <a:rPr lang="sl-SI" sz="2000" b="1" dirty="0">
                <a:latin typeface="Times New Roman" pitchFamily="18" charset="0"/>
              </a:rPr>
              <a:t> </a:t>
            </a:r>
            <a:r>
              <a:rPr lang="en-US" sz="2000" b="1" dirty="0">
                <a:latin typeface="Times New Roman" pitchFamily="18" charset="0"/>
              </a:rPr>
              <a:t>и</a:t>
            </a:r>
            <a:r>
              <a:rPr lang="sl-SI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диференцијација</a:t>
            </a:r>
            <a:r>
              <a:rPr lang="sl-SI" sz="2000" b="1" dirty="0">
                <a:latin typeface="Times New Roman" pitchFamily="18" charset="0"/>
              </a:rPr>
              <a:t> </a:t>
            </a:r>
            <a:endParaRPr lang="en-US" sz="2000" b="1" dirty="0">
              <a:latin typeface="Times New Roman" pitchFamily="18" charset="0"/>
            </a:endParaRPr>
          </a:p>
          <a:p>
            <a:pPr>
              <a:defRPr/>
            </a:pPr>
            <a:r>
              <a:rPr lang="en-US" sz="2000" b="1" dirty="0">
                <a:latin typeface="Times New Roman" pitchFamily="18" charset="0"/>
              </a:rPr>
              <a:t>    </a:t>
            </a:r>
            <a:r>
              <a:rPr lang="en-US" sz="2000" b="1" dirty="0" err="1">
                <a:latin typeface="Times New Roman" pitchFamily="18" charset="0"/>
              </a:rPr>
              <a:t>епифиза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дугих</a:t>
            </a:r>
            <a:r>
              <a:rPr lang="sl-SI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костију</a:t>
            </a:r>
            <a:endParaRPr lang="en-US" sz="2000" b="1" dirty="0">
              <a:latin typeface="Times New Roman" pitchFamily="18" charset="0"/>
            </a:endParaRPr>
          </a:p>
        </p:txBody>
      </p:sp>
      <p:sp>
        <p:nvSpPr>
          <p:cNvPr id="9225" name="TextBox 8"/>
          <p:cNvSpPr txBox="1">
            <a:spLocks noChangeArrowheads="1"/>
          </p:cNvSpPr>
          <p:nvPr/>
        </p:nvSpPr>
        <p:spPr bwMode="auto">
          <a:xfrm>
            <a:off x="3429000" y="4114800"/>
            <a:ext cx="5334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r>
              <a:rPr lang="en-US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  Екстремна важност  интраутерино:</a:t>
            </a:r>
          </a:p>
        </p:txBody>
      </p:sp>
      <p:sp>
        <p:nvSpPr>
          <p:cNvPr id="9226" name="Right Arrow 9"/>
          <p:cNvSpPr>
            <a:spLocks noChangeArrowheads="1"/>
          </p:cNvSpPr>
          <p:nvPr/>
        </p:nvSpPr>
        <p:spPr bwMode="auto">
          <a:xfrm>
            <a:off x="2743200" y="4876800"/>
            <a:ext cx="749300" cy="484188"/>
          </a:xfrm>
          <a:prstGeom prst="rightArrow">
            <a:avLst>
              <a:gd name="adj1" fmla="val 50000"/>
              <a:gd name="adj2" fmla="val 50023"/>
            </a:avLst>
          </a:prstGeom>
          <a:solidFill>
            <a:schemeClr val="accent5">
              <a:lumMod val="75000"/>
            </a:schemeClr>
          </a:solidFill>
          <a:ln w="9525" algn="ctr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390"/>
    </mc:Choice>
    <mc:Fallback xmlns="">
      <p:transition spd="slow" advTm="50390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28600"/>
            <a:ext cx="7100888" cy="990600"/>
          </a:xfrm>
        </p:spPr>
        <p:txBody>
          <a:bodyPr/>
          <a:lstStyle/>
          <a:p>
            <a:pPr eaLnBrk="1" hangingPunct="1"/>
            <a:r>
              <a:rPr lang="sl-SI" sz="3600" b="1" smtClean="0">
                <a:solidFill>
                  <a:schemeClr val="tx1"/>
                </a:solidFill>
                <a:latin typeface="Times New Roman" panose="02020603050405020304" pitchFamily="18" charset="0"/>
              </a:rPr>
              <a:t>Graves-o</a:t>
            </a:r>
            <a:r>
              <a:rPr lang="en-US" sz="3600" b="1" smtClean="0">
                <a:solidFill>
                  <a:schemeClr val="tx1"/>
                </a:solidFill>
                <a:latin typeface="Times New Roman" panose="02020603050405020304" pitchFamily="18" charset="0"/>
              </a:rPr>
              <a:t>в</a:t>
            </a:r>
            <a:r>
              <a:rPr lang="sl-SI" sz="3600" b="1" smtClean="0">
                <a:solidFill>
                  <a:schemeClr val="tx1"/>
                </a:solidFill>
                <a:latin typeface="Times New Roman" panose="02020603050405020304" pitchFamily="18" charset="0"/>
              </a:rPr>
              <a:t>a  </a:t>
            </a:r>
            <a:r>
              <a:rPr lang="en-US" sz="3600" b="1" smtClean="0">
                <a:solidFill>
                  <a:schemeClr val="tx1"/>
                </a:solidFill>
                <a:latin typeface="Times New Roman" panose="02020603050405020304" pitchFamily="18" charset="0"/>
              </a:rPr>
              <a:t>болест </a:t>
            </a:r>
            <a:r>
              <a:rPr lang="en-US" sz="2800" b="1" smtClean="0">
                <a:solidFill>
                  <a:schemeClr val="tx1"/>
                </a:solidFill>
                <a:latin typeface="Times New Roman" panose="02020603050405020304" pitchFamily="18" charset="0"/>
              </a:rPr>
              <a:t>– терапија </a:t>
            </a:r>
            <a:r>
              <a:rPr lang="en-US" sz="2000" b="1" smtClean="0">
                <a:solidFill>
                  <a:schemeClr val="tx1"/>
                </a:solidFill>
                <a:latin typeface="Times New Roman" panose="02020603050405020304" pitchFamily="18" charset="0"/>
              </a:rPr>
              <a:t>-</a:t>
            </a:r>
            <a:r>
              <a:rPr lang="sl-SI" sz="2800" b="1" smtClean="0">
                <a:solidFill>
                  <a:schemeClr val="tx1"/>
                </a:solidFill>
                <a:latin typeface="Times New Roman" panose="02020603050405020304" pitchFamily="18" charset="0"/>
              </a:rPr>
              <a:t>II</a:t>
            </a:r>
            <a:endParaRPr lang="sr-Latn-CS" sz="2800" b="1" u="sng" smtClean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34819" name="Rectangle 4"/>
          <p:cNvSpPr>
            <a:spLocks noChangeArrowheads="1"/>
          </p:cNvSpPr>
          <p:nvPr/>
        </p:nvSpPr>
        <p:spPr bwMode="auto">
          <a:xfrm>
            <a:off x="5334000" y="1905000"/>
            <a:ext cx="3429000" cy="1631950"/>
          </a:xfrm>
          <a:prstGeom prst="rect">
            <a:avLst/>
          </a:prstGeom>
          <a:noFill/>
          <a:ln w="9525">
            <a:solidFill>
              <a:srgbClr val="66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r>
              <a:rPr lang="ru-RU" sz="2000" b="1">
                <a:latin typeface="Times New Roman" panose="02020603050405020304" pitchFamily="18" charset="0"/>
              </a:rPr>
              <a:t>Нежељени</a:t>
            </a:r>
            <a:r>
              <a:rPr lang="sl-SI" sz="2000" b="1">
                <a:latin typeface="Times New Roman" panose="02020603050405020304" pitchFamily="18" charset="0"/>
              </a:rPr>
              <a:t> </a:t>
            </a:r>
            <a:r>
              <a:rPr lang="ru-RU" sz="2000" b="1">
                <a:latin typeface="Times New Roman" panose="02020603050405020304" pitchFamily="18" charset="0"/>
              </a:rPr>
              <a:t>ефекти</a:t>
            </a:r>
            <a:r>
              <a:rPr lang="sl-SI" sz="2000" b="1">
                <a:latin typeface="Times New Roman" panose="02020603050405020304" pitchFamily="18" charset="0"/>
              </a:rPr>
              <a:t> </a:t>
            </a:r>
            <a:r>
              <a:rPr lang="ru-RU" sz="2000" b="1">
                <a:latin typeface="Times New Roman" panose="02020603050405020304" pitchFamily="18" charset="0"/>
              </a:rPr>
              <a:t>терапије</a:t>
            </a:r>
            <a:r>
              <a:rPr lang="sl-SI" sz="2000" b="1">
                <a:latin typeface="Times New Roman" panose="02020603050405020304" pitchFamily="18" charset="0"/>
              </a:rPr>
              <a:t>:</a:t>
            </a:r>
            <a:endParaRPr lang="en-US" sz="2000" b="1">
              <a:latin typeface="Times New Roman" panose="02020603050405020304" pitchFamily="18" charset="0"/>
            </a:endParaRPr>
          </a:p>
          <a:p>
            <a:r>
              <a:rPr lang="sl-SI" sz="2000" b="1">
                <a:latin typeface="Times New Roman" panose="02020603050405020304" pitchFamily="18" charset="0"/>
              </a:rPr>
              <a:t> 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000" b="1">
                <a:latin typeface="Times New Roman" panose="02020603050405020304" pitchFamily="18" charset="0"/>
              </a:rPr>
              <a:t>   т</a:t>
            </a:r>
            <a:r>
              <a:rPr lang="en-US" sz="2000" b="1">
                <a:latin typeface="Times New Roman" panose="02020603050405020304" pitchFamily="18" charset="0"/>
              </a:rPr>
              <a:t>оксичне реакције</a:t>
            </a:r>
            <a:endParaRPr lang="sl-SI" sz="2000" b="1">
              <a:latin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sz="2000" b="1">
                <a:latin typeface="Times New Roman" panose="02020603050405020304" pitchFamily="18" charset="0"/>
              </a:rPr>
              <a:t>   хипотироидизам</a:t>
            </a:r>
            <a:endParaRPr lang="sl-SI" sz="2000" b="1">
              <a:latin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sz="2000" b="1">
                <a:latin typeface="Times New Roman" panose="02020603050405020304" pitchFamily="18" charset="0"/>
              </a:rPr>
              <a:t>   Са</a:t>
            </a:r>
            <a:r>
              <a:rPr lang="sl-SI" sz="2000" b="1">
                <a:latin typeface="Times New Roman" panose="02020603050405020304" pitchFamily="18" charset="0"/>
              </a:rPr>
              <a:t> </a:t>
            </a:r>
            <a:r>
              <a:rPr lang="ru-RU" sz="2000" b="1">
                <a:latin typeface="Times New Roman" panose="02020603050405020304" pitchFamily="18" charset="0"/>
              </a:rPr>
              <a:t>тироидеје</a:t>
            </a:r>
            <a:endParaRPr lang="en-US" sz="2000" b="1">
              <a:latin typeface="Times New Roman" panose="02020603050405020304" pitchFamily="18" charset="0"/>
            </a:endParaRPr>
          </a:p>
        </p:txBody>
      </p:sp>
      <p:sp>
        <p:nvSpPr>
          <p:cNvPr id="34820" name="Rectangle 5"/>
          <p:cNvSpPr>
            <a:spLocks noChangeArrowheads="1"/>
          </p:cNvSpPr>
          <p:nvPr/>
        </p:nvSpPr>
        <p:spPr bwMode="auto">
          <a:xfrm>
            <a:off x="457200" y="1752600"/>
            <a:ext cx="7162800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r>
              <a:rPr lang="sl-SI" sz="2400" b="1" dirty="0">
                <a:latin typeface="Times New Roman" panose="02020603050405020304" pitchFamily="18" charset="0"/>
                <a:sym typeface="Symbol" panose="05050102010706020507" pitchFamily="18" charset="2"/>
              </a:rPr>
              <a:t>B.  adrenergički blokatori:</a:t>
            </a:r>
            <a:r>
              <a:rPr lang="sl-SI" b="1" dirty="0">
                <a:latin typeface="Times New Roman" panose="02020603050405020304" pitchFamily="18" charset="0"/>
                <a:sym typeface="Symbol" panose="05050102010706020507" pitchFamily="18" charset="2"/>
              </a:rPr>
              <a:t>    </a:t>
            </a:r>
            <a:r>
              <a:rPr lang="en-US" b="1" dirty="0">
                <a:latin typeface="Times New Roman" panose="02020603050405020304" pitchFamily="18" charset="0"/>
                <a:sym typeface="Symbol" panose="05050102010706020507" pitchFamily="18" charset="2"/>
              </a:rPr>
              <a:t>   </a:t>
            </a:r>
            <a:endParaRPr lang="sl-SI" b="1" dirty="0">
              <a:latin typeface="Times New Roman" panose="02020603050405020304" pitchFamily="18" charset="0"/>
              <a:sym typeface="Symbol" panose="05050102010706020507" pitchFamily="18" charset="2"/>
            </a:endParaRPr>
          </a:p>
          <a:p>
            <a:r>
              <a:rPr lang="sl-SI" b="1" dirty="0">
                <a:latin typeface="Times New Roman" panose="02020603050405020304" pitchFamily="18" charset="0"/>
                <a:sym typeface="Symbol" panose="05050102010706020507" pitchFamily="18" charset="2"/>
              </a:rPr>
              <a:t>       Propranolol 0,5-2</a:t>
            </a:r>
            <a:r>
              <a:rPr lang="en-US" b="1" dirty="0">
                <a:latin typeface="Times New Roman" panose="02020603050405020304" pitchFamily="18" charset="0"/>
                <a:sym typeface="Symbol" panose="05050102010706020507" pitchFamily="18" charset="2"/>
              </a:rPr>
              <a:t>m</a:t>
            </a:r>
            <a:r>
              <a:rPr lang="sl-SI" b="1" dirty="0">
                <a:latin typeface="Times New Roman" panose="02020603050405020304" pitchFamily="18" charset="0"/>
                <a:sym typeface="Symbol" panose="05050102010706020507" pitchFamily="18" charset="2"/>
              </a:rPr>
              <a:t>g/kg : 3D</a:t>
            </a:r>
            <a:r>
              <a:rPr lang="en-US" b="1" dirty="0">
                <a:latin typeface="Times New Roman" panose="02020603050405020304" pitchFamily="18" charset="0"/>
                <a:sym typeface="Symbol" panose="05050102010706020507" pitchFamily="18" charset="2"/>
              </a:rPr>
              <a:t> </a:t>
            </a:r>
            <a:endParaRPr lang="sl-SI" b="1" dirty="0">
              <a:latin typeface="Times New Roman" panose="02020603050405020304" pitchFamily="18" charset="0"/>
              <a:sym typeface="Symbol" panose="05050102010706020507" pitchFamily="18" charset="2"/>
            </a:endParaRPr>
          </a:p>
          <a:p>
            <a:endParaRPr lang="sl-SI" b="1" dirty="0">
              <a:latin typeface="Times New Roman" panose="02020603050405020304" pitchFamily="18" charset="0"/>
              <a:sym typeface="Symbol" panose="05050102010706020507" pitchFamily="18" charset="2"/>
            </a:endParaRPr>
          </a:p>
          <a:p>
            <a:r>
              <a:rPr lang="sl-SI" sz="2400" b="1" dirty="0">
                <a:latin typeface="Times New Roman" panose="02020603050405020304" pitchFamily="18" charset="0"/>
              </a:rPr>
              <a:t>C. Hirurška Th :</a:t>
            </a:r>
            <a:r>
              <a:rPr lang="sl-SI" b="1" dirty="0">
                <a:latin typeface="Times New Roman" panose="02020603050405020304" pitchFamily="18" charset="0"/>
              </a:rPr>
              <a:t>                              </a:t>
            </a:r>
            <a:endParaRPr lang="en-US" b="1" dirty="0">
              <a:latin typeface="Times New Roman" panose="02020603050405020304" pitchFamily="18" charset="0"/>
            </a:endParaRPr>
          </a:p>
          <a:p>
            <a:r>
              <a:rPr lang="sr-Cyrl-RS" b="1" dirty="0">
                <a:latin typeface="Times New Roman" panose="02020603050405020304" pitchFamily="18" charset="0"/>
              </a:rPr>
              <a:t> </a:t>
            </a:r>
            <a:r>
              <a:rPr lang="sr-Cyrl-RS" b="1" dirty="0" smtClean="0">
                <a:latin typeface="Times New Roman" panose="02020603050405020304" pitchFamily="18" charset="0"/>
              </a:rPr>
              <a:t>      субтотална тироидектомија</a:t>
            </a:r>
            <a:endParaRPr lang="sl-SI" b="1" dirty="0">
              <a:latin typeface="Times New Roman" panose="02020603050405020304" pitchFamily="18" charset="0"/>
            </a:endParaRPr>
          </a:p>
          <a:p>
            <a:endParaRPr lang="sl-SI" b="1" dirty="0">
              <a:latin typeface="Times New Roman" panose="02020603050405020304" pitchFamily="18" charset="0"/>
            </a:endParaRPr>
          </a:p>
          <a:p>
            <a:r>
              <a:rPr lang="sl-SI" sz="2400" b="1" dirty="0">
                <a:latin typeface="Times New Roman" panose="02020603050405020304" pitchFamily="18" charset="0"/>
              </a:rPr>
              <a:t> D. Radioizotopska ablacija tiroideje </a:t>
            </a:r>
          </a:p>
        </p:txBody>
      </p:sp>
      <p:sp>
        <p:nvSpPr>
          <p:cNvPr id="34821" name="Rectangle 6"/>
          <p:cNvSpPr>
            <a:spLocks noChangeArrowheads="1"/>
          </p:cNvSpPr>
          <p:nvPr/>
        </p:nvSpPr>
        <p:spPr bwMode="auto">
          <a:xfrm>
            <a:off x="838200" y="5334000"/>
            <a:ext cx="5791200" cy="1077913"/>
          </a:xfrm>
          <a:prstGeom prst="rect">
            <a:avLst/>
          </a:prstGeom>
          <a:solidFill>
            <a:srgbClr val="FFD5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sl-SI" sz="2400" b="1">
                <a:latin typeface="Times New Roman" panose="02020603050405020304" pitchFamily="18" charset="0"/>
              </a:rPr>
              <a:t> </a:t>
            </a:r>
            <a:r>
              <a:rPr lang="ru-RU" sz="2000" b="1">
                <a:latin typeface="Times New Roman" panose="02020603050405020304" pitchFamily="18" charset="0"/>
              </a:rPr>
              <a:t>трајање</a:t>
            </a:r>
            <a:r>
              <a:rPr lang="sl-SI" sz="2000" b="1">
                <a:latin typeface="Times New Roman" panose="02020603050405020304" pitchFamily="18" charset="0"/>
              </a:rPr>
              <a:t> ≥ 5 </a:t>
            </a:r>
            <a:r>
              <a:rPr lang="ru-RU" sz="2000" b="1">
                <a:latin typeface="Times New Roman" panose="02020603050405020304" pitchFamily="18" charset="0"/>
              </a:rPr>
              <a:t>година</a:t>
            </a:r>
            <a:endParaRPr lang="sl-SI" sz="2000" b="1">
              <a:latin typeface="Times New Roman" panose="02020603050405020304" pitchFamily="18" charset="0"/>
            </a:endParaRPr>
          </a:p>
          <a:p>
            <a:pPr>
              <a:buFontTx/>
              <a:buChar char="•"/>
            </a:pPr>
            <a:r>
              <a:rPr lang="sl-SI" sz="2000" b="1">
                <a:latin typeface="Times New Roman" panose="02020603050405020304" pitchFamily="18" charset="0"/>
              </a:rPr>
              <a:t> </a:t>
            </a:r>
            <a:r>
              <a:rPr lang="ru-RU" sz="2000" b="1">
                <a:latin typeface="Times New Roman" panose="02020603050405020304" pitchFamily="18" charset="0"/>
              </a:rPr>
              <a:t>релапс</a:t>
            </a:r>
            <a:r>
              <a:rPr lang="sl-SI" sz="2000" b="1">
                <a:latin typeface="Times New Roman" panose="02020603050405020304" pitchFamily="18" charset="0"/>
              </a:rPr>
              <a:t> </a:t>
            </a:r>
            <a:r>
              <a:rPr lang="ru-RU" sz="2000" b="1">
                <a:latin typeface="Times New Roman" panose="02020603050405020304" pitchFamily="18" charset="0"/>
              </a:rPr>
              <a:t>унутар</a:t>
            </a:r>
            <a:r>
              <a:rPr lang="sl-SI" sz="2000" b="1">
                <a:latin typeface="Times New Roman" panose="02020603050405020304" pitchFamily="18" charset="0"/>
              </a:rPr>
              <a:t> 3-6 </a:t>
            </a:r>
            <a:r>
              <a:rPr lang="ru-RU" sz="2000" b="1">
                <a:latin typeface="Times New Roman" panose="02020603050405020304" pitchFamily="18" charset="0"/>
              </a:rPr>
              <a:t>мес</a:t>
            </a:r>
            <a:r>
              <a:rPr lang="sl-SI" sz="2000" b="1">
                <a:latin typeface="Times New Roman" panose="02020603050405020304" pitchFamily="18" charset="0"/>
              </a:rPr>
              <a:t>   </a:t>
            </a:r>
          </a:p>
          <a:p>
            <a:pPr>
              <a:buFontTx/>
              <a:buChar char="•"/>
            </a:pPr>
            <a:r>
              <a:rPr lang="sl-SI" sz="2000" b="1">
                <a:latin typeface="Times New Roman" panose="02020603050405020304" pitchFamily="18" charset="0"/>
              </a:rPr>
              <a:t> </a:t>
            </a:r>
            <a:r>
              <a:rPr lang="ru-RU" sz="2000" b="1">
                <a:latin typeface="Times New Roman" panose="02020603050405020304" pitchFamily="18" charset="0"/>
              </a:rPr>
              <a:t>независно</a:t>
            </a:r>
            <a:r>
              <a:rPr lang="sl-SI" sz="2000" b="1">
                <a:latin typeface="Times New Roman" panose="02020603050405020304" pitchFamily="18" charset="0"/>
              </a:rPr>
              <a:t> </a:t>
            </a:r>
            <a:r>
              <a:rPr lang="ru-RU" sz="2000" b="1">
                <a:latin typeface="Times New Roman" panose="02020603050405020304" pitchFamily="18" charset="0"/>
              </a:rPr>
              <a:t>повлачење</a:t>
            </a:r>
            <a:r>
              <a:rPr lang="sl-SI" sz="2000" b="1">
                <a:latin typeface="Times New Roman" panose="02020603050405020304" pitchFamily="18" charset="0"/>
              </a:rPr>
              <a:t> </a:t>
            </a:r>
            <a:r>
              <a:rPr lang="ru-RU" sz="2000" b="1">
                <a:latin typeface="Times New Roman" panose="02020603050405020304" pitchFamily="18" charset="0"/>
              </a:rPr>
              <a:t>офталмопатије</a:t>
            </a:r>
            <a:endParaRPr lang="sr-Latn-CS" sz="2000" b="1">
              <a:latin typeface="Times New Roman" panose="02020603050405020304" pitchFamily="18" charset="0"/>
            </a:endParaRPr>
          </a:p>
        </p:txBody>
      </p:sp>
      <p:sp>
        <p:nvSpPr>
          <p:cNvPr id="34822" name="TextBox 5"/>
          <p:cNvSpPr txBox="1">
            <a:spLocks noChangeArrowheads="1"/>
          </p:cNvSpPr>
          <p:nvPr/>
        </p:nvSpPr>
        <p:spPr bwMode="auto">
          <a:xfrm>
            <a:off x="838200" y="4876800"/>
            <a:ext cx="14970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r>
              <a:rPr lang="ru-RU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Прогноза</a:t>
            </a:r>
            <a:endParaRPr lang="en-US" sz="24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7687"/>
    </mc:Choice>
    <mc:Fallback xmlns="">
      <p:transition spd="slow" advTm="117687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4"/>
          <p:cNvSpPr txBox="1">
            <a:spLocks noChangeArrowheads="1"/>
          </p:cNvSpPr>
          <p:nvPr/>
        </p:nvSpPr>
        <p:spPr bwMode="auto">
          <a:xfrm flipH="1">
            <a:off x="533400" y="457200"/>
            <a:ext cx="67056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r>
              <a:rPr lang="en-US" sz="3600" b="1">
                <a:latin typeface="Times New Roman" panose="02020603050405020304" pitchFamily="18" charset="0"/>
              </a:rPr>
              <a:t>Струма-тиреомегалија-(</a:t>
            </a:r>
            <a:r>
              <a:rPr lang="sl-SI" sz="3600" b="1">
                <a:latin typeface="Times New Roman" panose="02020603050405020304" pitchFamily="18" charset="0"/>
              </a:rPr>
              <a:t>SZO)</a:t>
            </a:r>
            <a:endParaRPr lang="en-US" sz="3600" b="1">
              <a:latin typeface="Times New Roman" panose="02020603050405020304" pitchFamily="18" charset="0"/>
            </a:endParaRPr>
          </a:p>
        </p:txBody>
      </p:sp>
      <p:sp>
        <p:nvSpPr>
          <p:cNvPr id="35843" name="Text Box 6"/>
          <p:cNvSpPr txBox="1">
            <a:spLocks noChangeArrowheads="1"/>
          </p:cNvSpPr>
          <p:nvPr/>
        </p:nvSpPr>
        <p:spPr bwMode="auto">
          <a:xfrm>
            <a:off x="2438400" y="2514600"/>
            <a:ext cx="5943600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r>
              <a:rPr lang="ru-RU" b="1" dirty="0">
                <a:latin typeface="Times New Roman" panose="02020603050405020304" pitchFamily="18" charset="0"/>
              </a:rPr>
              <a:t>Дифузна</a:t>
            </a:r>
            <a:r>
              <a:rPr lang="sl-SI" b="1" dirty="0">
                <a:latin typeface="Times New Roman" panose="02020603050405020304" pitchFamily="18" charset="0"/>
              </a:rPr>
              <a:t>, </a:t>
            </a:r>
            <a:r>
              <a:rPr lang="ru-RU" b="1" dirty="0">
                <a:latin typeface="Times New Roman" panose="02020603050405020304" pitchFamily="18" charset="0"/>
              </a:rPr>
              <a:t>нодуларна</a:t>
            </a:r>
            <a:r>
              <a:rPr lang="sl-SI" b="1" dirty="0">
                <a:latin typeface="Times New Roman" panose="02020603050405020304" pitchFamily="18" charset="0"/>
              </a:rPr>
              <a:t>, </a:t>
            </a:r>
            <a:r>
              <a:rPr lang="ru-RU" b="1" dirty="0">
                <a:latin typeface="Times New Roman" panose="02020603050405020304" pitchFamily="18" charset="0"/>
              </a:rPr>
              <a:t>симетрична</a:t>
            </a:r>
            <a:r>
              <a:rPr lang="sl-SI" b="1" dirty="0">
                <a:latin typeface="Times New Roman" panose="02020603050405020304" pitchFamily="18" charset="0"/>
              </a:rPr>
              <a:t>-</a:t>
            </a:r>
            <a:r>
              <a:rPr lang="ru-RU" b="1" dirty="0">
                <a:latin typeface="Times New Roman" panose="02020603050405020304" pitchFamily="18" charset="0"/>
              </a:rPr>
              <a:t>асиметрична</a:t>
            </a:r>
          </a:p>
          <a:p>
            <a:pPr eaLnBrk="1" hangingPunct="1"/>
            <a:endParaRPr lang="sl-SI" b="1" dirty="0">
              <a:latin typeface="Times New Roman" panose="02020603050405020304" pitchFamily="18" charset="0"/>
            </a:endParaRPr>
          </a:p>
          <a:p>
            <a:pPr eaLnBrk="1" hangingPunct="1"/>
            <a:r>
              <a:rPr lang="sl-SI" b="1" dirty="0">
                <a:latin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</a:rPr>
              <a:t>Конгенитална</a:t>
            </a:r>
            <a:r>
              <a:rPr lang="sl-SI" b="1" dirty="0">
                <a:latin typeface="Times New Roman" panose="02020603050405020304" pitchFamily="18" charset="0"/>
              </a:rPr>
              <a:t> </a:t>
            </a:r>
            <a:r>
              <a:rPr lang="sl-SI" b="1" dirty="0" smtClean="0">
                <a:latin typeface="Times New Roman" panose="02020603050405020304" pitchFamily="18" charset="0"/>
              </a:rPr>
              <a:t>–</a:t>
            </a:r>
            <a:r>
              <a:rPr lang="en-US" b="1" dirty="0" smtClean="0">
                <a:latin typeface="Times New Roman" panose="02020603050405020304" pitchFamily="18" charset="0"/>
              </a:rPr>
              <a:t> </a:t>
            </a:r>
            <a:r>
              <a:rPr lang="ru-RU" b="1" dirty="0" smtClean="0">
                <a:latin typeface="Times New Roman" panose="02020603050405020304" pitchFamily="18" charset="0"/>
              </a:rPr>
              <a:t>стечена</a:t>
            </a:r>
            <a:endParaRPr lang="sl-SI" b="1" dirty="0">
              <a:latin typeface="Times New Roman" panose="02020603050405020304" pitchFamily="18" charset="0"/>
            </a:endParaRPr>
          </a:p>
          <a:p>
            <a:pPr eaLnBrk="1" hangingPunct="1"/>
            <a:r>
              <a:rPr lang="sl-SI" b="1" dirty="0">
                <a:latin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</a:rPr>
              <a:t>Ендемска</a:t>
            </a:r>
            <a:r>
              <a:rPr lang="sl-SI" b="1" dirty="0">
                <a:latin typeface="Times New Roman" panose="02020603050405020304" pitchFamily="18" charset="0"/>
              </a:rPr>
              <a:t> </a:t>
            </a:r>
            <a:r>
              <a:rPr lang="sl-SI" b="1" dirty="0" smtClean="0">
                <a:latin typeface="Times New Roman" panose="02020603050405020304" pitchFamily="18" charset="0"/>
              </a:rPr>
              <a:t>–</a:t>
            </a:r>
            <a:r>
              <a:rPr lang="en-US" b="1" dirty="0" smtClean="0">
                <a:latin typeface="Times New Roman" panose="02020603050405020304" pitchFamily="18" charset="0"/>
              </a:rPr>
              <a:t> </a:t>
            </a:r>
            <a:r>
              <a:rPr lang="ru-RU" b="1" dirty="0" smtClean="0">
                <a:latin typeface="Times New Roman" panose="02020603050405020304" pitchFamily="18" charset="0"/>
              </a:rPr>
              <a:t>спорадична</a:t>
            </a:r>
            <a:endParaRPr lang="ru-RU" b="1" dirty="0">
              <a:latin typeface="Times New Roman" panose="02020603050405020304" pitchFamily="18" charset="0"/>
            </a:endParaRPr>
          </a:p>
          <a:p>
            <a:pPr eaLnBrk="1" hangingPunct="1"/>
            <a:endParaRPr lang="sl-SI" b="1" dirty="0">
              <a:latin typeface="Times New Roman" panose="02020603050405020304" pitchFamily="18" charset="0"/>
            </a:endParaRPr>
          </a:p>
          <a:p>
            <a:pPr eaLnBrk="1" hangingPunct="1"/>
            <a:r>
              <a:rPr lang="sl-SI" b="1" dirty="0">
                <a:latin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</a:rPr>
              <a:t>праћена</a:t>
            </a:r>
            <a:r>
              <a:rPr lang="sl-SI" b="1" dirty="0">
                <a:latin typeface="Times New Roman" panose="02020603050405020304" pitchFamily="18" charset="0"/>
              </a:rPr>
              <a:t> : </a:t>
            </a:r>
            <a:r>
              <a:rPr lang="ru-RU" b="1" dirty="0">
                <a:latin typeface="Times New Roman" panose="02020603050405020304" pitchFamily="18" charset="0"/>
              </a:rPr>
              <a:t>хипо</a:t>
            </a:r>
            <a:r>
              <a:rPr lang="sl-SI" b="1" dirty="0">
                <a:latin typeface="Times New Roman" panose="02020603050405020304" pitchFamily="18" charset="0"/>
              </a:rPr>
              <a:t>-</a:t>
            </a:r>
            <a:r>
              <a:rPr lang="ru-RU" b="1" dirty="0">
                <a:latin typeface="Times New Roman" panose="02020603050405020304" pitchFamily="18" charset="0"/>
              </a:rPr>
              <a:t>хипер</a:t>
            </a:r>
            <a:r>
              <a:rPr lang="sl-SI" b="1" dirty="0">
                <a:latin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</a:rPr>
              <a:t>или</a:t>
            </a:r>
            <a:r>
              <a:rPr lang="sl-SI" b="1" dirty="0">
                <a:latin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</a:rPr>
              <a:t>еутироидним</a:t>
            </a:r>
            <a:r>
              <a:rPr lang="sl-SI" b="1" dirty="0">
                <a:latin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</a:rPr>
              <a:t>статусом</a:t>
            </a:r>
            <a:endParaRPr lang="sl-SI" b="1" u="sng" dirty="0">
              <a:latin typeface="Times New Roman" panose="02020603050405020304" pitchFamily="18" charset="0"/>
            </a:endParaRPr>
          </a:p>
        </p:txBody>
      </p:sp>
      <p:pic>
        <p:nvPicPr>
          <p:cNvPr id="35844" name="Picture 9" descr="h9991416_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438400"/>
            <a:ext cx="1981200" cy="181927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845" name="Rectangle 11"/>
          <p:cNvSpPr>
            <a:spLocks noChangeArrowheads="1"/>
          </p:cNvSpPr>
          <p:nvPr/>
        </p:nvSpPr>
        <p:spPr bwMode="auto">
          <a:xfrm>
            <a:off x="381000" y="4495800"/>
            <a:ext cx="8534400" cy="2032000"/>
          </a:xfrm>
          <a:prstGeom prst="rect">
            <a:avLst/>
          </a:prstGeom>
          <a:solidFill>
            <a:srgbClr val="FF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r>
              <a:rPr lang="ru-RU" b="1" u="sng">
                <a:latin typeface="Times New Roman" panose="02020603050405020304" pitchFamily="18" charset="0"/>
              </a:rPr>
              <a:t>Патогенеза</a:t>
            </a:r>
            <a:r>
              <a:rPr lang="sl-SI" b="1" u="sng">
                <a:latin typeface="Times New Roman" panose="02020603050405020304" pitchFamily="18" charset="0"/>
              </a:rPr>
              <a:t>: </a:t>
            </a:r>
          </a:p>
          <a:p>
            <a:r>
              <a:rPr lang="sl-SI" b="1">
                <a:latin typeface="Times New Roman" panose="02020603050405020304" pitchFamily="18" charset="0"/>
              </a:rPr>
              <a:t>  1.  </a:t>
            </a:r>
            <a:r>
              <a:rPr lang="ru-RU" b="1">
                <a:latin typeface="Times New Roman" panose="02020603050405020304" pitchFamily="18" charset="0"/>
              </a:rPr>
              <a:t>Стимулација</a:t>
            </a:r>
            <a:r>
              <a:rPr lang="sl-SI" b="1">
                <a:latin typeface="Times New Roman" panose="02020603050405020304" pitchFamily="18" charset="0"/>
              </a:rPr>
              <a:t> </a:t>
            </a:r>
            <a:r>
              <a:rPr lang="ru-RU" b="1">
                <a:latin typeface="Times New Roman" panose="02020603050405020304" pitchFamily="18" charset="0"/>
              </a:rPr>
              <a:t>хиперплазије</a:t>
            </a:r>
            <a:r>
              <a:rPr lang="sl-SI" b="1">
                <a:latin typeface="Times New Roman" panose="02020603050405020304" pitchFamily="18" charset="0"/>
              </a:rPr>
              <a:t>/</a:t>
            </a:r>
            <a:r>
              <a:rPr lang="ru-RU" b="1">
                <a:latin typeface="Times New Roman" panose="02020603050405020304" pitchFamily="18" charset="0"/>
              </a:rPr>
              <a:t>хипертрофије</a:t>
            </a:r>
            <a:r>
              <a:rPr lang="sl-SI" b="1">
                <a:latin typeface="Times New Roman" panose="02020603050405020304" pitchFamily="18" charset="0"/>
              </a:rPr>
              <a:t> </a:t>
            </a:r>
            <a:r>
              <a:rPr lang="ru-RU" b="1">
                <a:latin typeface="Times New Roman" panose="02020603050405020304" pitchFamily="18" charset="0"/>
              </a:rPr>
              <a:t>фоликулских</a:t>
            </a:r>
            <a:r>
              <a:rPr lang="sl-SI" b="1">
                <a:latin typeface="Times New Roman" panose="02020603050405020304" pitchFamily="18" charset="0"/>
              </a:rPr>
              <a:t> </a:t>
            </a:r>
            <a:r>
              <a:rPr lang="ru-RU" b="1">
                <a:latin typeface="Times New Roman" panose="02020603050405020304" pitchFamily="18" charset="0"/>
              </a:rPr>
              <a:t>ћелија</a:t>
            </a:r>
            <a:r>
              <a:rPr lang="sl-SI" b="1">
                <a:latin typeface="Times New Roman" panose="02020603050405020304" pitchFamily="18" charset="0"/>
              </a:rPr>
              <a:t> </a:t>
            </a:r>
            <a:r>
              <a:rPr lang="ru-RU" b="1">
                <a:latin typeface="Times New Roman" panose="02020603050405020304" pitchFamily="18" charset="0"/>
              </a:rPr>
              <a:t>због</a:t>
            </a:r>
            <a:r>
              <a:rPr lang="sl-SI" b="1">
                <a:latin typeface="Times New Roman" panose="02020603050405020304" pitchFamily="18" charset="0"/>
              </a:rPr>
              <a:t> </a:t>
            </a:r>
            <a:r>
              <a:rPr lang="en-US" b="1">
                <a:latin typeface="Times New Roman" panose="02020603050405020304" pitchFamily="18" charset="0"/>
              </a:rPr>
              <a:t> </a:t>
            </a:r>
          </a:p>
          <a:p>
            <a:r>
              <a:rPr lang="en-US" b="1">
                <a:latin typeface="Times New Roman" panose="02020603050405020304" pitchFamily="18" charset="0"/>
              </a:rPr>
              <a:t>        </a:t>
            </a:r>
            <a:r>
              <a:rPr lang="ru-RU" b="1">
                <a:latin typeface="Times New Roman" panose="02020603050405020304" pitchFamily="18" charset="0"/>
              </a:rPr>
              <a:t>стимулације</a:t>
            </a:r>
            <a:r>
              <a:rPr lang="sl-SI" b="1">
                <a:latin typeface="Times New Roman" panose="02020603050405020304" pitchFamily="18" charset="0"/>
              </a:rPr>
              <a:t> </a:t>
            </a:r>
            <a:r>
              <a:rPr lang="en-US" b="1">
                <a:latin typeface="Times New Roman" panose="02020603050405020304" pitchFamily="18" charset="0"/>
              </a:rPr>
              <a:t>R</a:t>
            </a:r>
            <a:r>
              <a:rPr lang="sl-SI" b="1">
                <a:latin typeface="Times New Roman" panose="02020603050405020304" pitchFamily="18" charset="0"/>
              </a:rPr>
              <a:t> </a:t>
            </a:r>
            <a:r>
              <a:rPr lang="ru-RU" b="1">
                <a:latin typeface="Times New Roman" panose="02020603050405020304" pitchFamily="18" charset="0"/>
              </a:rPr>
              <a:t>за</a:t>
            </a:r>
            <a:r>
              <a:rPr lang="sl-SI" b="1">
                <a:latin typeface="Times New Roman" panose="02020603050405020304" pitchFamily="18" charset="0"/>
              </a:rPr>
              <a:t> </a:t>
            </a:r>
            <a:r>
              <a:rPr lang="ru-RU" b="1">
                <a:latin typeface="Times New Roman" panose="02020603050405020304" pitchFamily="18" charset="0"/>
              </a:rPr>
              <a:t>Т</a:t>
            </a:r>
            <a:r>
              <a:rPr lang="en-US" b="1">
                <a:latin typeface="Times New Roman" panose="02020603050405020304" pitchFamily="18" charset="0"/>
              </a:rPr>
              <a:t>SH</a:t>
            </a:r>
            <a:r>
              <a:rPr lang="sl-SI" b="1">
                <a:latin typeface="Times New Roman" panose="02020603050405020304" pitchFamily="18" charset="0"/>
              </a:rPr>
              <a:t>: </a:t>
            </a:r>
          </a:p>
          <a:p>
            <a:r>
              <a:rPr lang="sl-SI" b="1">
                <a:latin typeface="Times New Roman" panose="02020603050405020304" pitchFamily="18" charset="0"/>
              </a:rPr>
              <a:t>                             </a:t>
            </a:r>
            <a:r>
              <a:rPr lang="ru-RU" b="1">
                <a:latin typeface="Times New Roman" panose="02020603050405020304" pitchFamily="18" charset="0"/>
              </a:rPr>
              <a:t>а</a:t>
            </a:r>
            <a:r>
              <a:rPr lang="sl-SI" b="1">
                <a:latin typeface="Times New Roman" panose="02020603050405020304" pitchFamily="18" charset="0"/>
              </a:rPr>
              <a:t>. </a:t>
            </a:r>
            <a:r>
              <a:rPr lang="ru-RU" b="1">
                <a:latin typeface="Times New Roman" panose="02020603050405020304" pitchFamily="18" charset="0"/>
              </a:rPr>
              <a:t>Повећањем</a:t>
            </a:r>
            <a:r>
              <a:rPr lang="sl-SI" b="1">
                <a:latin typeface="Times New Roman" panose="02020603050405020304" pitchFamily="18" charset="0"/>
              </a:rPr>
              <a:t> </a:t>
            </a:r>
            <a:r>
              <a:rPr lang="ru-RU" b="1">
                <a:latin typeface="Times New Roman" panose="02020603050405020304" pitchFamily="18" charset="0"/>
              </a:rPr>
              <a:t>секреције</a:t>
            </a:r>
            <a:r>
              <a:rPr lang="sl-SI" b="1">
                <a:latin typeface="Times New Roman" panose="02020603050405020304" pitchFamily="18" charset="0"/>
              </a:rPr>
              <a:t> </a:t>
            </a:r>
            <a:r>
              <a:rPr lang="ru-RU" b="1">
                <a:latin typeface="Times New Roman" panose="02020603050405020304" pitchFamily="18" charset="0"/>
              </a:rPr>
              <a:t>Т</a:t>
            </a:r>
            <a:r>
              <a:rPr lang="en-US" b="1">
                <a:latin typeface="Times New Roman" panose="02020603050405020304" pitchFamily="18" charset="0"/>
              </a:rPr>
              <a:t>SH</a:t>
            </a:r>
            <a:r>
              <a:rPr lang="sl-SI" b="1">
                <a:latin typeface="Times New Roman" panose="02020603050405020304" pitchFamily="18" charset="0"/>
              </a:rPr>
              <a:t> </a:t>
            </a:r>
            <a:r>
              <a:rPr lang="ru-RU" b="1">
                <a:latin typeface="Times New Roman" panose="02020603050405020304" pitchFamily="18" charset="0"/>
              </a:rPr>
              <a:t>из</a:t>
            </a:r>
            <a:r>
              <a:rPr lang="sl-SI" b="1">
                <a:latin typeface="Times New Roman" panose="02020603050405020304" pitchFamily="18" charset="0"/>
              </a:rPr>
              <a:t> </a:t>
            </a:r>
            <a:r>
              <a:rPr lang="ru-RU" b="1">
                <a:latin typeface="Times New Roman" panose="02020603050405020304" pitchFamily="18" charset="0"/>
              </a:rPr>
              <a:t>хипофизе</a:t>
            </a:r>
            <a:endParaRPr lang="sl-SI" b="1">
              <a:latin typeface="Times New Roman" panose="02020603050405020304" pitchFamily="18" charset="0"/>
            </a:endParaRPr>
          </a:p>
          <a:p>
            <a:r>
              <a:rPr lang="sl-SI" b="1">
                <a:latin typeface="Times New Roman" panose="02020603050405020304" pitchFamily="18" charset="0"/>
              </a:rPr>
              <a:t>                             </a:t>
            </a:r>
            <a:r>
              <a:rPr lang="ru-RU" b="1">
                <a:latin typeface="Times New Roman" panose="02020603050405020304" pitchFamily="18" charset="0"/>
              </a:rPr>
              <a:t>б</a:t>
            </a:r>
            <a:r>
              <a:rPr lang="sl-SI" b="1">
                <a:latin typeface="Times New Roman" panose="02020603050405020304" pitchFamily="18" charset="0"/>
              </a:rPr>
              <a:t>. </a:t>
            </a:r>
            <a:r>
              <a:rPr lang="ru-RU" b="1">
                <a:latin typeface="Times New Roman" panose="02020603050405020304" pitchFamily="18" charset="0"/>
              </a:rPr>
              <a:t>Дејство</a:t>
            </a:r>
            <a:r>
              <a:rPr lang="sl-SI" b="1">
                <a:latin typeface="Times New Roman" panose="02020603050405020304" pitchFamily="18" charset="0"/>
              </a:rPr>
              <a:t> TSHRAt</a:t>
            </a:r>
          </a:p>
          <a:p>
            <a:r>
              <a:rPr lang="sl-SI" b="1">
                <a:latin typeface="Times New Roman" panose="02020603050405020304" pitchFamily="18" charset="0"/>
              </a:rPr>
              <a:t> 2. </a:t>
            </a:r>
            <a:r>
              <a:rPr lang="ru-RU" b="1">
                <a:latin typeface="Times New Roman" panose="02020603050405020304" pitchFamily="18" charset="0"/>
              </a:rPr>
              <a:t>Инфламаторни</a:t>
            </a:r>
            <a:r>
              <a:rPr lang="sl-SI" b="1">
                <a:latin typeface="Times New Roman" panose="02020603050405020304" pitchFamily="18" charset="0"/>
              </a:rPr>
              <a:t> </a:t>
            </a:r>
            <a:r>
              <a:rPr lang="ru-RU" b="1">
                <a:latin typeface="Times New Roman" panose="02020603050405020304" pitchFamily="18" charset="0"/>
              </a:rPr>
              <a:t>процеси</a:t>
            </a:r>
            <a:r>
              <a:rPr lang="sl-SI" b="1">
                <a:latin typeface="Times New Roman" panose="02020603050405020304" pitchFamily="18" charset="0"/>
              </a:rPr>
              <a:t> </a:t>
            </a:r>
            <a:r>
              <a:rPr lang="ru-RU" b="1">
                <a:latin typeface="Times New Roman" panose="02020603050405020304" pitchFamily="18" charset="0"/>
              </a:rPr>
              <a:t>у</a:t>
            </a:r>
            <a:r>
              <a:rPr lang="sl-SI" b="1">
                <a:latin typeface="Times New Roman" panose="02020603050405020304" pitchFamily="18" charset="0"/>
              </a:rPr>
              <a:t> </a:t>
            </a:r>
            <a:r>
              <a:rPr lang="ru-RU" b="1">
                <a:latin typeface="Times New Roman" panose="02020603050405020304" pitchFamily="18" charset="0"/>
              </a:rPr>
              <a:t>жлезди</a:t>
            </a:r>
            <a:endParaRPr lang="sl-SI" b="1">
              <a:latin typeface="Times New Roman" panose="02020603050405020304" pitchFamily="18" charset="0"/>
            </a:endParaRPr>
          </a:p>
          <a:p>
            <a:r>
              <a:rPr lang="sl-SI" b="1">
                <a:latin typeface="Times New Roman" panose="02020603050405020304" pitchFamily="18" charset="0"/>
              </a:rPr>
              <a:t> 3. </a:t>
            </a:r>
            <a:r>
              <a:rPr lang="ru-RU" b="1">
                <a:latin typeface="Times New Roman" panose="02020603050405020304" pitchFamily="18" charset="0"/>
              </a:rPr>
              <a:t>Неоплазматска</a:t>
            </a:r>
            <a:r>
              <a:rPr lang="sl-SI" b="1">
                <a:latin typeface="Times New Roman" panose="02020603050405020304" pitchFamily="18" charset="0"/>
              </a:rPr>
              <a:t> </a:t>
            </a:r>
            <a:r>
              <a:rPr lang="ru-RU" b="1">
                <a:latin typeface="Times New Roman" panose="02020603050405020304" pitchFamily="18" charset="0"/>
              </a:rPr>
              <a:t>инфилтрација</a:t>
            </a:r>
            <a:endParaRPr lang="sr-Latn-CS" b="1">
              <a:latin typeface="Times New Roman" panose="02020603050405020304" pitchFamily="18" charset="0"/>
            </a:endParaRPr>
          </a:p>
        </p:txBody>
      </p:sp>
      <p:pic>
        <p:nvPicPr>
          <p:cNvPr id="35846" name="Picture 8" descr="http://www.iccidd.org/cm_data/goiter_young_gir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381000"/>
            <a:ext cx="1828800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457200" y="1295400"/>
            <a:ext cx="6858000" cy="646113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b="1" dirty="0">
                <a:latin typeface="Times New Roman" pitchFamily="18" charset="0"/>
              </a:rPr>
              <a:t>Увећање</a:t>
            </a:r>
            <a:r>
              <a:rPr lang="sl-SI" b="1" dirty="0">
                <a:latin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</a:rPr>
              <a:t>тироидеје</a:t>
            </a:r>
            <a:r>
              <a:rPr lang="sl-SI" b="1" dirty="0">
                <a:latin typeface="Times New Roman" pitchFamily="18" charset="0"/>
              </a:rPr>
              <a:t>  </a:t>
            </a:r>
            <a:r>
              <a:rPr lang="ru-RU" b="1" dirty="0">
                <a:latin typeface="Times New Roman" pitchFamily="18" charset="0"/>
              </a:rPr>
              <a:t>када</a:t>
            </a:r>
            <a:r>
              <a:rPr lang="sl-SI" b="1" dirty="0">
                <a:latin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</a:rPr>
              <a:t>је</a:t>
            </a:r>
            <a:r>
              <a:rPr lang="sl-SI" b="1" dirty="0">
                <a:latin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</a:rPr>
              <a:t>латерални</a:t>
            </a:r>
            <a:r>
              <a:rPr lang="sl-SI" b="1" dirty="0">
                <a:latin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</a:rPr>
              <a:t>режањ</a:t>
            </a:r>
            <a:r>
              <a:rPr lang="sl-SI" b="1" dirty="0">
                <a:latin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</a:rPr>
              <a:t>тироидеје</a:t>
            </a:r>
            <a:r>
              <a:rPr lang="sl-SI" b="1" dirty="0">
                <a:latin typeface="Times New Roman" pitchFamily="18" charset="0"/>
              </a:rPr>
              <a:t> </a:t>
            </a:r>
          </a:p>
          <a:p>
            <a:pPr eaLnBrk="1" hangingPunct="1">
              <a:defRPr/>
            </a:pPr>
            <a:r>
              <a:rPr lang="ru-RU" b="1" dirty="0">
                <a:latin typeface="Times New Roman" pitchFamily="18" charset="0"/>
              </a:rPr>
              <a:t>већи</a:t>
            </a:r>
            <a:r>
              <a:rPr lang="sl-SI" b="1" dirty="0">
                <a:latin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</a:rPr>
              <a:t>од</a:t>
            </a:r>
            <a:r>
              <a:rPr lang="sl-SI" b="1" dirty="0">
                <a:latin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</a:rPr>
              <a:t>дисталне</a:t>
            </a:r>
            <a:r>
              <a:rPr lang="sl-SI" b="1" dirty="0">
                <a:latin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</a:rPr>
              <a:t>фаланге</a:t>
            </a:r>
            <a:r>
              <a:rPr lang="sl-SI" b="1" dirty="0">
                <a:latin typeface="Times New Roman" pitchFamily="18" charset="0"/>
              </a:rPr>
              <a:t>  </a:t>
            </a:r>
            <a:r>
              <a:rPr lang="ru-RU" b="1" dirty="0">
                <a:latin typeface="Times New Roman" pitchFamily="18" charset="0"/>
              </a:rPr>
              <a:t>палца</a:t>
            </a:r>
            <a:r>
              <a:rPr lang="sl-SI" b="1" dirty="0">
                <a:latin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</a:rPr>
              <a:t>на</a:t>
            </a:r>
            <a:r>
              <a:rPr lang="sl-SI" b="1" dirty="0">
                <a:latin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</a:rPr>
              <a:t>руци</a:t>
            </a:r>
            <a:r>
              <a:rPr lang="sl-SI" b="1" dirty="0">
                <a:latin typeface="Times New Roman" pitchFamily="18" charset="0"/>
              </a:rPr>
              <a:t>  </a:t>
            </a:r>
            <a:r>
              <a:rPr lang="ru-RU" b="1" dirty="0">
                <a:latin typeface="Times New Roman" pitchFamily="18" charset="0"/>
              </a:rPr>
              <a:t>испитиване</a:t>
            </a:r>
            <a:r>
              <a:rPr lang="sl-SI" b="1" dirty="0">
                <a:latin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</a:rPr>
              <a:t>особе</a:t>
            </a:r>
            <a:endParaRPr lang="sl-SI" b="1" dirty="0">
              <a:latin typeface="Times New Roman" pitchFamily="18" charset="0"/>
            </a:endParaRPr>
          </a:p>
        </p:txBody>
      </p:sp>
    </p:spTree>
  </p:cSld>
  <p:clrMapOvr>
    <a:masterClrMapping/>
  </p:clrMapOvr>
  <p:transition advTm="89361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5"/>
          <p:cNvSpPr txBox="1">
            <a:spLocks noChangeArrowheads="1"/>
          </p:cNvSpPr>
          <p:nvPr/>
        </p:nvSpPr>
        <p:spPr bwMode="auto">
          <a:xfrm>
            <a:off x="712631" y="1096685"/>
            <a:ext cx="4800600" cy="1631950"/>
          </a:xfrm>
          <a:prstGeom prst="rect">
            <a:avLst/>
          </a:prstGeom>
          <a:noFill/>
          <a:ln w="9525">
            <a:solidFill>
              <a:srgbClr val="66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Char char="•"/>
            </a:pPr>
            <a:r>
              <a:rPr lang="en-US" sz="2000" b="1">
                <a:latin typeface="Times New Roman" panose="02020603050405020304" pitchFamily="18" charset="0"/>
              </a:rPr>
              <a:t>  </a:t>
            </a:r>
            <a:r>
              <a:rPr lang="ru-RU" sz="2000" b="1">
                <a:latin typeface="Times New Roman" panose="02020603050405020304" pitchFamily="18" charset="0"/>
              </a:rPr>
              <a:t>Дисхормоногенеза</a:t>
            </a:r>
            <a:endParaRPr lang="sl-SI" sz="2000" b="1">
              <a:latin typeface="Times New Roman" panose="02020603050405020304" pitchFamily="18" charset="0"/>
            </a:endParaRPr>
          </a:p>
          <a:p>
            <a:pPr eaLnBrk="1" hangingPunct="1">
              <a:buFontTx/>
              <a:buChar char="•"/>
            </a:pPr>
            <a:r>
              <a:rPr lang="en-US" sz="2000" b="1">
                <a:latin typeface="Times New Roman" panose="02020603050405020304" pitchFamily="18" charset="0"/>
              </a:rPr>
              <a:t> </a:t>
            </a:r>
            <a:r>
              <a:rPr lang="ru-RU" sz="2000" b="1">
                <a:latin typeface="Times New Roman" panose="02020603050405020304" pitchFamily="18" charset="0"/>
              </a:rPr>
              <a:t>Антитироидни</a:t>
            </a:r>
            <a:r>
              <a:rPr lang="sl-SI" sz="2000" b="1">
                <a:latin typeface="Times New Roman" panose="02020603050405020304" pitchFamily="18" charset="0"/>
              </a:rPr>
              <a:t> </a:t>
            </a:r>
            <a:r>
              <a:rPr lang="ru-RU" sz="2000" b="1">
                <a:latin typeface="Times New Roman" panose="02020603050405020304" pitchFamily="18" charset="0"/>
              </a:rPr>
              <a:t>лекови</a:t>
            </a:r>
            <a:r>
              <a:rPr lang="sl-SI" sz="2000" b="1">
                <a:latin typeface="Times New Roman" panose="02020603050405020304" pitchFamily="18" charset="0"/>
              </a:rPr>
              <a:t> </a:t>
            </a:r>
            <a:r>
              <a:rPr lang="ru-RU" sz="2000" b="1">
                <a:latin typeface="Times New Roman" panose="02020603050405020304" pitchFamily="18" charset="0"/>
              </a:rPr>
              <a:t>код</a:t>
            </a:r>
            <a:r>
              <a:rPr lang="sl-SI" sz="2000" b="1">
                <a:latin typeface="Times New Roman" panose="02020603050405020304" pitchFamily="18" charset="0"/>
              </a:rPr>
              <a:t> </a:t>
            </a:r>
            <a:r>
              <a:rPr lang="ru-RU" sz="2000" b="1">
                <a:latin typeface="Times New Roman" panose="02020603050405020304" pitchFamily="18" charset="0"/>
              </a:rPr>
              <a:t>мајке</a:t>
            </a:r>
            <a:r>
              <a:rPr lang="sl-SI" sz="2000" b="1">
                <a:latin typeface="Times New Roman" panose="02020603050405020304" pitchFamily="18" charset="0"/>
              </a:rPr>
              <a:t> 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sz="2000" b="1">
                <a:latin typeface="Times New Roman" panose="02020603050405020304" pitchFamily="18" charset="0"/>
              </a:rPr>
              <a:t> </a:t>
            </a:r>
            <a:r>
              <a:rPr lang="ru-RU" sz="2000" b="1">
                <a:latin typeface="Times New Roman" panose="02020603050405020304" pitchFamily="18" charset="0"/>
              </a:rPr>
              <a:t>Лекови</a:t>
            </a:r>
            <a:r>
              <a:rPr lang="en-US" sz="2000" b="1">
                <a:latin typeface="Times New Roman" panose="02020603050405020304" pitchFamily="18" charset="0"/>
              </a:rPr>
              <a:t> </a:t>
            </a:r>
            <a:r>
              <a:rPr lang="ru-RU" sz="2000" b="1">
                <a:latin typeface="Times New Roman" panose="02020603050405020304" pitchFamily="18" charset="0"/>
              </a:rPr>
              <a:t>код</a:t>
            </a:r>
            <a:r>
              <a:rPr lang="en-US" sz="2000" b="1">
                <a:latin typeface="Times New Roman" panose="02020603050405020304" pitchFamily="18" charset="0"/>
              </a:rPr>
              <a:t> </a:t>
            </a:r>
            <a:r>
              <a:rPr lang="ru-RU" sz="2000" b="1">
                <a:latin typeface="Times New Roman" panose="02020603050405020304" pitchFamily="18" charset="0"/>
              </a:rPr>
              <a:t>мајке</a:t>
            </a:r>
            <a:r>
              <a:rPr lang="en-US" sz="2000" b="1">
                <a:latin typeface="Times New Roman" panose="02020603050405020304" pitchFamily="18" charset="0"/>
              </a:rPr>
              <a:t>  </a:t>
            </a:r>
            <a:r>
              <a:rPr lang="ru-RU" sz="2000" b="1">
                <a:latin typeface="Times New Roman" panose="02020603050405020304" pitchFamily="18" charset="0"/>
              </a:rPr>
              <a:t>са</a:t>
            </a:r>
            <a:r>
              <a:rPr lang="en-US" sz="2000" b="1">
                <a:latin typeface="Times New Roman" panose="02020603050405020304" pitchFamily="18" charset="0"/>
              </a:rPr>
              <a:t> </a:t>
            </a:r>
            <a:r>
              <a:rPr lang="ru-RU" sz="2000" b="1">
                <a:latin typeface="Times New Roman" panose="02020603050405020304" pitchFamily="18" charset="0"/>
              </a:rPr>
              <a:t>антитироидним</a:t>
            </a:r>
            <a:r>
              <a:rPr lang="en-US" sz="2000" b="1">
                <a:latin typeface="Times New Roman" panose="02020603050405020304" pitchFamily="18" charset="0"/>
              </a:rPr>
              <a:t>   </a:t>
            </a:r>
          </a:p>
          <a:p>
            <a:pPr eaLnBrk="1" hangingPunct="1"/>
            <a:r>
              <a:rPr lang="en-US" sz="2000" b="1">
                <a:latin typeface="Times New Roman" panose="02020603050405020304" pitchFamily="18" charset="0"/>
              </a:rPr>
              <a:t>  </a:t>
            </a:r>
            <a:r>
              <a:rPr lang="ru-RU" sz="2000" b="1">
                <a:latin typeface="Times New Roman" panose="02020603050405020304" pitchFamily="18" charset="0"/>
              </a:rPr>
              <a:t>дејством</a:t>
            </a:r>
            <a:r>
              <a:rPr lang="sl-SI" sz="2000" b="1">
                <a:latin typeface="Times New Roman" panose="02020603050405020304" pitchFamily="18" charset="0"/>
              </a:rPr>
              <a:t>(</a:t>
            </a:r>
            <a:r>
              <a:rPr lang="ru-RU" sz="2000" b="1">
                <a:latin typeface="Times New Roman" panose="02020603050405020304" pitchFamily="18" charset="0"/>
              </a:rPr>
              <a:t>Амиодарон</a:t>
            </a:r>
            <a:r>
              <a:rPr lang="sl-SI" sz="2000" b="1">
                <a:latin typeface="Times New Roman" panose="02020603050405020304" pitchFamily="18" charset="0"/>
              </a:rPr>
              <a:t>) </a:t>
            </a:r>
          </a:p>
          <a:p>
            <a:pPr eaLnBrk="1" hangingPunct="1"/>
            <a:r>
              <a:rPr lang="sl-SI" sz="2000" b="1">
                <a:latin typeface="Times New Roman" panose="02020603050405020304" pitchFamily="18" charset="0"/>
              </a:rPr>
              <a:t>  </a:t>
            </a:r>
            <a:endParaRPr lang="en-US" sz="2000" b="1">
              <a:latin typeface="Times New Roman" panose="02020603050405020304" pitchFamily="18" charset="0"/>
            </a:endParaRPr>
          </a:p>
        </p:txBody>
      </p:sp>
      <p:sp>
        <p:nvSpPr>
          <p:cNvPr id="36868" name="Rectangle 9"/>
          <p:cNvSpPr>
            <a:spLocks noChangeArrowheads="1"/>
          </p:cNvSpPr>
          <p:nvPr/>
        </p:nvSpPr>
        <p:spPr bwMode="auto">
          <a:xfrm>
            <a:off x="609600" y="3733800"/>
            <a:ext cx="6630988" cy="2554288"/>
          </a:xfrm>
          <a:prstGeom prst="rect">
            <a:avLst/>
          </a:prstGeom>
          <a:noFill/>
          <a:ln w="9525">
            <a:solidFill>
              <a:srgbClr val="66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r>
              <a:rPr lang="ru-RU" sz="2000" b="1">
                <a:latin typeface="Times New Roman" panose="02020603050405020304" pitchFamily="18" charset="0"/>
              </a:rPr>
              <a:t>У</a:t>
            </a:r>
            <a:r>
              <a:rPr lang="sl-SI" sz="2000" b="1">
                <a:latin typeface="Times New Roman" panose="02020603050405020304" pitchFamily="18" charset="0"/>
              </a:rPr>
              <a:t> </a:t>
            </a:r>
            <a:r>
              <a:rPr lang="ru-RU" sz="2000" b="1">
                <a:latin typeface="Times New Roman" panose="02020603050405020304" pitchFamily="18" charset="0"/>
              </a:rPr>
              <a:t>регионима</a:t>
            </a:r>
            <a:r>
              <a:rPr lang="sl-SI" sz="2000" b="1">
                <a:latin typeface="Times New Roman" panose="02020603050405020304" pitchFamily="18" charset="0"/>
              </a:rPr>
              <a:t> </a:t>
            </a:r>
            <a:r>
              <a:rPr lang="ru-RU" sz="2000" b="1">
                <a:latin typeface="Times New Roman" panose="02020603050405020304" pitchFamily="18" charset="0"/>
              </a:rPr>
              <a:t>где</a:t>
            </a:r>
            <a:r>
              <a:rPr lang="sl-SI" sz="2000" b="1">
                <a:latin typeface="Times New Roman" panose="02020603050405020304" pitchFamily="18" charset="0"/>
              </a:rPr>
              <a:t> </a:t>
            </a:r>
            <a:r>
              <a:rPr lang="ru-RU" sz="2000" b="1">
                <a:latin typeface="Times New Roman" panose="02020603050405020304" pitchFamily="18" charset="0"/>
              </a:rPr>
              <a:t>је</a:t>
            </a:r>
            <a:r>
              <a:rPr lang="sl-SI" sz="2000" b="1">
                <a:latin typeface="Times New Roman" panose="02020603050405020304" pitchFamily="18" charset="0"/>
              </a:rPr>
              <a:t> </a:t>
            </a:r>
            <a:r>
              <a:rPr lang="ru-RU" sz="2000" b="1">
                <a:latin typeface="Times New Roman" panose="02020603050405020304" pitchFamily="18" charset="0"/>
              </a:rPr>
              <a:t>садр</a:t>
            </a:r>
            <a:r>
              <a:rPr lang="en-US" sz="2000" b="1">
                <a:latin typeface="Times New Roman" panose="02020603050405020304" pitchFamily="18" charset="0"/>
              </a:rPr>
              <a:t>ж</a:t>
            </a:r>
            <a:r>
              <a:rPr lang="ru-RU" sz="2000" b="1">
                <a:latin typeface="Times New Roman" panose="02020603050405020304" pitchFamily="18" charset="0"/>
              </a:rPr>
              <a:t>ај</a:t>
            </a:r>
            <a:r>
              <a:rPr lang="sl-SI" sz="2000" b="1">
                <a:latin typeface="Times New Roman" panose="02020603050405020304" pitchFamily="18" charset="0"/>
              </a:rPr>
              <a:t> </a:t>
            </a:r>
            <a:r>
              <a:rPr lang="ru-RU" sz="2000" b="1">
                <a:latin typeface="Times New Roman" panose="02020603050405020304" pitchFamily="18" charset="0"/>
              </a:rPr>
              <a:t>Ј</a:t>
            </a:r>
            <a:r>
              <a:rPr lang="sl-SI" sz="2000" b="1">
                <a:latin typeface="Times New Roman" panose="02020603050405020304" pitchFamily="18" charset="0"/>
              </a:rPr>
              <a:t> </a:t>
            </a:r>
            <a:r>
              <a:rPr lang="ru-RU" sz="2000" b="1">
                <a:latin typeface="Times New Roman" panose="02020603050405020304" pitchFamily="18" charset="0"/>
              </a:rPr>
              <a:t>у</a:t>
            </a:r>
            <a:r>
              <a:rPr lang="sl-SI" sz="2000" b="1">
                <a:latin typeface="Times New Roman" panose="02020603050405020304" pitchFamily="18" charset="0"/>
              </a:rPr>
              <a:t> </a:t>
            </a:r>
            <a:r>
              <a:rPr lang="ru-RU" sz="2000" b="1">
                <a:latin typeface="Times New Roman" panose="02020603050405020304" pitchFamily="18" charset="0"/>
              </a:rPr>
              <a:t>храни</a:t>
            </a:r>
            <a:r>
              <a:rPr lang="sl-SI" sz="2000" b="1">
                <a:latin typeface="Times New Roman" panose="02020603050405020304" pitchFamily="18" charset="0"/>
              </a:rPr>
              <a:t> </a:t>
            </a:r>
            <a:r>
              <a:rPr lang="ru-RU" sz="2000" b="1">
                <a:latin typeface="Times New Roman" panose="02020603050405020304" pitchFamily="18" charset="0"/>
              </a:rPr>
              <a:t>и</a:t>
            </a:r>
            <a:r>
              <a:rPr lang="sl-SI" sz="2000" b="1">
                <a:latin typeface="Times New Roman" panose="02020603050405020304" pitchFamily="18" charset="0"/>
              </a:rPr>
              <a:t> </a:t>
            </a:r>
            <a:r>
              <a:rPr lang="ru-RU" sz="2000" b="1">
                <a:latin typeface="Times New Roman" panose="02020603050405020304" pitchFamily="18" charset="0"/>
              </a:rPr>
              <a:t>води</a:t>
            </a:r>
            <a:r>
              <a:rPr lang="sl-SI" sz="2000" b="1">
                <a:latin typeface="Times New Roman" panose="02020603050405020304" pitchFamily="18" charset="0"/>
              </a:rPr>
              <a:t> </a:t>
            </a:r>
            <a:r>
              <a:rPr lang="ru-RU" sz="2000" b="1">
                <a:latin typeface="Times New Roman" panose="02020603050405020304" pitchFamily="18" charset="0"/>
              </a:rPr>
              <a:t>оскудан</a:t>
            </a:r>
            <a:r>
              <a:rPr lang="sl-SI" sz="2000" b="1">
                <a:latin typeface="Times New Roman" panose="02020603050405020304" pitchFamily="18" charset="0"/>
              </a:rPr>
              <a:t>: </a:t>
            </a:r>
          </a:p>
          <a:p>
            <a:r>
              <a:rPr lang="sl-SI" sz="2000" b="1">
                <a:latin typeface="Times New Roman" panose="02020603050405020304" pitchFamily="18" charset="0"/>
              </a:rPr>
              <a:t>     - </a:t>
            </a:r>
            <a:r>
              <a:rPr lang="ru-RU" b="1">
                <a:latin typeface="Times New Roman" panose="02020603050405020304" pitchFamily="18" charset="0"/>
              </a:rPr>
              <a:t>Више</a:t>
            </a:r>
            <a:r>
              <a:rPr lang="sl-SI" b="1">
                <a:latin typeface="Times New Roman" panose="02020603050405020304" pitchFamily="18" charset="0"/>
              </a:rPr>
              <a:t> </a:t>
            </a:r>
            <a:r>
              <a:rPr lang="ru-RU" b="1">
                <a:latin typeface="Times New Roman" panose="02020603050405020304" pitchFamily="18" charset="0"/>
              </a:rPr>
              <a:t>од</a:t>
            </a:r>
            <a:r>
              <a:rPr lang="sl-SI" b="1">
                <a:latin typeface="Times New Roman" panose="02020603050405020304" pitchFamily="18" charset="0"/>
              </a:rPr>
              <a:t> 50% </a:t>
            </a:r>
            <a:r>
              <a:rPr lang="ru-RU" b="1">
                <a:latin typeface="Times New Roman" panose="02020603050405020304" pitchFamily="18" charset="0"/>
              </a:rPr>
              <a:t>становништва</a:t>
            </a:r>
            <a:r>
              <a:rPr lang="sl-SI" b="1">
                <a:latin typeface="Times New Roman" panose="02020603050405020304" pitchFamily="18" charset="0"/>
              </a:rPr>
              <a:t> </a:t>
            </a:r>
            <a:r>
              <a:rPr lang="ru-RU" b="1">
                <a:latin typeface="Times New Roman" panose="02020603050405020304" pitchFamily="18" charset="0"/>
              </a:rPr>
              <a:t>има</a:t>
            </a:r>
            <a:r>
              <a:rPr lang="sl-SI" b="1">
                <a:latin typeface="Times New Roman" panose="02020603050405020304" pitchFamily="18" charset="0"/>
              </a:rPr>
              <a:t>  </a:t>
            </a:r>
            <a:r>
              <a:rPr lang="ru-RU" b="1">
                <a:latin typeface="Times New Roman" panose="02020603050405020304" pitchFamily="18" charset="0"/>
              </a:rPr>
              <a:t>струму</a:t>
            </a:r>
            <a:r>
              <a:rPr lang="sl-SI" b="1">
                <a:latin typeface="Times New Roman" panose="02020603050405020304" pitchFamily="18" charset="0"/>
              </a:rPr>
              <a:t>, </a:t>
            </a:r>
            <a:r>
              <a:rPr lang="en-US" b="1">
                <a:latin typeface="Times New Roman" panose="02020603050405020304" pitchFamily="18" charset="0"/>
              </a:rPr>
              <a:t>     </a:t>
            </a:r>
            <a:r>
              <a:rPr lang="ru-RU" b="1">
                <a:latin typeface="Times New Roman" panose="02020603050405020304" pitchFamily="18" charset="0"/>
              </a:rPr>
              <a:t>или</a:t>
            </a:r>
            <a:endParaRPr lang="sl-SI" b="1">
              <a:latin typeface="Times New Roman" panose="02020603050405020304" pitchFamily="18" charset="0"/>
            </a:endParaRPr>
          </a:p>
          <a:p>
            <a:r>
              <a:rPr lang="sl-SI" b="1">
                <a:latin typeface="Times New Roman" panose="02020603050405020304" pitchFamily="18" charset="0"/>
              </a:rPr>
              <a:t>     - </a:t>
            </a:r>
            <a:r>
              <a:rPr lang="ru-RU" b="1">
                <a:latin typeface="Times New Roman" panose="02020603050405020304" pitchFamily="18" charset="0"/>
              </a:rPr>
              <a:t>онај</a:t>
            </a:r>
            <a:r>
              <a:rPr lang="sl-SI" b="1">
                <a:latin typeface="Times New Roman" panose="02020603050405020304" pitchFamily="18" charset="0"/>
              </a:rPr>
              <a:t> </a:t>
            </a:r>
            <a:r>
              <a:rPr lang="ru-RU" b="1">
                <a:latin typeface="Times New Roman" panose="02020603050405020304" pitchFamily="18" charset="0"/>
              </a:rPr>
              <a:t>део</a:t>
            </a:r>
            <a:r>
              <a:rPr lang="sl-SI" b="1">
                <a:latin typeface="Times New Roman" panose="02020603050405020304" pitchFamily="18" charset="0"/>
              </a:rPr>
              <a:t> </a:t>
            </a:r>
            <a:r>
              <a:rPr lang="ru-RU" b="1">
                <a:latin typeface="Times New Roman" panose="02020603050405020304" pitchFamily="18" charset="0"/>
              </a:rPr>
              <a:t>становништва</a:t>
            </a:r>
            <a:r>
              <a:rPr lang="sl-SI" b="1">
                <a:latin typeface="Times New Roman" panose="02020603050405020304" pitchFamily="18" charset="0"/>
              </a:rPr>
              <a:t>  </a:t>
            </a:r>
            <a:r>
              <a:rPr lang="ru-RU" b="1">
                <a:latin typeface="Times New Roman" panose="02020603050405020304" pitchFamily="18" charset="0"/>
              </a:rPr>
              <a:t>у</a:t>
            </a:r>
            <a:r>
              <a:rPr lang="sl-SI" b="1">
                <a:latin typeface="Times New Roman" panose="02020603050405020304" pitchFamily="18" charset="0"/>
              </a:rPr>
              <a:t> </a:t>
            </a:r>
            <a:r>
              <a:rPr lang="ru-RU" b="1">
                <a:latin typeface="Times New Roman" panose="02020603050405020304" pitchFamily="18" charset="0"/>
              </a:rPr>
              <a:t>кога</a:t>
            </a:r>
            <a:r>
              <a:rPr lang="sl-SI" b="1">
                <a:latin typeface="Times New Roman" panose="02020603050405020304" pitchFamily="18" charset="0"/>
              </a:rPr>
              <a:t> </a:t>
            </a:r>
            <a:r>
              <a:rPr lang="ru-RU" b="1">
                <a:latin typeface="Times New Roman" panose="02020603050405020304" pitchFamily="18" charset="0"/>
              </a:rPr>
              <a:t>су</a:t>
            </a:r>
            <a:r>
              <a:rPr lang="sl-SI" b="1">
                <a:latin typeface="Times New Roman" panose="02020603050405020304" pitchFamily="18" charset="0"/>
              </a:rPr>
              <a:t> </a:t>
            </a:r>
            <a:r>
              <a:rPr lang="ru-RU" b="1">
                <a:latin typeface="Times New Roman" panose="02020603050405020304" pitchFamily="18" charset="0"/>
              </a:rPr>
              <a:t>потребе</a:t>
            </a:r>
            <a:r>
              <a:rPr lang="sl-SI" b="1">
                <a:latin typeface="Times New Roman" panose="02020603050405020304" pitchFamily="18" charset="0"/>
              </a:rPr>
              <a:t>  </a:t>
            </a:r>
            <a:r>
              <a:rPr lang="ru-RU" b="1">
                <a:latin typeface="Times New Roman" panose="02020603050405020304" pitchFamily="18" charset="0"/>
              </a:rPr>
              <a:t>тироидним</a:t>
            </a:r>
            <a:endParaRPr lang="sl-SI" b="1">
              <a:latin typeface="Times New Roman" panose="02020603050405020304" pitchFamily="18" charset="0"/>
            </a:endParaRPr>
          </a:p>
          <a:p>
            <a:r>
              <a:rPr lang="sl-SI" b="1">
                <a:latin typeface="Times New Roman" panose="02020603050405020304" pitchFamily="18" charset="0"/>
              </a:rPr>
              <a:t>                              </a:t>
            </a:r>
            <a:r>
              <a:rPr lang="ru-RU" b="1">
                <a:latin typeface="Times New Roman" panose="02020603050405020304" pitchFamily="18" charset="0"/>
              </a:rPr>
              <a:t>хормонима</a:t>
            </a:r>
            <a:r>
              <a:rPr lang="sl-SI" b="1">
                <a:latin typeface="Times New Roman" panose="02020603050405020304" pitchFamily="18" charset="0"/>
              </a:rPr>
              <a:t> </a:t>
            </a:r>
            <a:r>
              <a:rPr lang="ru-RU" b="1">
                <a:latin typeface="Times New Roman" panose="02020603050405020304" pitchFamily="18" charset="0"/>
              </a:rPr>
              <a:t>веће</a:t>
            </a:r>
            <a:r>
              <a:rPr lang="sl-SI" b="1">
                <a:latin typeface="Times New Roman" panose="02020603050405020304" pitchFamily="18" charset="0"/>
              </a:rPr>
              <a:t>: </a:t>
            </a:r>
            <a:r>
              <a:rPr lang="ru-RU" b="1">
                <a:latin typeface="Times New Roman" panose="02020603050405020304" pitchFamily="18" charset="0"/>
              </a:rPr>
              <a:t>адолесценција</a:t>
            </a:r>
            <a:r>
              <a:rPr lang="sl-SI" b="1">
                <a:latin typeface="Times New Roman" panose="02020603050405020304" pitchFamily="18" charset="0"/>
              </a:rPr>
              <a:t>, </a:t>
            </a:r>
            <a:r>
              <a:rPr lang="ru-RU" b="1">
                <a:latin typeface="Times New Roman" panose="02020603050405020304" pitchFamily="18" charset="0"/>
              </a:rPr>
              <a:t>трудноћа</a:t>
            </a:r>
            <a:endParaRPr lang="sl-SI" b="1">
              <a:latin typeface="Times New Roman" panose="02020603050405020304" pitchFamily="18" charset="0"/>
            </a:endParaRPr>
          </a:p>
          <a:p>
            <a:r>
              <a:rPr lang="sl-SI" sz="2400" b="1">
                <a:latin typeface="Times New Roman" panose="02020603050405020304" pitchFamily="18" charset="0"/>
              </a:rPr>
              <a:t> </a:t>
            </a:r>
            <a:r>
              <a:rPr lang="ru-RU" sz="2400" b="1">
                <a:latin typeface="Times New Roman" panose="02020603050405020304" pitchFamily="18" charset="0"/>
              </a:rPr>
              <a:t>Дијагноза</a:t>
            </a:r>
            <a:r>
              <a:rPr lang="sl-SI" sz="2400" b="1">
                <a:latin typeface="Times New Roman" panose="02020603050405020304" pitchFamily="18" charset="0"/>
              </a:rPr>
              <a:t>: </a:t>
            </a:r>
          </a:p>
          <a:p>
            <a:r>
              <a:rPr lang="sl-SI" b="1">
                <a:latin typeface="Times New Roman" panose="02020603050405020304" pitchFamily="18" charset="0"/>
              </a:rPr>
              <a:t>        </a:t>
            </a:r>
            <a:r>
              <a:rPr lang="ru-RU" b="1">
                <a:latin typeface="Times New Roman" panose="02020603050405020304" pitchFamily="18" charset="0"/>
              </a:rPr>
              <a:t>Екскреција</a:t>
            </a:r>
            <a:r>
              <a:rPr lang="sl-SI" b="1">
                <a:latin typeface="Times New Roman" panose="02020603050405020304" pitchFamily="18" charset="0"/>
              </a:rPr>
              <a:t> </a:t>
            </a:r>
            <a:r>
              <a:rPr lang="ru-RU" b="1">
                <a:latin typeface="Times New Roman" panose="02020603050405020304" pitchFamily="18" charset="0"/>
              </a:rPr>
              <a:t>Ј</a:t>
            </a:r>
            <a:r>
              <a:rPr lang="sl-SI" b="1">
                <a:latin typeface="Times New Roman" panose="02020603050405020304" pitchFamily="18" charset="0"/>
              </a:rPr>
              <a:t>  </a:t>
            </a:r>
            <a:r>
              <a:rPr lang="ru-RU" b="1">
                <a:latin typeface="Times New Roman" panose="02020603050405020304" pitchFamily="18" charset="0"/>
              </a:rPr>
              <a:t>урином</a:t>
            </a:r>
            <a:r>
              <a:rPr lang="sl-SI" b="1">
                <a:latin typeface="Times New Roman" panose="02020603050405020304" pitchFamily="18" charset="0"/>
              </a:rPr>
              <a:t> </a:t>
            </a:r>
            <a:r>
              <a:rPr lang="en-US" sz="2000" b="1">
                <a:latin typeface="Times New Roman" panose="02020603050405020304" pitchFamily="18" charset="0"/>
              </a:rPr>
              <a:t>&lt;</a:t>
            </a:r>
            <a:r>
              <a:rPr lang="sl-SI" sz="2000" b="1">
                <a:latin typeface="Times New Roman" panose="02020603050405020304" pitchFamily="18" charset="0"/>
              </a:rPr>
              <a:t> 50</a:t>
            </a:r>
            <a:r>
              <a:rPr lang="sl-SI" sz="2000" b="1">
                <a:latin typeface="Times New Roman" panose="02020603050405020304" pitchFamily="18" charset="0"/>
                <a:sym typeface="Symbol" panose="05050102010706020507" pitchFamily="18" charset="2"/>
              </a:rPr>
              <a:t></a:t>
            </a:r>
            <a:r>
              <a:rPr lang="ru-RU" sz="2000" b="1">
                <a:latin typeface="Times New Roman" panose="02020603050405020304" pitchFamily="18" charset="0"/>
                <a:sym typeface="Symbol" panose="05050102010706020507" pitchFamily="18" charset="2"/>
              </a:rPr>
              <a:t>г</a:t>
            </a:r>
            <a:r>
              <a:rPr lang="sl-SI" sz="2000" b="1">
                <a:latin typeface="Times New Roman" panose="02020603050405020304" pitchFamily="18" charset="0"/>
                <a:sym typeface="Symbol" panose="05050102010706020507" pitchFamily="18" charset="2"/>
              </a:rPr>
              <a:t>/</a:t>
            </a:r>
            <a:r>
              <a:rPr lang="ru-RU" sz="2000" b="1">
                <a:latin typeface="Times New Roman" panose="02020603050405020304" pitchFamily="18" charset="0"/>
                <a:sym typeface="Symbol" panose="05050102010706020507" pitchFamily="18" charset="2"/>
              </a:rPr>
              <a:t>г</a:t>
            </a:r>
            <a:r>
              <a:rPr lang="sl-SI" sz="2000" b="1">
                <a:latin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ru-RU" sz="2000" b="1">
                <a:latin typeface="Times New Roman" panose="02020603050405020304" pitchFamily="18" charset="0"/>
                <a:sym typeface="Symbol" panose="05050102010706020507" pitchFamily="18" charset="2"/>
              </a:rPr>
              <a:t>излученог</a:t>
            </a:r>
            <a:r>
              <a:rPr lang="sl-SI" sz="2000" b="1">
                <a:latin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ru-RU" sz="2000" b="1">
                <a:latin typeface="Times New Roman" panose="02020603050405020304" pitchFamily="18" charset="0"/>
                <a:sym typeface="Symbol" panose="05050102010706020507" pitchFamily="18" charset="2"/>
              </a:rPr>
              <a:t>креатинина</a:t>
            </a:r>
            <a:r>
              <a:rPr lang="sl-SI" sz="2000" b="1">
                <a:latin typeface="Times New Roman" panose="02020603050405020304" pitchFamily="18" charset="0"/>
                <a:sym typeface="Symbol" panose="05050102010706020507" pitchFamily="18" charset="2"/>
              </a:rPr>
              <a:t>.</a:t>
            </a:r>
          </a:p>
          <a:p>
            <a:endParaRPr lang="sl-SI" sz="2000" b="1">
              <a:latin typeface="Times New Roman" panose="02020603050405020304" pitchFamily="18" charset="0"/>
              <a:sym typeface="Symbol" panose="05050102010706020507" pitchFamily="18" charset="2"/>
            </a:endParaRPr>
          </a:p>
          <a:p>
            <a:r>
              <a:rPr lang="sl-SI" sz="2000" b="1">
                <a:latin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ru-RU" sz="2000" b="1">
                <a:latin typeface="Times New Roman" panose="02020603050405020304" pitchFamily="18" charset="0"/>
                <a:sym typeface="Symbol" panose="05050102010706020507" pitchFamily="18" charset="2"/>
              </a:rPr>
              <a:t>Превенција</a:t>
            </a:r>
            <a:r>
              <a:rPr lang="sl-SI" sz="2000" b="1">
                <a:latin typeface="Times New Roman" panose="02020603050405020304" pitchFamily="18" charset="0"/>
                <a:sym typeface="Symbol" panose="05050102010706020507" pitchFamily="18" charset="2"/>
              </a:rPr>
              <a:t>: </a:t>
            </a:r>
            <a:r>
              <a:rPr lang="ru-RU" sz="2000" b="1">
                <a:latin typeface="Times New Roman" panose="02020603050405020304" pitchFamily="18" charset="0"/>
                <a:sym typeface="Symbol" panose="05050102010706020507" pitchFamily="18" charset="2"/>
              </a:rPr>
              <a:t>обавезно</a:t>
            </a:r>
            <a:r>
              <a:rPr lang="sl-SI" sz="2000" b="1">
                <a:latin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ru-RU" sz="2000" b="1">
                <a:latin typeface="Times New Roman" panose="02020603050405020304" pitchFamily="18" charset="0"/>
                <a:sym typeface="Symbol" panose="05050102010706020507" pitchFamily="18" charset="2"/>
              </a:rPr>
              <a:t>јодирање</a:t>
            </a:r>
            <a:r>
              <a:rPr lang="sl-SI" sz="2000" b="1">
                <a:latin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ru-RU" sz="2000" b="1">
                <a:latin typeface="Times New Roman" panose="02020603050405020304" pitchFamily="18" charset="0"/>
                <a:sym typeface="Symbol" panose="05050102010706020507" pitchFamily="18" charset="2"/>
              </a:rPr>
              <a:t>кухињске</a:t>
            </a:r>
            <a:r>
              <a:rPr lang="sl-SI" sz="2000" b="1">
                <a:latin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ru-RU" sz="2000" b="1">
                <a:latin typeface="Times New Roman" panose="02020603050405020304" pitchFamily="18" charset="0"/>
                <a:sym typeface="Symbol" panose="05050102010706020507" pitchFamily="18" charset="2"/>
              </a:rPr>
              <a:t>соли</a:t>
            </a:r>
            <a:endParaRPr lang="sl-SI" sz="2000" b="1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pic>
        <p:nvPicPr>
          <p:cNvPr id="36869" name="Picture 10" descr="070206-0805-0012-cop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4343400"/>
            <a:ext cx="1524000" cy="157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70" name="Rectangle 5"/>
          <p:cNvSpPr>
            <a:spLocks noChangeArrowheads="1"/>
          </p:cNvSpPr>
          <p:nvPr/>
        </p:nvSpPr>
        <p:spPr bwMode="auto">
          <a:xfrm>
            <a:off x="702972" y="635020"/>
            <a:ext cx="356052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marL="342900" indent="-342900" eaLnBrk="1" hangingPunct="1">
              <a:buFont typeface="Arial" panose="020B0604020202020204" pitchFamily="34" charset="0"/>
              <a:buChar char="•"/>
            </a:pPr>
            <a:r>
              <a:rPr lang="ru-RU" sz="2400" b="1" dirty="0">
                <a:latin typeface="Times New Roman" panose="02020603050405020304" pitchFamily="18" charset="0"/>
              </a:rPr>
              <a:t>Конгенитална</a:t>
            </a:r>
            <a:r>
              <a:rPr lang="sl-SI" sz="2400" b="1" dirty="0">
                <a:latin typeface="Times New Roman" panose="02020603050405020304" pitchFamily="18" charset="0"/>
              </a:rPr>
              <a:t> </a:t>
            </a:r>
            <a:r>
              <a:rPr lang="ru-RU" sz="2400" b="1" dirty="0">
                <a:latin typeface="Times New Roman" panose="02020603050405020304" pitchFamily="18" charset="0"/>
              </a:rPr>
              <a:t>струма</a:t>
            </a:r>
            <a:endParaRPr lang="sl-SI" sz="2400" b="1" dirty="0">
              <a:latin typeface="Times New Roman" panose="02020603050405020304" pitchFamily="18" charset="0"/>
            </a:endParaRPr>
          </a:p>
        </p:txBody>
      </p:sp>
      <p:sp>
        <p:nvSpPr>
          <p:cNvPr id="36871" name="Rectangle 6"/>
          <p:cNvSpPr>
            <a:spLocks noChangeArrowheads="1"/>
          </p:cNvSpPr>
          <p:nvPr/>
        </p:nvSpPr>
        <p:spPr bwMode="auto">
          <a:xfrm>
            <a:off x="611220" y="3221334"/>
            <a:ext cx="500342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>
                <a:latin typeface="Times New Roman" panose="02020603050405020304" pitchFamily="18" charset="0"/>
              </a:rPr>
              <a:t>Ендемска</a:t>
            </a:r>
            <a:r>
              <a:rPr lang="sl-SI" sz="2400" b="1" dirty="0">
                <a:latin typeface="Times New Roman" panose="02020603050405020304" pitchFamily="18" charset="0"/>
              </a:rPr>
              <a:t> </a:t>
            </a:r>
            <a:r>
              <a:rPr lang="ru-RU" sz="2400" b="1" dirty="0">
                <a:latin typeface="Times New Roman" panose="02020603050405020304" pitchFamily="18" charset="0"/>
              </a:rPr>
              <a:t>струма</a:t>
            </a:r>
            <a:r>
              <a:rPr lang="sl-SI" sz="2400" b="1" dirty="0">
                <a:latin typeface="Times New Roman" panose="02020603050405020304" pitchFamily="18" charset="0"/>
              </a:rPr>
              <a:t> -(</a:t>
            </a:r>
            <a:r>
              <a:rPr lang="ru-RU" sz="2400" b="1" dirty="0">
                <a:latin typeface="Times New Roman" panose="02020603050405020304" pitchFamily="18" charset="0"/>
              </a:rPr>
              <a:t>кретенизам</a:t>
            </a:r>
            <a:r>
              <a:rPr lang="sl-SI" sz="2400" b="1" dirty="0">
                <a:latin typeface="Times New Roman" panose="02020603050405020304" pitchFamily="18" charset="0"/>
              </a:rPr>
              <a:t> )</a:t>
            </a:r>
          </a:p>
        </p:txBody>
      </p:sp>
      <p:pic>
        <p:nvPicPr>
          <p:cNvPr id="9" name="Picture 9" descr="Silencing a noisy goitre sans scalpel | ADC Fetal &amp; Neonatal Editi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8950" y="1141024"/>
            <a:ext cx="1847850" cy="1587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Tm="117070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4"/>
          <p:cNvSpPr txBox="1">
            <a:spLocks noChangeArrowheads="1"/>
          </p:cNvSpPr>
          <p:nvPr/>
        </p:nvSpPr>
        <p:spPr bwMode="auto">
          <a:xfrm>
            <a:off x="1447800" y="381000"/>
            <a:ext cx="70866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r>
              <a:rPr lang="ru-RU" sz="3200" b="1">
                <a:latin typeface="Times New Roman" panose="02020603050405020304" pitchFamily="18" charset="0"/>
              </a:rPr>
              <a:t>Ендемска</a:t>
            </a:r>
            <a:r>
              <a:rPr lang="sl-SI" sz="3200" b="1">
                <a:latin typeface="Times New Roman" panose="02020603050405020304" pitchFamily="18" charset="0"/>
              </a:rPr>
              <a:t> </a:t>
            </a:r>
            <a:r>
              <a:rPr lang="ru-RU" sz="3200" b="1">
                <a:latin typeface="Times New Roman" panose="02020603050405020304" pitchFamily="18" charset="0"/>
              </a:rPr>
              <a:t>струма</a:t>
            </a:r>
            <a:r>
              <a:rPr lang="sl-SI" sz="3200" b="1">
                <a:latin typeface="Times New Roman" panose="02020603050405020304" pitchFamily="18" charset="0"/>
              </a:rPr>
              <a:t>- </a:t>
            </a:r>
            <a:r>
              <a:rPr lang="ru-RU" sz="3200" b="1">
                <a:latin typeface="Times New Roman" panose="02020603050405020304" pitchFamily="18" charset="0"/>
              </a:rPr>
              <a:t>кретенизам</a:t>
            </a:r>
            <a:r>
              <a:rPr lang="sl-SI" sz="3200" b="1">
                <a:latin typeface="Times New Roman" panose="02020603050405020304" pitchFamily="18" charset="0"/>
              </a:rPr>
              <a:t>  </a:t>
            </a:r>
            <a:endParaRPr lang="en-US" sz="3200" b="1">
              <a:latin typeface="Times New Roman" panose="02020603050405020304" pitchFamily="18" charset="0"/>
            </a:endParaRPr>
          </a:p>
        </p:txBody>
      </p:sp>
      <p:sp>
        <p:nvSpPr>
          <p:cNvPr id="39939" name="Text Box 5"/>
          <p:cNvSpPr txBox="1">
            <a:spLocks noChangeArrowheads="1"/>
          </p:cNvSpPr>
          <p:nvPr/>
        </p:nvSpPr>
        <p:spPr bwMode="auto">
          <a:xfrm>
            <a:off x="304800" y="990600"/>
            <a:ext cx="7321550" cy="4894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defRPr/>
            </a:pPr>
            <a:endParaRPr lang="sl-SI" sz="2400" b="1" dirty="0">
              <a:latin typeface="Times New Roman" pitchFamily="18" charset="0"/>
            </a:endParaRPr>
          </a:p>
          <a:p>
            <a:pPr eaLnBrk="1" hangingPunct="1">
              <a:defRPr/>
            </a:pP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Најозбиљнија</a:t>
            </a:r>
            <a:r>
              <a:rPr lang="sl-SI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  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последица</a:t>
            </a:r>
            <a:r>
              <a:rPr lang="sl-SI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  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дефицита</a:t>
            </a:r>
            <a:r>
              <a:rPr lang="sl-SI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 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Ј</a:t>
            </a:r>
            <a:r>
              <a:rPr lang="sl-SI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 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у</a:t>
            </a:r>
            <a:r>
              <a:rPr lang="sl-SI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 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људској</a:t>
            </a:r>
            <a:r>
              <a:rPr lang="sl-SI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 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околини</a:t>
            </a:r>
            <a:endParaRPr lang="sl-SI" sz="20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</a:endParaRPr>
          </a:p>
          <a:p>
            <a:pPr eaLnBrk="1" hangingPunct="1">
              <a:defRPr/>
            </a:pPr>
            <a:r>
              <a:rPr lang="sl-SI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  </a:t>
            </a:r>
            <a:r>
              <a:rPr lang="sr-Cyrl-RS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- 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угрожено</a:t>
            </a:r>
            <a:r>
              <a:rPr lang="sl-SI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 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више</a:t>
            </a:r>
            <a:r>
              <a:rPr lang="sl-SI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 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од</a:t>
            </a:r>
            <a:r>
              <a:rPr lang="sl-SI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 1 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милијарде</a:t>
            </a:r>
            <a:r>
              <a:rPr lang="sl-SI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 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људи</a:t>
            </a:r>
            <a:r>
              <a:rPr lang="sl-SI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 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у</a:t>
            </a:r>
            <a:r>
              <a:rPr lang="sl-SI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 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свету</a:t>
            </a:r>
            <a:endParaRPr lang="sl-SI" sz="20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</a:endParaRPr>
          </a:p>
          <a:p>
            <a:pPr eaLnBrk="1" hangingPunct="1">
              <a:defRPr/>
            </a:pPr>
            <a:endParaRPr lang="sl-SI" sz="2000" b="1" dirty="0">
              <a:latin typeface="Times New Roman" pitchFamily="18" charset="0"/>
            </a:endParaRPr>
          </a:p>
          <a:p>
            <a:pPr eaLnBrk="1" hangingPunct="1">
              <a:defRPr/>
            </a:pPr>
            <a:r>
              <a:rPr lang="sl-SI" sz="2400" b="1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</a:t>
            </a:r>
            <a:r>
              <a:rPr lang="sl-SI" sz="2400" b="1" dirty="0">
                <a:latin typeface="Times New Roman" pitchFamily="18" charset="0"/>
              </a:rPr>
              <a:t> </a:t>
            </a:r>
            <a:r>
              <a:rPr lang="ru-RU" sz="2400" b="1" dirty="0">
                <a:latin typeface="Times New Roman" pitchFamily="18" charset="0"/>
              </a:rPr>
              <a:t>Неуролошки</a:t>
            </a:r>
            <a:r>
              <a:rPr lang="sl-SI" sz="2400" b="1" dirty="0">
                <a:latin typeface="Times New Roman" pitchFamily="18" charset="0"/>
              </a:rPr>
              <a:t> </a:t>
            </a:r>
            <a:r>
              <a:rPr lang="ru-RU" sz="2400" b="1" dirty="0">
                <a:latin typeface="Times New Roman" pitchFamily="18" charset="0"/>
              </a:rPr>
              <a:t>синдром</a:t>
            </a:r>
            <a:r>
              <a:rPr lang="sl-SI" sz="2400" b="1" dirty="0">
                <a:latin typeface="Times New Roman" pitchFamily="18" charset="0"/>
              </a:rPr>
              <a:t>-</a:t>
            </a:r>
            <a:r>
              <a:rPr lang="sl-SI" sz="2000" b="1" dirty="0">
                <a:latin typeface="Times New Roman" pitchFamily="18" charset="0"/>
              </a:rPr>
              <a:t> ( </a:t>
            </a:r>
            <a:r>
              <a:rPr lang="ru-RU" sz="2000" b="1" dirty="0">
                <a:latin typeface="Times New Roman" pitchFamily="18" charset="0"/>
              </a:rPr>
              <a:t>деф</a:t>
            </a:r>
            <a:r>
              <a:rPr lang="sl-SI" sz="2000" b="1" dirty="0">
                <a:latin typeface="Times New Roman" pitchFamily="18" charset="0"/>
              </a:rPr>
              <a:t>. </a:t>
            </a:r>
            <a:r>
              <a:rPr lang="ru-RU" sz="2000" b="1" dirty="0">
                <a:latin typeface="Times New Roman" pitchFamily="18" charset="0"/>
              </a:rPr>
              <a:t>Т</a:t>
            </a:r>
            <a:r>
              <a:rPr lang="sl-SI" sz="2000" b="1" dirty="0">
                <a:latin typeface="Times New Roman" pitchFamily="18" charset="0"/>
              </a:rPr>
              <a:t>4,</a:t>
            </a:r>
            <a:r>
              <a:rPr lang="ru-RU" sz="2000" b="1" dirty="0">
                <a:latin typeface="Times New Roman" pitchFamily="18" charset="0"/>
              </a:rPr>
              <a:t>Т</a:t>
            </a:r>
            <a:r>
              <a:rPr lang="sl-SI" sz="2000" b="1" dirty="0">
                <a:latin typeface="Times New Roman" pitchFamily="18" charset="0"/>
              </a:rPr>
              <a:t>3  </a:t>
            </a:r>
            <a:r>
              <a:rPr lang="ru-RU" sz="2000" b="1" dirty="0">
                <a:latin typeface="Times New Roman" pitchFamily="18" charset="0"/>
              </a:rPr>
              <a:t>у</a:t>
            </a:r>
            <a:r>
              <a:rPr lang="sl-SI" sz="2000" b="1" dirty="0">
                <a:latin typeface="Times New Roman" pitchFamily="18" charset="0"/>
              </a:rPr>
              <a:t> </a:t>
            </a:r>
            <a:r>
              <a:rPr lang="ru-RU" sz="2000" b="1" dirty="0">
                <a:latin typeface="Times New Roman" pitchFamily="18" charset="0"/>
              </a:rPr>
              <a:t>фетуса</a:t>
            </a:r>
            <a:r>
              <a:rPr lang="sl-SI" sz="2000" b="1" dirty="0">
                <a:latin typeface="Times New Roman" pitchFamily="18" charset="0"/>
              </a:rPr>
              <a:t>) </a:t>
            </a:r>
          </a:p>
          <a:p>
            <a:pPr eaLnBrk="1" hangingPunct="1">
              <a:defRPr/>
            </a:pPr>
            <a:r>
              <a:rPr lang="sl-SI" sz="2000" b="1" dirty="0">
                <a:latin typeface="Times New Roman" pitchFamily="18" charset="0"/>
              </a:rPr>
              <a:t>                     </a:t>
            </a:r>
            <a:r>
              <a:rPr lang="ru-RU" sz="2000" b="1" dirty="0">
                <a:latin typeface="Times New Roman" pitchFamily="18" charset="0"/>
              </a:rPr>
              <a:t>ментална</a:t>
            </a:r>
            <a:r>
              <a:rPr lang="sl-SI" sz="2000" b="1" dirty="0">
                <a:latin typeface="Times New Roman" pitchFamily="18" charset="0"/>
              </a:rPr>
              <a:t> </a:t>
            </a:r>
            <a:r>
              <a:rPr lang="ru-RU" sz="2000" b="1" dirty="0">
                <a:latin typeface="Times New Roman" pitchFamily="18" charset="0"/>
              </a:rPr>
              <a:t>ретардација</a:t>
            </a:r>
            <a:endParaRPr lang="sl-SI" sz="2000" b="1" dirty="0">
              <a:latin typeface="Times New Roman" pitchFamily="18" charset="0"/>
            </a:endParaRPr>
          </a:p>
          <a:p>
            <a:pPr eaLnBrk="1" hangingPunct="1">
              <a:defRPr/>
            </a:pPr>
            <a:r>
              <a:rPr lang="sl-SI" sz="2000" b="1" dirty="0">
                <a:latin typeface="Times New Roman" pitchFamily="18" charset="0"/>
              </a:rPr>
              <a:t>                     </a:t>
            </a:r>
            <a:r>
              <a:rPr lang="ru-RU" sz="2000" b="1" dirty="0">
                <a:latin typeface="Times New Roman" pitchFamily="18" charset="0"/>
              </a:rPr>
              <a:t>глувонемост</a:t>
            </a:r>
            <a:endParaRPr lang="sl-SI" sz="2000" b="1" dirty="0">
              <a:latin typeface="Times New Roman" pitchFamily="18" charset="0"/>
            </a:endParaRPr>
          </a:p>
          <a:p>
            <a:pPr eaLnBrk="1" hangingPunct="1">
              <a:defRPr/>
            </a:pPr>
            <a:r>
              <a:rPr lang="sl-SI" sz="2000" b="1" dirty="0">
                <a:latin typeface="Times New Roman" pitchFamily="18" charset="0"/>
              </a:rPr>
              <a:t>                     </a:t>
            </a:r>
            <a:r>
              <a:rPr lang="ru-RU" sz="2000" b="1" dirty="0">
                <a:latin typeface="Times New Roman" pitchFamily="18" charset="0"/>
              </a:rPr>
              <a:t>поремећаји</a:t>
            </a:r>
            <a:r>
              <a:rPr lang="sl-SI" sz="2000" b="1" dirty="0">
                <a:latin typeface="Times New Roman" pitchFamily="18" charset="0"/>
              </a:rPr>
              <a:t> </a:t>
            </a:r>
            <a:r>
              <a:rPr lang="ru-RU" sz="2000" b="1" dirty="0">
                <a:latin typeface="Times New Roman" pitchFamily="18" charset="0"/>
              </a:rPr>
              <a:t>хода</a:t>
            </a:r>
            <a:endParaRPr lang="sl-SI" sz="2000" b="1" dirty="0">
              <a:latin typeface="Times New Roman" pitchFamily="18" charset="0"/>
            </a:endParaRPr>
          </a:p>
          <a:p>
            <a:pPr eaLnBrk="1" hangingPunct="1">
              <a:defRPr/>
            </a:pPr>
            <a:r>
              <a:rPr lang="sl-SI" sz="2000" b="1" dirty="0">
                <a:latin typeface="Times New Roman" pitchFamily="18" charset="0"/>
              </a:rPr>
              <a:t>                     </a:t>
            </a:r>
            <a:r>
              <a:rPr lang="ru-RU" sz="2000" b="1" dirty="0">
                <a:latin typeface="Times New Roman" pitchFamily="18" charset="0"/>
              </a:rPr>
              <a:t>еутироидна</a:t>
            </a:r>
            <a:r>
              <a:rPr lang="sl-SI" sz="2000" b="1" dirty="0">
                <a:latin typeface="Times New Roman" pitchFamily="18" charset="0"/>
              </a:rPr>
              <a:t>  </a:t>
            </a:r>
            <a:r>
              <a:rPr lang="ru-RU" sz="2000" b="1" dirty="0">
                <a:latin typeface="Times New Roman" pitchFamily="18" charset="0"/>
              </a:rPr>
              <a:t>струма</a:t>
            </a:r>
            <a:endParaRPr lang="sl-SI" sz="2000" b="1" dirty="0">
              <a:latin typeface="Times New Roman" pitchFamily="18" charset="0"/>
            </a:endParaRPr>
          </a:p>
          <a:p>
            <a:pPr eaLnBrk="1" hangingPunct="1">
              <a:defRPr/>
            </a:pPr>
            <a:endParaRPr lang="sl-SI" sz="2000" b="1" dirty="0">
              <a:latin typeface="Times New Roman" pitchFamily="18" charset="0"/>
            </a:endParaRPr>
          </a:p>
          <a:p>
            <a:pPr eaLnBrk="1" hangingPunct="1">
              <a:defRPr/>
            </a:pPr>
            <a:r>
              <a:rPr lang="sl-SI" sz="2400" b="1" dirty="0">
                <a:latin typeface="Times New Roman" pitchFamily="18" charset="0"/>
              </a:rPr>
              <a:t> </a:t>
            </a:r>
            <a:r>
              <a:rPr lang="sl-SI" sz="2400" b="1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</a:t>
            </a:r>
            <a:r>
              <a:rPr lang="sl-SI" sz="2400" b="1" dirty="0">
                <a:latin typeface="Times New Roman" pitchFamily="18" charset="0"/>
                <a:sym typeface="Symbol" pitchFamily="18" charset="2"/>
              </a:rPr>
              <a:t> </a:t>
            </a:r>
            <a:r>
              <a:rPr lang="ru-RU" sz="2400" b="1" dirty="0">
                <a:latin typeface="Times New Roman" pitchFamily="18" charset="0"/>
                <a:sym typeface="Symbol" pitchFamily="18" charset="2"/>
              </a:rPr>
              <a:t>Микседемски</a:t>
            </a:r>
            <a:r>
              <a:rPr lang="sl-SI" sz="2400" b="1" dirty="0">
                <a:latin typeface="Times New Roman" pitchFamily="18" charset="0"/>
                <a:sym typeface="Symbol" pitchFamily="18" charset="2"/>
              </a:rPr>
              <a:t> </a:t>
            </a:r>
            <a:r>
              <a:rPr lang="ru-RU" sz="2400" b="1" dirty="0">
                <a:latin typeface="Times New Roman" pitchFamily="18" charset="0"/>
                <a:sym typeface="Symbol" pitchFamily="18" charset="2"/>
              </a:rPr>
              <a:t>облик</a:t>
            </a:r>
            <a:r>
              <a:rPr lang="sl-SI" sz="2400" b="1" dirty="0">
                <a:latin typeface="Times New Roman" pitchFamily="18" charset="0"/>
                <a:sym typeface="Symbol" pitchFamily="18" charset="2"/>
              </a:rPr>
              <a:t>-</a:t>
            </a:r>
            <a:r>
              <a:rPr lang="sl-SI" sz="2000" b="1" dirty="0">
                <a:latin typeface="Times New Roman" pitchFamily="18" charset="0"/>
                <a:sym typeface="Symbol" pitchFamily="18" charset="2"/>
              </a:rPr>
              <a:t> </a:t>
            </a:r>
            <a:r>
              <a:rPr lang="ru-RU" sz="2000" b="1" dirty="0">
                <a:latin typeface="Times New Roman" pitchFamily="18" charset="0"/>
                <a:sym typeface="Symbol" pitchFamily="18" charset="2"/>
              </a:rPr>
              <a:t>деф</a:t>
            </a:r>
            <a:r>
              <a:rPr lang="sl-SI" sz="2000" b="1" dirty="0" smtClean="0">
                <a:latin typeface="Times New Roman" pitchFamily="18" charset="0"/>
                <a:sym typeface="Symbol" pitchFamily="18" charset="2"/>
              </a:rPr>
              <a:t>.</a:t>
            </a:r>
            <a:r>
              <a:rPr lang="sr-Cyrl-RS" sz="2000" b="1" dirty="0" smtClean="0">
                <a:latin typeface="Times New Roman" pitchFamily="18" charset="0"/>
                <a:sym typeface="Symbol" pitchFamily="18" charset="2"/>
              </a:rPr>
              <a:t> </a:t>
            </a:r>
            <a:r>
              <a:rPr lang="ru-RU" sz="2000" b="1" dirty="0" smtClean="0">
                <a:latin typeface="Times New Roman" pitchFamily="18" charset="0"/>
                <a:sym typeface="Symbol" pitchFamily="18" charset="2"/>
              </a:rPr>
              <a:t>Ј</a:t>
            </a:r>
            <a:r>
              <a:rPr lang="sl-SI" sz="2000" b="1" dirty="0" smtClean="0">
                <a:latin typeface="Times New Roman" pitchFamily="18" charset="0"/>
                <a:sym typeface="Symbol" pitchFamily="18" charset="2"/>
              </a:rPr>
              <a:t>  </a:t>
            </a:r>
            <a:r>
              <a:rPr lang="ru-RU" sz="2000" b="1" dirty="0">
                <a:latin typeface="Times New Roman" pitchFamily="18" charset="0"/>
                <a:sym typeface="Symbol" pitchFamily="18" charset="2"/>
              </a:rPr>
              <a:t>и</a:t>
            </a:r>
            <a:r>
              <a:rPr lang="sl-SI" sz="2000" b="1" dirty="0">
                <a:latin typeface="Times New Roman" pitchFamily="18" charset="0"/>
                <a:sym typeface="Symbol" pitchFamily="18" charset="2"/>
              </a:rPr>
              <a:t> </a:t>
            </a:r>
            <a:r>
              <a:rPr lang="ru-RU" sz="2000" b="1" dirty="0">
                <a:latin typeface="Times New Roman" pitchFamily="18" charset="0"/>
                <a:sym typeface="Symbol" pitchFamily="18" charset="2"/>
              </a:rPr>
              <a:t>струмогене</a:t>
            </a:r>
            <a:r>
              <a:rPr lang="sl-SI" sz="2000" b="1" dirty="0">
                <a:latin typeface="Times New Roman" pitchFamily="18" charset="0"/>
                <a:sym typeface="Symbol" pitchFamily="18" charset="2"/>
              </a:rPr>
              <a:t> </a:t>
            </a:r>
            <a:r>
              <a:rPr lang="ru-RU" sz="2000" b="1" dirty="0">
                <a:latin typeface="Times New Roman" pitchFamily="18" charset="0"/>
                <a:sym typeface="Symbol" pitchFamily="18" charset="2"/>
              </a:rPr>
              <a:t>мат</a:t>
            </a:r>
            <a:r>
              <a:rPr lang="en-US" sz="2000" b="1" dirty="0">
                <a:latin typeface="Times New Roman" pitchFamily="18" charset="0"/>
                <a:sym typeface="Symbol" pitchFamily="18" charset="2"/>
              </a:rPr>
              <a:t>.</a:t>
            </a:r>
            <a:endParaRPr lang="sl-SI" sz="2000" b="1" dirty="0">
              <a:latin typeface="Times New Roman" pitchFamily="18" charset="0"/>
            </a:endParaRPr>
          </a:p>
          <a:p>
            <a:pPr eaLnBrk="1" hangingPunct="1">
              <a:defRPr/>
            </a:pPr>
            <a:r>
              <a:rPr lang="sl-SI" sz="2000" b="1" dirty="0">
                <a:latin typeface="Times New Roman" pitchFamily="18" charset="0"/>
              </a:rPr>
              <a:t>                  </a:t>
            </a:r>
            <a:r>
              <a:rPr lang="ru-RU" sz="2000" b="1" dirty="0">
                <a:latin typeface="Times New Roman" pitchFamily="18" charset="0"/>
              </a:rPr>
              <a:t>глувонемост</a:t>
            </a:r>
            <a:endParaRPr lang="sl-SI" sz="2000" b="1" dirty="0">
              <a:latin typeface="Times New Roman" pitchFamily="18" charset="0"/>
            </a:endParaRPr>
          </a:p>
          <a:p>
            <a:pPr eaLnBrk="1" hangingPunct="1">
              <a:defRPr/>
            </a:pPr>
            <a:r>
              <a:rPr lang="sl-SI" sz="2000" b="1" dirty="0">
                <a:latin typeface="Times New Roman" pitchFamily="18" charset="0"/>
              </a:rPr>
              <a:t>                  </a:t>
            </a:r>
            <a:r>
              <a:rPr lang="ru-RU" sz="2000" b="1" dirty="0">
                <a:latin typeface="Times New Roman" pitchFamily="18" charset="0"/>
              </a:rPr>
              <a:t>успорен</a:t>
            </a:r>
            <a:r>
              <a:rPr lang="sl-SI" sz="2000" b="1" dirty="0">
                <a:latin typeface="Times New Roman" pitchFamily="18" charset="0"/>
              </a:rPr>
              <a:t> </a:t>
            </a:r>
            <a:r>
              <a:rPr lang="ru-RU" sz="2000" b="1" dirty="0">
                <a:latin typeface="Times New Roman" pitchFamily="18" charset="0"/>
              </a:rPr>
              <a:t>раст</a:t>
            </a:r>
            <a:r>
              <a:rPr lang="sl-SI" sz="2000" b="1" dirty="0">
                <a:latin typeface="Times New Roman" pitchFamily="18" charset="0"/>
              </a:rPr>
              <a:t> </a:t>
            </a:r>
            <a:r>
              <a:rPr lang="ru-RU" sz="2000" b="1" dirty="0">
                <a:latin typeface="Times New Roman" pitchFamily="18" charset="0"/>
              </a:rPr>
              <a:t>и</a:t>
            </a:r>
            <a:r>
              <a:rPr lang="sl-SI" sz="2000" b="1" dirty="0">
                <a:latin typeface="Times New Roman" pitchFamily="18" charset="0"/>
              </a:rPr>
              <a:t> </a:t>
            </a:r>
            <a:r>
              <a:rPr lang="ru-RU" sz="2000" b="1" dirty="0">
                <a:latin typeface="Times New Roman" pitchFamily="18" charset="0"/>
              </a:rPr>
              <a:t>полни</a:t>
            </a:r>
            <a:r>
              <a:rPr lang="sl-SI" sz="2000" b="1" dirty="0">
                <a:latin typeface="Times New Roman" pitchFamily="18" charset="0"/>
              </a:rPr>
              <a:t> </a:t>
            </a:r>
            <a:r>
              <a:rPr lang="ru-RU" sz="2000" b="1" dirty="0">
                <a:latin typeface="Times New Roman" pitchFamily="18" charset="0"/>
              </a:rPr>
              <a:t>развој</a:t>
            </a:r>
            <a:endParaRPr lang="sl-SI" sz="2000" b="1" dirty="0">
              <a:latin typeface="Times New Roman" pitchFamily="18" charset="0"/>
            </a:endParaRPr>
          </a:p>
          <a:p>
            <a:pPr eaLnBrk="1" hangingPunct="1">
              <a:defRPr/>
            </a:pPr>
            <a:r>
              <a:rPr lang="sl-SI" sz="2000" b="1" dirty="0">
                <a:latin typeface="Times New Roman" pitchFamily="18" charset="0"/>
              </a:rPr>
              <a:t>            </a:t>
            </a:r>
            <a:r>
              <a:rPr lang="sl-SI" sz="2000" b="1" dirty="0">
                <a:latin typeface="Times New Roman" pitchFamily="18" charset="0"/>
                <a:sym typeface="Symbol" pitchFamily="18" charset="2"/>
              </a:rPr>
              <a:t> </a:t>
            </a:r>
            <a:r>
              <a:rPr lang="sl-SI" sz="2000" dirty="0">
                <a:latin typeface="Times New Roman" pitchFamily="18" charset="0"/>
              </a:rPr>
              <a:t> </a:t>
            </a:r>
            <a:r>
              <a:rPr lang="ru-RU" sz="2000" b="1" dirty="0">
                <a:latin typeface="Times New Roman" pitchFamily="18" charset="0"/>
              </a:rPr>
              <a:t>одсуство</a:t>
            </a:r>
            <a:r>
              <a:rPr lang="sl-SI" sz="2000" b="1" dirty="0">
                <a:latin typeface="Times New Roman" pitchFamily="18" charset="0"/>
              </a:rPr>
              <a:t> </a:t>
            </a:r>
            <a:r>
              <a:rPr lang="ru-RU" sz="2000" b="1" dirty="0">
                <a:latin typeface="Times New Roman" pitchFamily="18" charset="0"/>
              </a:rPr>
              <a:t>струме</a:t>
            </a:r>
            <a:endParaRPr lang="sl-SI" sz="2000" b="1" dirty="0">
              <a:latin typeface="Times New Roman" pitchFamily="18" charset="0"/>
            </a:endParaRPr>
          </a:p>
          <a:p>
            <a:pPr eaLnBrk="1" hangingPunct="1">
              <a:defRPr/>
            </a:pPr>
            <a:r>
              <a:rPr lang="sl-SI" sz="2000" b="1" dirty="0">
                <a:latin typeface="Times New Roman" pitchFamily="18" charset="0"/>
              </a:rPr>
              <a:t>                  </a:t>
            </a:r>
            <a:r>
              <a:rPr lang="ru-RU" sz="2000" b="1" dirty="0">
                <a:latin typeface="Times New Roman" pitchFamily="18" charset="0"/>
              </a:rPr>
              <a:t>хипотироидни</a:t>
            </a:r>
            <a:r>
              <a:rPr lang="sl-SI" sz="2000" b="1" dirty="0">
                <a:latin typeface="Times New Roman" pitchFamily="18" charset="0"/>
              </a:rPr>
              <a:t> </a:t>
            </a:r>
            <a:r>
              <a:rPr lang="ru-RU" sz="2000" b="1" dirty="0">
                <a:latin typeface="Times New Roman" pitchFamily="18" charset="0"/>
              </a:rPr>
              <a:t>статус</a:t>
            </a:r>
            <a:r>
              <a:rPr lang="sl-SI" sz="2000" b="1" dirty="0">
                <a:latin typeface="Times New Roman" pitchFamily="18" charset="0"/>
              </a:rPr>
              <a:t>  (  </a:t>
            </a:r>
            <a:r>
              <a:rPr lang="ru-RU" sz="2000" b="1" dirty="0">
                <a:latin typeface="Times New Roman" pitchFamily="18" charset="0"/>
              </a:rPr>
              <a:t>Т</a:t>
            </a:r>
            <a:r>
              <a:rPr lang="sl-SI" sz="2000" b="1" dirty="0">
                <a:latin typeface="Times New Roman" pitchFamily="18" charset="0"/>
              </a:rPr>
              <a:t>4</a:t>
            </a:r>
            <a:r>
              <a:rPr lang="sl-SI" sz="2000" b="1" dirty="0">
                <a:latin typeface="Times New Roman" pitchFamily="18" charset="0"/>
                <a:sym typeface="Symbol" pitchFamily="18" charset="2"/>
              </a:rPr>
              <a:t></a:t>
            </a:r>
            <a:r>
              <a:rPr lang="sl-SI" sz="2000" b="1" dirty="0">
                <a:latin typeface="Times New Roman" pitchFamily="18" charset="0"/>
              </a:rPr>
              <a:t>, </a:t>
            </a:r>
            <a:r>
              <a:rPr lang="ru-RU" sz="2000" b="1" dirty="0">
                <a:latin typeface="Times New Roman" pitchFamily="18" charset="0"/>
              </a:rPr>
              <a:t>Т</a:t>
            </a:r>
            <a:r>
              <a:rPr lang="sr-Latn-RS" sz="2000" b="1" dirty="0">
                <a:latin typeface="Times New Roman" pitchFamily="18" charset="0"/>
              </a:rPr>
              <a:t>SH</a:t>
            </a:r>
            <a:r>
              <a:rPr lang="sl-SI" sz="2000" b="1" dirty="0">
                <a:latin typeface="Times New Roman" pitchFamily="18" charset="0"/>
              </a:rPr>
              <a:t> </a:t>
            </a:r>
            <a:r>
              <a:rPr lang="sl-SI" sz="2000" b="1" dirty="0">
                <a:latin typeface="Times New Roman" pitchFamily="18" charset="0"/>
                <a:sym typeface="Symbol" pitchFamily="18" charset="2"/>
              </a:rPr>
              <a:t> ) </a:t>
            </a:r>
            <a:endParaRPr lang="en-US" sz="2000" b="1" dirty="0">
              <a:latin typeface="Times New Roman" pitchFamily="18" charset="0"/>
              <a:sym typeface="Symbol" pitchFamily="18" charset="2"/>
            </a:endParaRPr>
          </a:p>
        </p:txBody>
      </p:sp>
      <p:pic>
        <p:nvPicPr>
          <p:cNvPr id="35844" name="Picture 7" descr="goiter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2057400"/>
            <a:ext cx="19050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5" name="Picture 11" descr="cretinism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9875" y="3667125"/>
            <a:ext cx="2324100" cy="22971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846" name="Right Arrow 6"/>
          <p:cNvSpPr>
            <a:spLocks noChangeArrowheads="1"/>
          </p:cNvSpPr>
          <p:nvPr/>
        </p:nvSpPr>
        <p:spPr bwMode="auto">
          <a:xfrm rot="-2132931">
            <a:off x="6149975" y="2782888"/>
            <a:ext cx="800100" cy="442912"/>
          </a:xfrm>
          <a:prstGeom prst="rightArrow">
            <a:avLst>
              <a:gd name="adj1" fmla="val 50000"/>
              <a:gd name="adj2" fmla="val 49979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endParaRPr lang="en-US"/>
          </a:p>
        </p:txBody>
      </p:sp>
      <p:sp>
        <p:nvSpPr>
          <p:cNvPr id="35847" name="Right Arrow 7"/>
          <p:cNvSpPr>
            <a:spLocks noChangeArrowheads="1"/>
          </p:cNvSpPr>
          <p:nvPr/>
        </p:nvSpPr>
        <p:spPr bwMode="auto">
          <a:xfrm rot="-2132931">
            <a:off x="5840413" y="5222875"/>
            <a:ext cx="800100" cy="425450"/>
          </a:xfrm>
          <a:prstGeom prst="rightArrow">
            <a:avLst>
              <a:gd name="adj1" fmla="val 50000"/>
              <a:gd name="adj2" fmla="val 50027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838402"/>
      </p:ext>
    </p:extLst>
  </p:cSld>
  <p:clrMapOvr>
    <a:masterClrMapping/>
  </p:clrMapOvr>
  <p:transition advTm="53705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4"/>
          <p:cNvSpPr txBox="1">
            <a:spLocks noChangeArrowheads="1"/>
          </p:cNvSpPr>
          <p:nvPr/>
        </p:nvSpPr>
        <p:spPr bwMode="auto">
          <a:xfrm>
            <a:off x="1752600" y="381000"/>
            <a:ext cx="4572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endParaRPr lang="sr-Latn-CS" sz="2800" b="1" u="sng">
              <a:latin typeface="Times New Roman" panose="02020603050405020304" pitchFamily="18" charset="0"/>
            </a:endParaRPr>
          </a:p>
        </p:txBody>
      </p:sp>
      <p:sp>
        <p:nvSpPr>
          <p:cNvPr id="37891" name="Text Box 6"/>
          <p:cNvSpPr txBox="1">
            <a:spLocks noChangeArrowheads="1"/>
          </p:cNvSpPr>
          <p:nvPr/>
        </p:nvSpPr>
        <p:spPr bwMode="auto">
          <a:xfrm>
            <a:off x="228600" y="2133600"/>
            <a:ext cx="8991600" cy="4278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marL="342900" indent="-342900" eaLnBrk="1" hangingPunct="1">
              <a:buFont typeface="Arial" panose="020B0604020202020204" pitchFamily="34" charset="0"/>
              <a:buChar char="•"/>
            </a:pPr>
            <a:r>
              <a:rPr lang="sl-SI" sz="2400" b="1" dirty="0" smtClean="0">
                <a:latin typeface="Times New Roman" panose="02020603050405020304" pitchFamily="18" charset="0"/>
              </a:rPr>
              <a:t>Hashimoto </a:t>
            </a:r>
            <a:r>
              <a:rPr lang="sl-SI" sz="2400" b="1" dirty="0">
                <a:latin typeface="Times New Roman" panose="02020603050405020304" pitchFamily="18" charset="0"/>
              </a:rPr>
              <a:t>tiroiditis</a:t>
            </a:r>
            <a:r>
              <a:rPr lang="sl-SI" sz="2000" b="1" dirty="0">
                <a:latin typeface="Times New Roman" panose="02020603050405020304" pitchFamily="18" charset="0"/>
              </a:rPr>
              <a:t> </a:t>
            </a:r>
            <a:r>
              <a:rPr lang="sl-SI" sz="2000" b="1" dirty="0" smtClean="0">
                <a:latin typeface="Times New Roman" panose="02020603050405020304" pitchFamily="18" charset="0"/>
              </a:rPr>
              <a:t>–</a:t>
            </a:r>
            <a:r>
              <a:rPr lang="sr-Cyrl-RS" sz="2000" b="1" dirty="0" smtClean="0">
                <a:latin typeface="Times New Roman" panose="02020603050405020304" pitchFamily="18" charset="0"/>
              </a:rPr>
              <a:t>најчешће</a:t>
            </a:r>
            <a:endParaRPr lang="en-US" sz="2000" b="1" dirty="0" smtClean="0">
              <a:latin typeface="Times New Roman" panose="02020603050405020304" pitchFamily="18" charset="0"/>
            </a:endParaRPr>
          </a:p>
          <a:p>
            <a:pPr eaLnBrk="1" hangingPunct="1">
              <a:buFontTx/>
              <a:buChar char="•"/>
            </a:pPr>
            <a:r>
              <a:rPr lang="en-US" sz="2000" b="1" dirty="0" smtClean="0">
                <a:latin typeface="Times New Roman" panose="02020603050405020304" pitchFamily="18" charset="0"/>
              </a:rPr>
              <a:t>    </a:t>
            </a:r>
            <a:r>
              <a:rPr lang="en-US" sz="2400" b="1" dirty="0" smtClean="0">
                <a:latin typeface="Times New Roman" panose="02020603050405020304" pitchFamily="18" charset="0"/>
              </a:rPr>
              <a:t>M. Graves</a:t>
            </a:r>
            <a:endParaRPr lang="sl-SI" sz="2000" b="1" dirty="0">
              <a:latin typeface="Times New Roman" panose="02020603050405020304" pitchFamily="18" charset="0"/>
            </a:endParaRPr>
          </a:p>
          <a:p>
            <a:pPr eaLnBrk="1" hangingPunct="1">
              <a:buFontTx/>
              <a:buChar char="•"/>
            </a:pPr>
            <a:r>
              <a:rPr lang="sl-SI" sz="2000" b="1" dirty="0">
                <a:latin typeface="Times New Roman" panose="02020603050405020304" pitchFamily="18" charset="0"/>
              </a:rPr>
              <a:t> </a:t>
            </a:r>
            <a:r>
              <a:rPr lang="en-US" sz="2000" b="1" dirty="0" smtClean="0">
                <a:latin typeface="Times New Roman" panose="02020603050405020304" pitchFamily="18" charset="0"/>
              </a:rPr>
              <a:t>   </a:t>
            </a:r>
            <a:r>
              <a:rPr lang="sl-SI" sz="2400" b="1" dirty="0" smtClean="0">
                <a:latin typeface="Times New Roman" panose="02020603050405020304" pitchFamily="18" charset="0"/>
              </a:rPr>
              <a:t>Struma </a:t>
            </a:r>
            <a:r>
              <a:rPr lang="sl-SI" sz="2400" b="1" dirty="0">
                <a:latin typeface="Times New Roman" panose="02020603050405020304" pitchFamily="18" charset="0"/>
              </a:rPr>
              <a:t>prouzrokovana  jodidima </a:t>
            </a:r>
          </a:p>
          <a:p>
            <a:pPr eaLnBrk="1" hangingPunct="1"/>
            <a:r>
              <a:rPr lang="sl-SI" sz="2000" b="1" dirty="0">
                <a:latin typeface="Times New Roman" panose="02020603050405020304" pitchFamily="18" charset="0"/>
              </a:rPr>
              <a:t>      </a:t>
            </a:r>
            <a:r>
              <a:rPr lang="en-US" sz="2000" b="1" dirty="0" smtClean="0">
                <a:latin typeface="Times New Roman" panose="02020603050405020304" pitchFamily="18" charset="0"/>
              </a:rPr>
              <a:t>     </a:t>
            </a:r>
            <a:r>
              <a:rPr lang="sr-Cyrl-RS" sz="2000" b="1" dirty="0" smtClean="0">
                <a:latin typeface="Times New Roman" panose="02020603050405020304" pitchFamily="18" charset="0"/>
              </a:rPr>
              <a:t>употреба лекова који садрже Ј</a:t>
            </a:r>
            <a:r>
              <a:rPr lang="sl-SI" sz="2000" b="1" dirty="0" smtClean="0">
                <a:latin typeface="Times New Roman" panose="02020603050405020304" pitchFamily="18" charset="0"/>
              </a:rPr>
              <a:t>: </a:t>
            </a:r>
            <a:r>
              <a:rPr lang="sl-SI" sz="2000" b="1" dirty="0">
                <a:latin typeface="Times New Roman" panose="02020603050405020304" pitchFamily="18" charset="0"/>
              </a:rPr>
              <a:t>Amiodaron, Li karbonat...</a:t>
            </a:r>
          </a:p>
          <a:p>
            <a:pPr eaLnBrk="1" hangingPunct="1"/>
            <a:r>
              <a:rPr lang="sl-SI" sz="2000" b="1" dirty="0">
                <a:latin typeface="Times New Roman" panose="02020603050405020304" pitchFamily="18" charset="0"/>
              </a:rPr>
              <a:t>      </a:t>
            </a:r>
            <a:endParaRPr lang="sr-Cyrl-RS" sz="2000" b="1" dirty="0" smtClean="0">
              <a:latin typeface="Times New Roman" panose="02020603050405020304" pitchFamily="18" charset="0"/>
            </a:endParaRPr>
          </a:p>
          <a:p>
            <a:pPr eaLnBrk="1" hangingPunct="1"/>
            <a:r>
              <a:rPr lang="sr-Cyrl-RS" sz="2000" b="1" dirty="0">
                <a:latin typeface="Times New Roman" panose="02020603050405020304" pitchFamily="18" charset="0"/>
              </a:rPr>
              <a:t> </a:t>
            </a:r>
            <a:r>
              <a:rPr lang="sr-Cyrl-RS" sz="2000" b="1" dirty="0" smtClean="0">
                <a:latin typeface="Times New Roman" panose="02020603050405020304" pitchFamily="18" charset="0"/>
              </a:rPr>
              <a:t>      </a:t>
            </a:r>
            <a:r>
              <a:rPr lang="en-US" sz="2000" b="1" dirty="0" smtClean="0">
                <a:latin typeface="Times New Roman" panose="02020603050405020304" pitchFamily="18" charset="0"/>
              </a:rPr>
              <a:t>  </a:t>
            </a:r>
            <a:r>
              <a:rPr lang="sr-Cyrl-RS" sz="2000" b="1" dirty="0" smtClean="0">
                <a:latin typeface="Times New Roman" panose="02020603050405020304" pitchFamily="18" charset="0"/>
              </a:rPr>
              <a:t> високе дозе јодида </a:t>
            </a:r>
            <a:r>
              <a:rPr lang="sl-SI" sz="2000" b="1" dirty="0" smtClean="0">
                <a:latin typeface="Times New Roman" panose="02020603050405020304" pitchFamily="18" charset="0"/>
                <a:sym typeface="Symbol" panose="05050102010706020507" pitchFamily="18" charset="2"/>
              </a:rPr>
              <a:t></a:t>
            </a:r>
            <a:r>
              <a:rPr lang="sr-Cyrl-RS" sz="2000" b="1" dirty="0" smtClean="0">
                <a:latin typeface="Times New Roman" panose="02020603050405020304" pitchFamily="18" charset="0"/>
                <a:sym typeface="Symbol" panose="05050102010706020507" pitchFamily="18" charset="2"/>
              </a:rPr>
              <a:t> инхибиција  органификације Ј </a:t>
            </a:r>
          </a:p>
          <a:p>
            <a:pPr eaLnBrk="1" hangingPunct="1"/>
            <a:r>
              <a:rPr lang="sr-Cyrl-RS" sz="2000" b="1" dirty="0">
                <a:latin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sr-Cyrl-RS" sz="2000" b="1" dirty="0" smtClean="0">
                <a:latin typeface="Times New Roman" panose="02020603050405020304" pitchFamily="18" charset="0"/>
                <a:sym typeface="Symbol" panose="05050102010706020507" pitchFamily="18" charset="2"/>
              </a:rPr>
              <a:t>         и смањење синтезе тироидних хормона </a:t>
            </a:r>
            <a:r>
              <a:rPr lang="sl-SI" sz="2000" b="1" dirty="0" smtClean="0">
                <a:latin typeface="Times New Roman" panose="02020603050405020304" pitchFamily="18" charset="0"/>
                <a:sym typeface="Symbol" panose="05050102010706020507" pitchFamily="18" charset="2"/>
              </a:rPr>
              <a:t>( </a:t>
            </a:r>
            <a:r>
              <a:rPr lang="sl-SI" sz="2000" b="1" dirty="0">
                <a:latin typeface="Times New Roman" panose="02020603050405020304" pitchFamily="18" charset="0"/>
                <a:sym typeface="Symbol" panose="05050102010706020507" pitchFamily="18" charset="2"/>
              </a:rPr>
              <a:t>Wolf- Chaikoffljev efekat </a:t>
            </a:r>
            <a:r>
              <a:rPr lang="sl-SI" sz="2000" b="1" dirty="0" smtClean="0">
                <a:latin typeface="Times New Roman" panose="02020603050405020304" pitchFamily="18" charset="0"/>
                <a:sym typeface="Symbol" panose="05050102010706020507" pitchFamily="18" charset="2"/>
              </a:rPr>
              <a:t>)</a:t>
            </a:r>
            <a:endParaRPr lang="sr-Cyrl-RS" sz="2000" b="1" dirty="0" smtClean="0">
              <a:latin typeface="Times New Roman" panose="02020603050405020304" pitchFamily="18" charset="0"/>
              <a:sym typeface="Symbol" panose="05050102010706020507" pitchFamily="18" charset="2"/>
            </a:endParaRPr>
          </a:p>
          <a:p>
            <a:pPr eaLnBrk="1" hangingPunct="1"/>
            <a:r>
              <a:rPr lang="sl-SI" sz="2000" b="1" dirty="0" smtClean="0">
                <a:latin typeface="Times New Roman" panose="02020603050405020304" pitchFamily="18" charset="0"/>
                <a:sym typeface="Symbol" panose="05050102010706020507" pitchFamily="18" charset="2"/>
              </a:rPr>
              <a:t> </a:t>
            </a:r>
            <a:endParaRPr lang="sl-SI" sz="2000" b="1" dirty="0">
              <a:latin typeface="Times New Roman" panose="02020603050405020304" pitchFamily="18" charset="0"/>
              <a:sym typeface="Symbol" panose="05050102010706020507" pitchFamily="18" charset="2"/>
            </a:endParaRPr>
          </a:p>
          <a:p>
            <a:pPr eaLnBrk="1" hangingPunct="1"/>
            <a:r>
              <a:rPr lang="sr-Cyrl-RS" sz="2000" b="1" dirty="0" smtClean="0">
                <a:latin typeface="Times New Roman" panose="02020603050405020304" pitchFamily="18" charset="0"/>
                <a:sym typeface="Symbol" panose="05050102010706020507" pitchFamily="18" charset="2"/>
              </a:rPr>
              <a:t>         код краткотрајне употребе -</a:t>
            </a:r>
            <a:r>
              <a:rPr lang="en-US" sz="2000" b="1" dirty="0" smtClean="0">
                <a:latin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sr-Cyrl-RS" sz="2000" b="1" dirty="0" smtClean="0">
                <a:latin typeface="Times New Roman" panose="02020603050405020304" pitchFamily="18" charset="0"/>
                <a:sym typeface="Symbol" panose="05050102010706020507" pitchFamily="18" charset="2"/>
              </a:rPr>
              <a:t>без правог хипотироидизма и струме</a:t>
            </a:r>
            <a:endParaRPr lang="sl-SI" sz="2000" b="1" dirty="0">
              <a:latin typeface="Times New Roman" panose="02020603050405020304" pitchFamily="18" charset="0"/>
              <a:sym typeface="Symbol" panose="05050102010706020507" pitchFamily="18" charset="2"/>
            </a:endParaRPr>
          </a:p>
          <a:p>
            <a:pPr eaLnBrk="1" hangingPunct="1"/>
            <a:r>
              <a:rPr lang="sl-SI" sz="2000" b="1" dirty="0">
                <a:latin typeface="Times New Roman" panose="02020603050405020304" pitchFamily="18" charset="0"/>
                <a:sym typeface="Symbol" panose="05050102010706020507" pitchFamily="18" charset="2"/>
              </a:rPr>
              <a:t> </a:t>
            </a:r>
            <a:endParaRPr lang="sr-Cyrl-RS" sz="2000" b="1" dirty="0" smtClean="0">
              <a:latin typeface="Times New Roman" panose="02020603050405020304" pitchFamily="18" charset="0"/>
              <a:sym typeface="Symbol" panose="05050102010706020507" pitchFamily="18" charset="2"/>
            </a:endParaRPr>
          </a:p>
          <a:p>
            <a:pPr eaLnBrk="1" hangingPunct="1"/>
            <a:r>
              <a:rPr lang="sl-SI" sz="2000" b="1" dirty="0" smtClean="0">
                <a:latin typeface="Times New Roman" panose="02020603050405020304" pitchFamily="18" charset="0"/>
                <a:sym typeface="Symbol" panose="05050102010706020507" pitchFamily="18" charset="2"/>
              </a:rPr>
              <a:t>T</a:t>
            </a:r>
            <a:r>
              <a:rPr lang="sr-Cyrl-RS" sz="2000" b="1" dirty="0" smtClean="0">
                <a:latin typeface="Times New Roman" panose="02020603050405020304" pitchFamily="18" charset="0"/>
                <a:sym typeface="Symbol" panose="05050102010706020507" pitchFamily="18" charset="2"/>
              </a:rPr>
              <a:t>ретман</a:t>
            </a:r>
            <a:r>
              <a:rPr lang="sl-SI" sz="2000" b="1" dirty="0" smtClean="0">
                <a:latin typeface="Times New Roman" panose="02020603050405020304" pitchFamily="18" charset="0"/>
                <a:sym typeface="Symbol" panose="05050102010706020507" pitchFamily="18" charset="2"/>
              </a:rPr>
              <a:t>: </a:t>
            </a:r>
            <a:endParaRPr lang="sl-SI" sz="2000" b="1" dirty="0">
              <a:latin typeface="Times New Roman" panose="02020603050405020304" pitchFamily="18" charset="0"/>
              <a:sym typeface="Symbol" panose="05050102010706020507" pitchFamily="18" charset="2"/>
            </a:endParaRPr>
          </a:p>
          <a:p>
            <a:pPr marL="342900" indent="-342900" eaLnBrk="1" hangingPunct="1">
              <a:buFont typeface="Arial" panose="020B0604020202020204" pitchFamily="34" charset="0"/>
              <a:buChar char="•"/>
            </a:pPr>
            <a:r>
              <a:rPr lang="sl-SI" sz="2000" b="1" dirty="0">
                <a:latin typeface="Times New Roman" panose="02020603050405020304" pitchFamily="18" charset="0"/>
                <a:sym typeface="Symbol" panose="05050102010706020507" pitchFamily="18" charset="2"/>
              </a:rPr>
              <a:t>   </a:t>
            </a:r>
            <a:r>
              <a:rPr lang="sr-Cyrl-RS" sz="2000" b="1" dirty="0" smtClean="0">
                <a:latin typeface="Times New Roman" panose="02020603050405020304" pitchFamily="18" charset="0"/>
                <a:sym typeface="Symbol" panose="05050102010706020507" pitchFamily="18" charset="2"/>
              </a:rPr>
              <a:t>избегавати употребу ових лекова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</a:pPr>
            <a:r>
              <a:rPr lang="sr-Cyrl-RS" sz="2000" b="1" dirty="0">
                <a:latin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sr-Cyrl-RS" sz="2000" b="1" dirty="0" smtClean="0">
                <a:latin typeface="Times New Roman" panose="02020603050405020304" pitchFamily="18" charset="0"/>
                <a:sym typeface="Symbol" panose="05050102010706020507" pitchFamily="18" charset="2"/>
              </a:rPr>
              <a:t>  проверавати тироидни статус у особа које их користе</a:t>
            </a:r>
            <a:endParaRPr lang="en-US" sz="2000" b="1" dirty="0">
              <a:solidFill>
                <a:srgbClr val="FFFF00"/>
              </a:solidFill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37892" name="Text Box 7"/>
          <p:cNvSpPr txBox="1">
            <a:spLocks noChangeArrowheads="1"/>
          </p:cNvSpPr>
          <p:nvPr/>
        </p:nvSpPr>
        <p:spPr bwMode="auto">
          <a:xfrm>
            <a:off x="372758" y="652946"/>
            <a:ext cx="367408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r>
              <a:rPr lang="sl-SI" sz="3600" b="1" dirty="0">
                <a:latin typeface="Times New Roman" panose="02020603050405020304" pitchFamily="18" charset="0"/>
              </a:rPr>
              <a:t> </a:t>
            </a:r>
            <a:r>
              <a:rPr lang="sr-Cyrl-RS" sz="3600" b="1" dirty="0">
                <a:latin typeface="Times New Roman" panose="02020603050405020304" pitchFamily="18" charset="0"/>
              </a:rPr>
              <a:t>Дифузна </a:t>
            </a:r>
            <a:r>
              <a:rPr lang="ru-RU" sz="3600" b="1" dirty="0" smtClean="0">
                <a:latin typeface="Times New Roman" panose="02020603050405020304" pitchFamily="18" charset="0"/>
              </a:rPr>
              <a:t>струма</a:t>
            </a:r>
            <a:endParaRPr lang="sl-SI" sz="3600" b="1" dirty="0">
              <a:latin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60017" y="1513282"/>
            <a:ext cx="3099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Дифузно увећање тироидеје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Graves Disease | Consultant36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780365"/>
            <a:ext cx="2487769" cy="1587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Tm="84086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4"/>
          <p:cNvSpPr txBox="1">
            <a:spLocks noChangeArrowheads="1"/>
          </p:cNvSpPr>
          <p:nvPr/>
        </p:nvSpPr>
        <p:spPr bwMode="auto">
          <a:xfrm>
            <a:off x="754085" y="608593"/>
            <a:ext cx="360521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r>
              <a:rPr lang="ru-RU" sz="3600" b="1" dirty="0">
                <a:latin typeface="Times New Roman" panose="02020603050405020304" pitchFamily="18" charset="0"/>
              </a:rPr>
              <a:t>Нодозна</a:t>
            </a:r>
            <a:r>
              <a:rPr lang="sl-SI" sz="3600" b="1" dirty="0">
                <a:latin typeface="Times New Roman" panose="02020603050405020304" pitchFamily="18" charset="0"/>
              </a:rPr>
              <a:t> </a:t>
            </a:r>
            <a:r>
              <a:rPr lang="ru-RU" sz="3600" b="1" dirty="0">
                <a:latin typeface="Times New Roman" panose="02020603050405020304" pitchFamily="18" charset="0"/>
              </a:rPr>
              <a:t>струма</a:t>
            </a:r>
            <a:r>
              <a:rPr lang="sl-SI" sz="2800" b="1" u="sng" dirty="0">
                <a:latin typeface="Times New Roman" panose="02020603050405020304" pitchFamily="18" charset="0"/>
              </a:rPr>
              <a:t> </a:t>
            </a:r>
            <a:endParaRPr lang="en-US" sz="2800" b="1" u="sng" dirty="0">
              <a:latin typeface="Times New Roman" panose="02020603050405020304" pitchFamily="18" charset="0"/>
            </a:endParaRPr>
          </a:p>
        </p:txBody>
      </p:sp>
      <p:sp>
        <p:nvSpPr>
          <p:cNvPr id="38915" name="Text Box 6"/>
          <p:cNvSpPr txBox="1">
            <a:spLocks noChangeArrowheads="1"/>
          </p:cNvSpPr>
          <p:nvPr/>
        </p:nvSpPr>
        <p:spPr bwMode="auto">
          <a:xfrm>
            <a:off x="609600" y="1634699"/>
            <a:ext cx="7901394" cy="4093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r>
              <a:rPr lang="ru-RU" sz="2000" b="1" dirty="0">
                <a:latin typeface="Times New Roman" panose="02020603050405020304" pitchFamily="18" charset="0"/>
              </a:rPr>
              <a:t>Дефиниција</a:t>
            </a:r>
            <a:r>
              <a:rPr lang="sl-SI" sz="2000" b="1" dirty="0">
                <a:latin typeface="Times New Roman" panose="02020603050405020304" pitchFamily="18" charset="0"/>
              </a:rPr>
              <a:t>: </a:t>
            </a:r>
          </a:p>
          <a:p>
            <a:pPr eaLnBrk="1" hangingPunct="1"/>
            <a:r>
              <a:rPr lang="ru-RU" sz="2000" b="1" dirty="0">
                <a:latin typeface="Times New Roman" panose="02020603050405020304" pitchFamily="18" charset="0"/>
              </a:rPr>
              <a:t>један</a:t>
            </a:r>
            <a:r>
              <a:rPr lang="sl-SI" sz="2000" b="1" dirty="0">
                <a:latin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</a:rPr>
              <a:t>или</a:t>
            </a:r>
            <a:r>
              <a:rPr lang="sl-SI" sz="2000" b="1" dirty="0">
                <a:latin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</a:rPr>
              <a:t>више</a:t>
            </a:r>
            <a:r>
              <a:rPr lang="sl-SI" sz="2000" b="1" dirty="0">
                <a:latin typeface="Times New Roman" panose="02020603050405020304" pitchFamily="18" charset="0"/>
              </a:rPr>
              <a:t>  </a:t>
            </a:r>
            <a:r>
              <a:rPr lang="ru-RU" sz="2000" b="1" dirty="0">
                <a:latin typeface="Times New Roman" panose="02020603050405020304" pitchFamily="18" charset="0"/>
              </a:rPr>
              <a:t>солидних</a:t>
            </a:r>
            <a:r>
              <a:rPr lang="sl-SI" sz="2000" b="1" dirty="0">
                <a:latin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</a:rPr>
              <a:t>и</a:t>
            </a:r>
            <a:r>
              <a:rPr lang="sl-SI" sz="2000" b="1" dirty="0">
                <a:latin typeface="Times New Roman" panose="02020603050405020304" pitchFamily="18" charset="0"/>
              </a:rPr>
              <a:t>/</a:t>
            </a:r>
            <a:r>
              <a:rPr lang="ru-RU" sz="2000" b="1" dirty="0">
                <a:latin typeface="Times New Roman" panose="02020603050405020304" pitchFamily="18" charset="0"/>
              </a:rPr>
              <a:t>или</a:t>
            </a:r>
            <a:r>
              <a:rPr lang="sl-SI" sz="2000" b="1" dirty="0">
                <a:latin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</a:rPr>
              <a:t>цистичних</a:t>
            </a:r>
            <a:r>
              <a:rPr lang="sl-SI" sz="2000" b="1" dirty="0">
                <a:latin typeface="Times New Roman" panose="02020603050405020304" pitchFamily="18" charset="0"/>
              </a:rPr>
              <a:t>  </a:t>
            </a:r>
            <a:r>
              <a:rPr lang="ru-RU" sz="2000" b="1" dirty="0">
                <a:latin typeface="Times New Roman" panose="02020603050405020304" pitchFamily="18" charset="0"/>
              </a:rPr>
              <a:t>промена</a:t>
            </a:r>
            <a:r>
              <a:rPr lang="sl-SI" sz="2000" b="1" dirty="0">
                <a:latin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</a:rPr>
              <a:t>у</a:t>
            </a:r>
            <a:r>
              <a:rPr lang="sl-SI" sz="2000" b="1" dirty="0">
                <a:latin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</a:rPr>
              <a:t>тироидеји</a:t>
            </a:r>
            <a:endParaRPr lang="sl-SI" sz="2000" b="1" dirty="0">
              <a:latin typeface="Times New Roman" panose="02020603050405020304" pitchFamily="18" charset="0"/>
            </a:endParaRPr>
          </a:p>
          <a:p>
            <a:pPr eaLnBrk="1" hangingPunct="1"/>
            <a:endParaRPr lang="sl-SI" sz="2000" b="1" dirty="0">
              <a:latin typeface="Times New Roman" panose="02020603050405020304" pitchFamily="18" charset="0"/>
            </a:endParaRPr>
          </a:p>
          <a:p>
            <a:pPr eaLnBrk="1" hangingPunct="1"/>
            <a:r>
              <a:rPr lang="ru-RU" sz="2000" b="1" dirty="0">
                <a:latin typeface="Times New Roman" panose="02020603050405020304" pitchFamily="18" charset="0"/>
              </a:rPr>
              <a:t>Учесталост</a:t>
            </a:r>
            <a:r>
              <a:rPr lang="sl-SI" sz="2000" b="1" dirty="0">
                <a:latin typeface="Times New Roman" panose="02020603050405020304" pitchFamily="18" charset="0"/>
              </a:rPr>
              <a:t>: 0,1-1,8% </a:t>
            </a:r>
            <a:r>
              <a:rPr lang="ru-RU" sz="2000" b="1" dirty="0">
                <a:latin typeface="Times New Roman" panose="02020603050405020304" pitchFamily="18" charset="0"/>
              </a:rPr>
              <a:t>у</a:t>
            </a:r>
            <a:r>
              <a:rPr lang="sl-SI" sz="2000" b="1" dirty="0">
                <a:latin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</a:rPr>
              <a:t>популацији</a:t>
            </a:r>
            <a:r>
              <a:rPr lang="sl-SI" sz="2000" b="1" dirty="0">
                <a:latin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</a:rPr>
              <a:t>деце</a:t>
            </a:r>
            <a:endParaRPr lang="sl-SI" sz="2000" b="1" dirty="0">
              <a:latin typeface="Times New Roman" panose="02020603050405020304" pitchFamily="18" charset="0"/>
            </a:endParaRPr>
          </a:p>
          <a:p>
            <a:pPr eaLnBrk="1" hangingPunct="1"/>
            <a:endParaRPr lang="sl-SI" sz="2000" b="1" dirty="0">
              <a:latin typeface="Times New Roman" panose="02020603050405020304" pitchFamily="18" charset="0"/>
            </a:endParaRPr>
          </a:p>
          <a:p>
            <a:pPr eaLnBrk="1" hangingPunct="1"/>
            <a:endParaRPr lang="en-US" sz="2000" b="1" dirty="0">
              <a:latin typeface="Times New Roman" panose="02020603050405020304" pitchFamily="18" charset="0"/>
            </a:endParaRPr>
          </a:p>
          <a:p>
            <a:pPr eaLnBrk="1" hangingPunct="1">
              <a:buFontTx/>
              <a:buChar char="•"/>
            </a:pPr>
            <a:endParaRPr lang="en-US" sz="2000" b="1" dirty="0">
              <a:latin typeface="Times New Roman" panose="02020603050405020304" pitchFamily="18" charset="0"/>
            </a:endParaRPr>
          </a:p>
          <a:p>
            <a:pPr eaLnBrk="1" hangingPunct="1">
              <a:buFontTx/>
              <a:buChar char="•"/>
            </a:pPr>
            <a:endParaRPr lang="en-US" sz="2000" b="1" dirty="0">
              <a:latin typeface="Times New Roman" panose="02020603050405020304" pitchFamily="18" charset="0"/>
            </a:endParaRPr>
          </a:p>
          <a:p>
            <a:pPr eaLnBrk="1" hangingPunct="1">
              <a:buFontTx/>
              <a:buChar char="•"/>
            </a:pPr>
            <a:endParaRPr lang="en-US" sz="2000" b="1" dirty="0">
              <a:latin typeface="Times New Roman" panose="02020603050405020304" pitchFamily="18" charset="0"/>
            </a:endParaRPr>
          </a:p>
          <a:p>
            <a:pPr eaLnBrk="1" hangingPunct="1">
              <a:buFontTx/>
              <a:buChar char="•"/>
            </a:pPr>
            <a:endParaRPr lang="en-US" sz="2000" b="1" dirty="0">
              <a:latin typeface="Times New Roman" panose="02020603050405020304" pitchFamily="18" charset="0"/>
            </a:endParaRPr>
          </a:p>
          <a:p>
            <a:pPr eaLnBrk="1" hangingPunct="1">
              <a:buFontTx/>
              <a:buChar char="•"/>
            </a:pPr>
            <a:endParaRPr lang="sl-SI" sz="2000" b="1" dirty="0">
              <a:latin typeface="Times New Roman" panose="02020603050405020304" pitchFamily="18" charset="0"/>
            </a:endParaRPr>
          </a:p>
          <a:p>
            <a:pPr eaLnBrk="1" hangingPunct="1"/>
            <a:r>
              <a:rPr lang="ru-RU" sz="2000" b="1" dirty="0">
                <a:latin typeface="Times New Roman" panose="02020603050405020304" pitchFamily="18" charset="0"/>
              </a:rPr>
              <a:t>Функција</a:t>
            </a:r>
            <a:r>
              <a:rPr lang="sl-SI" sz="2000" b="1" dirty="0">
                <a:latin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</a:rPr>
              <a:t>тироидеје</a:t>
            </a:r>
            <a:r>
              <a:rPr lang="sl-SI" sz="2000" b="1" dirty="0">
                <a:latin typeface="Times New Roman" panose="02020603050405020304" pitchFamily="18" charset="0"/>
              </a:rPr>
              <a:t>:  </a:t>
            </a:r>
            <a:r>
              <a:rPr lang="ru-RU" sz="2000" b="1" dirty="0">
                <a:latin typeface="Times New Roman" panose="02020603050405020304" pitchFamily="18" charset="0"/>
              </a:rPr>
              <a:t>очувана</a:t>
            </a:r>
            <a:r>
              <a:rPr lang="sl-SI" sz="2000" b="1" dirty="0">
                <a:latin typeface="Times New Roman" panose="02020603050405020304" pitchFamily="18" charset="0"/>
              </a:rPr>
              <a:t>,  </a:t>
            </a:r>
            <a:r>
              <a:rPr lang="ru-RU" sz="2000" b="1" dirty="0">
                <a:latin typeface="Times New Roman" panose="02020603050405020304" pitchFamily="18" charset="0"/>
              </a:rPr>
              <a:t>ретко</a:t>
            </a:r>
            <a:r>
              <a:rPr lang="sl-SI" sz="2000" b="1" dirty="0">
                <a:latin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</a:rPr>
              <a:t>аутономни</a:t>
            </a:r>
            <a:r>
              <a:rPr lang="sl-SI" sz="2000" b="1" dirty="0">
                <a:latin typeface="Times New Roman" panose="02020603050405020304" pitchFamily="18" charset="0"/>
              </a:rPr>
              <a:t>  </a:t>
            </a:r>
            <a:r>
              <a:rPr lang="ru-RU" sz="2000" b="1" dirty="0">
                <a:latin typeface="Times New Roman" panose="02020603050405020304" pitchFamily="18" charset="0"/>
              </a:rPr>
              <a:t>тироидни</a:t>
            </a:r>
            <a:r>
              <a:rPr lang="sl-SI" sz="2000" b="1" dirty="0">
                <a:latin typeface="Times New Roman" panose="02020603050405020304" pitchFamily="18" charset="0"/>
              </a:rPr>
              <a:t>  </a:t>
            </a:r>
            <a:r>
              <a:rPr lang="ru-RU" sz="2000" b="1" dirty="0">
                <a:latin typeface="Times New Roman" panose="02020603050405020304" pitchFamily="18" charset="0"/>
              </a:rPr>
              <a:t>нодус</a:t>
            </a:r>
            <a:r>
              <a:rPr lang="sl-SI" sz="2000" b="1" dirty="0">
                <a:latin typeface="Times New Roman" panose="02020603050405020304" pitchFamily="18" charset="0"/>
              </a:rPr>
              <a:t> </a:t>
            </a:r>
          </a:p>
          <a:p>
            <a:pPr eaLnBrk="1" hangingPunct="1"/>
            <a:endParaRPr lang="en-US" sz="2000" b="1" dirty="0">
              <a:latin typeface="Times New Roman" panose="02020603050405020304" pitchFamily="18" charset="0"/>
            </a:endParaRPr>
          </a:p>
        </p:txBody>
      </p:sp>
      <p:sp>
        <p:nvSpPr>
          <p:cNvPr id="38916" name="Rectangle 8"/>
          <p:cNvSpPr>
            <a:spLocks noChangeArrowheads="1"/>
          </p:cNvSpPr>
          <p:nvPr/>
        </p:nvSpPr>
        <p:spPr bwMode="auto">
          <a:xfrm>
            <a:off x="754085" y="3442127"/>
            <a:ext cx="8077200" cy="2308324"/>
          </a:xfrm>
          <a:prstGeom prst="rect">
            <a:avLst/>
          </a:prstGeom>
          <a:solidFill>
            <a:srgbClr val="FFD5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r>
              <a:rPr lang="sr-Cyrl-RS" sz="2400" b="1" dirty="0" smtClean="0">
                <a:latin typeface="Times New Roman" panose="02020603050405020304" pitchFamily="18" charset="0"/>
              </a:rPr>
              <a:t>Узроци</a:t>
            </a:r>
            <a:r>
              <a:rPr lang="sl-SI" sz="2400" b="1" dirty="0" smtClean="0">
                <a:latin typeface="Times New Roman" panose="02020603050405020304" pitchFamily="18" charset="0"/>
              </a:rPr>
              <a:t>: </a:t>
            </a:r>
            <a:endParaRPr lang="sl-SI" sz="2400" b="1" dirty="0">
              <a:latin typeface="Times New Roman" panose="02020603050405020304" pitchFamily="18" charset="0"/>
            </a:endParaRPr>
          </a:p>
          <a:p>
            <a:pPr>
              <a:buFontTx/>
              <a:buChar char="•"/>
            </a:pPr>
            <a:r>
              <a:rPr lang="sl-SI" sz="2000" b="1" dirty="0">
                <a:latin typeface="Times New Roman" panose="02020603050405020304" pitchFamily="18" charset="0"/>
              </a:rPr>
              <a:t>  </a:t>
            </a:r>
            <a:r>
              <a:rPr lang="sl-SI" sz="2000" b="1" dirty="0" smtClean="0">
                <a:latin typeface="Times New Roman" panose="02020603050405020304" pitchFamily="18" charset="0"/>
              </a:rPr>
              <a:t>A</a:t>
            </a:r>
            <a:r>
              <a:rPr lang="sr-Cyrl-RS" sz="2000" b="1" dirty="0" smtClean="0">
                <a:latin typeface="Times New Roman" panose="02020603050405020304" pitchFamily="18" charset="0"/>
              </a:rPr>
              <a:t>деном тироидеје </a:t>
            </a:r>
          </a:p>
          <a:p>
            <a:pPr>
              <a:buFontTx/>
              <a:buChar char="•"/>
            </a:pPr>
            <a:r>
              <a:rPr lang="sr-Cyrl-RS" sz="2000" b="1" dirty="0">
                <a:latin typeface="Times New Roman" panose="02020603050405020304" pitchFamily="18" charset="0"/>
              </a:rPr>
              <a:t> </a:t>
            </a:r>
            <a:r>
              <a:rPr lang="sr-Cyrl-RS" sz="2000" b="1" dirty="0" smtClean="0">
                <a:latin typeface="Times New Roman" panose="02020603050405020304" pitchFamily="18" charset="0"/>
              </a:rPr>
              <a:t> </a:t>
            </a:r>
            <a:r>
              <a:rPr lang="sl-SI" sz="2000" b="1" dirty="0" smtClean="0">
                <a:latin typeface="Times New Roman" panose="02020603050405020304" pitchFamily="18" charset="0"/>
              </a:rPr>
              <a:t>Ca </a:t>
            </a:r>
            <a:r>
              <a:rPr lang="sr-Cyrl-RS" sz="2000" b="1" dirty="0" smtClean="0">
                <a:latin typeface="Times New Roman" panose="02020603050405020304" pitchFamily="18" charset="0"/>
              </a:rPr>
              <a:t>тироидеје</a:t>
            </a:r>
            <a:endParaRPr lang="sl-SI" sz="2000" b="1" dirty="0">
              <a:latin typeface="Times New Roman" panose="02020603050405020304" pitchFamily="18" charset="0"/>
            </a:endParaRPr>
          </a:p>
          <a:p>
            <a:pPr>
              <a:buFontTx/>
              <a:buChar char="•"/>
            </a:pPr>
            <a:r>
              <a:rPr lang="sl-SI" sz="2000" b="1" dirty="0">
                <a:latin typeface="Times New Roman" panose="02020603050405020304" pitchFamily="18" charset="0"/>
              </a:rPr>
              <a:t>   </a:t>
            </a:r>
            <a:r>
              <a:rPr lang="sr-Cyrl-RS" sz="2000" b="1" dirty="0" smtClean="0">
                <a:latin typeface="Times New Roman" panose="02020603050405020304" pitchFamily="18" charset="0"/>
              </a:rPr>
              <a:t>Цисте </a:t>
            </a:r>
          </a:p>
          <a:p>
            <a:pPr>
              <a:buFontTx/>
              <a:buChar char="•"/>
            </a:pPr>
            <a:r>
              <a:rPr lang="sr-Cyrl-RS" sz="2000" b="1" dirty="0">
                <a:latin typeface="Times New Roman" panose="02020603050405020304" pitchFamily="18" charset="0"/>
              </a:rPr>
              <a:t> </a:t>
            </a:r>
            <a:r>
              <a:rPr lang="sr-Cyrl-RS" sz="2000" b="1" dirty="0" smtClean="0">
                <a:latin typeface="Times New Roman" panose="02020603050405020304" pitchFamily="18" charset="0"/>
              </a:rPr>
              <a:t>  Развојне аномалије </a:t>
            </a:r>
            <a:r>
              <a:rPr lang="sl-SI" sz="2000" b="1" dirty="0" smtClean="0">
                <a:latin typeface="Times New Roman" panose="02020603050405020304" pitchFamily="18" charset="0"/>
              </a:rPr>
              <a:t>(ageneza</a:t>
            </a:r>
            <a:r>
              <a:rPr lang="sr-Cyrl-RS" sz="2000" b="1" dirty="0" smtClean="0">
                <a:latin typeface="Times New Roman" panose="02020603050405020304" pitchFamily="18" charset="0"/>
              </a:rPr>
              <a:t> једног режња</a:t>
            </a:r>
            <a:r>
              <a:rPr lang="sl-SI" sz="2000" b="1" dirty="0" smtClean="0">
                <a:latin typeface="Times New Roman" panose="02020603050405020304" pitchFamily="18" charset="0"/>
              </a:rPr>
              <a:t>, e</a:t>
            </a:r>
            <a:r>
              <a:rPr lang="sr-Cyrl-RS" sz="2000" b="1" dirty="0" smtClean="0">
                <a:latin typeface="Times New Roman" panose="02020603050405020304" pitchFamily="18" charset="0"/>
              </a:rPr>
              <a:t>ктопија</a:t>
            </a:r>
            <a:r>
              <a:rPr lang="sl-SI" sz="2000" b="1" dirty="0" smtClean="0">
                <a:latin typeface="Times New Roman" panose="02020603050405020304" pitchFamily="18" charset="0"/>
              </a:rPr>
              <a:t> </a:t>
            </a:r>
            <a:r>
              <a:rPr lang="sl-SI" sz="2000" b="1" dirty="0">
                <a:latin typeface="Times New Roman" panose="02020603050405020304" pitchFamily="18" charset="0"/>
              </a:rPr>
              <a:t>)</a:t>
            </a:r>
          </a:p>
          <a:p>
            <a:pPr>
              <a:buFontTx/>
              <a:buChar char="•"/>
            </a:pPr>
            <a:r>
              <a:rPr lang="sl-SI" sz="2000" b="1" dirty="0">
                <a:latin typeface="Times New Roman" panose="02020603050405020304" pitchFamily="18" charset="0"/>
              </a:rPr>
              <a:t>   Limfomi </a:t>
            </a:r>
            <a:r>
              <a:rPr lang="sr-Cyrl-RS" sz="2000" b="1" dirty="0" smtClean="0">
                <a:latin typeface="Times New Roman" panose="02020603050405020304" pitchFamily="18" charset="0"/>
              </a:rPr>
              <a:t>и други секундарни</a:t>
            </a:r>
            <a:r>
              <a:rPr lang="sl-SI" sz="2000" b="1" dirty="0" smtClean="0">
                <a:latin typeface="Times New Roman" panose="02020603050405020304" pitchFamily="18" charset="0"/>
              </a:rPr>
              <a:t>. </a:t>
            </a:r>
            <a:r>
              <a:rPr lang="sl-SI" sz="2000" b="1" dirty="0">
                <a:latin typeface="Times New Roman" panose="02020603050405020304" pitchFamily="18" charset="0"/>
              </a:rPr>
              <a:t>Tu   </a:t>
            </a:r>
          </a:p>
          <a:p>
            <a:pPr>
              <a:buFontTx/>
              <a:buChar char="•"/>
            </a:pPr>
            <a:r>
              <a:rPr lang="sl-SI" sz="2000" b="1" dirty="0">
                <a:latin typeface="Times New Roman" panose="02020603050405020304" pitchFamily="18" charset="0"/>
              </a:rPr>
              <a:t>   Hronični limfocitni tiroiditis (HAT)</a:t>
            </a:r>
            <a:endParaRPr lang="sr-Latn-CS" sz="2000" b="1" dirty="0">
              <a:latin typeface="Times New Roman" panose="02020603050405020304" pitchFamily="18" charset="0"/>
            </a:endParaRPr>
          </a:p>
        </p:txBody>
      </p:sp>
      <p:pic>
        <p:nvPicPr>
          <p:cNvPr id="38917" name="Picture 8" descr="HugeGoit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228600"/>
            <a:ext cx="3152775" cy="1447800"/>
          </a:xfrm>
          <a:prstGeom prst="rect">
            <a:avLst/>
          </a:prstGeom>
          <a:noFill/>
          <a:ln w="2857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Tm="35884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4"/>
          <p:cNvSpPr txBox="1">
            <a:spLocks noChangeArrowheads="1"/>
          </p:cNvSpPr>
          <p:nvPr/>
        </p:nvSpPr>
        <p:spPr bwMode="auto">
          <a:xfrm>
            <a:off x="1905000" y="341313"/>
            <a:ext cx="347832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r>
              <a:rPr lang="sr-Cyrl-RS" sz="3600" b="1" dirty="0" smtClean="0">
                <a:latin typeface="Times New Roman" panose="02020603050405020304" pitchFamily="18" charset="0"/>
              </a:rPr>
              <a:t>Нодозна струма</a:t>
            </a:r>
            <a:endParaRPr lang="en-US" sz="3600" b="1" dirty="0">
              <a:latin typeface="Times New Roman" panose="02020603050405020304" pitchFamily="18" charset="0"/>
            </a:endParaRPr>
          </a:p>
        </p:txBody>
      </p:sp>
      <p:sp>
        <p:nvSpPr>
          <p:cNvPr id="39939" name="Text Box 5"/>
          <p:cNvSpPr txBox="1">
            <a:spLocks noChangeArrowheads="1"/>
          </p:cNvSpPr>
          <p:nvPr/>
        </p:nvSpPr>
        <p:spPr bwMode="auto">
          <a:xfrm>
            <a:off x="251202" y="935056"/>
            <a:ext cx="9070240" cy="5201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r>
              <a:rPr lang="sl-SI" sz="2400" b="1" u="sng" dirty="0" smtClean="0">
                <a:latin typeface="Times New Roman" panose="02020603050405020304" pitchFamily="18" charset="0"/>
              </a:rPr>
              <a:t>K</a:t>
            </a:r>
            <a:r>
              <a:rPr lang="sr-Cyrl-RS" sz="2400" b="1" u="sng" dirty="0" smtClean="0">
                <a:latin typeface="Times New Roman" panose="02020603050405020304" pitchFamily="18" charset="0"/>
              </a:rPr>
              <a:t>линички</a:t>
            </a:r>
            <a:r>
              <a:rPr lang="sl-SI" sz="2400" b="1" u="sng" dirty="0" smtClean="0">
                <a:latin typeface="Times New Roman" panose="02020603050405020304" pitchFamily="18" charset="0"/>
              </a:rPr>
              <a:t>: </a:t>
            </a:r>
            <a:endParaRPr lang="sl-SI" sz="2400" b="1" u="sng" dirty="0">
              <a:latin typeface="Times New Roman" panose="02020603050405020304" pitchFamily="18" charset="0"/>
            </a:endParaRPr>
          </a:p>
          <a:p>
            <a:pPr eaLnBrk="1" hangingPunct="1"/>
            <a:r>
              <a:rPr lang="sr-Cyrl-RS" sz="2000" b="1" dirty="0" smtClean="0">
                <a:latin typeface="Times New Roman" panose="02020603050405020304" pitchFamily="18" charset="0"/>
              </a:rPr>
              <a:t>Најчешће случајно откривена</a:t>
            </a:r>
            <a:r>
              <a:rPr lang="sl-SI" sz="2000" b="1" dirty="0" smtClean="0">
                <a:latin typeface="Times New Roman" panose="02020603050405020304" pitchFamily="18" charset="0"/>
              </a:rPr>
              <a:t>:</a:t>
            </a:r>
            <a:endParaRPr lang="sl-SI" sz="2000" b="1" dirty="0">
              <a:latin typeface="Times New Roman" panose="02020603050405020304" pitchFamily="18" charset="0"/>
            </a:endParaRPr>
          </a:p>
          <a:p>
            <a:pPr eaLnBrk="1" hangingPunct="1">
              <a:buFontTx/>
              <a:buChar char="•"/>
            </a:pPr>
            <a:r>
              <a:rPr lang="sl-SI" sz="2000" b="1" dirty="0">
                <a:latin typeface="Times New Roman" panose="02020603050405020304" pitchFamily="18" charset="0"/>
              </a:rPr>
              <a:t> </a:t>
            </a:r>
            <a:r>
              <a:rPr lang="sr-Cyrl-RS" sz="2000" b="1" dirty="0" smtClean="0">
                <a:latin typeface="Times New Roman" panose="02020603050405020304" pitchFamily="18" charset="0"/>
              </a:rPr>
              <a:t>појединачни</a:t>
            </a:r>
            <a:r>
              <a:rPr lang="sr-Latn-CS" sz="2000" b="1" dirty="0" smtClean="0">
                <a:latin typeface="Times New Roman" panose="02020603050405020304" pitchFamily="18" charset="0"/>
              </a:rPr>
              <a:t>/</a:t>
            </a:r>
            <a:r>
              <a:rPr lang="sr-Cyrl-RS" sz="2000" b="1" dirty="0" smtClean="0">
                <a:latin typeface="Times New Roman" panose="02020603050405020304" pitchFamily="18" charset="0"/>
              </a:rPr>
              <a:t>мултипли чвор у тироидеји </a:t>
            </a:r>
          </a:p>
          <a:p>
            <a:pPr eaLnBrk="1" hangingPunct="1">
              <a:buFontTx/>
              <a:buChar char="•"/>
            </a:pPr>
            <a:r>
              <a:rPr lang="sr-Cyrl-RS" sz="2000" b="1" dirty="0">
                <a:latin typeface="Times New Roman" panose="02020603050405020304" pitchFamily="18" charset="0"/>
              </a:rPr>
              <a:t> </a:t>
            </a:r>
            <a:r>
              <a:rPr lang="sr-Cyrl-RS" sz="2000" b="1" dirty="0" smtClean="0">
                <a:latin typeface="Times New Roman" panose="02020603050405020304" pitchFamily="18" charset="0"/>
              </a:rPr>
              <a:t> цервикална лимфаденопатија- не увек</a:t>
            </a:r>
            <a:r>
              <a:rPr lang="sl-SI" sz="2000" b="1" dirty="0" smtClean="0">
                <a:latin typeface="Times New Roman" panose="02020603050405020304" pitchFamily="18" charset="0"/>
              </a:rPr>
              <a:t> </a:t>
            </a:r>
            <a:endParaRPr lang="sr-Cyrl-RS" sz="2000" b="1" dirty="0" smtClean="0">
              <a:latin typeface="Times New Roman" panose="02020603050405020304" pitchFamily="18" charset="0"/>
            </a:endParaRPr>
          </a:p>
          <a:p>
            <a:pPr eaLnBrk="1" hangingPunct="1">
              <a:buFontTx/>
              <a:buChar char="•"/>
            </a:pPr>
            <a:r>
              <a:rPr lang="sr-Cyrl-RS" sz="2000" b="1" dirty="0">
                <a:latin typeface="Times New Roman" panose="02020603050405020304" pitchFamily="18" charset="0"/>
              </a:rPr>
              <a:t> </a:t>
            </a:r>
            <a:r>
              <a:rPr lang="sr-Cyrl-RS" sz="2000" b="1" dirty="0" smtClean="0">
                <a:latin typeface="Times New Roman" panose="02020603050405020304" pitchFamily="18" charset="0"/>
              </a:rPr>
              <a:t> ређе: бол, осетљивост </a:t>
            </a:r>
            <a:r>
              <a:rPr lang="sr-Cyrl-RS" sz="2000" dirty="0" smtClean="0">
                <a:latin typeface="Times New Roman" panose="02020603050405020304" pitchFamily="18" charset="0"/>
              </a:rPr>
              <a:t>(акутно крвављење у цисти,  субакутни троидитис</a:t>
            </a:r>
            <a:r>
              <a:rPr lang="sr-Cyrl-RS" sz="2000" b="1" dirty="0" smtClean="0">
                <a:latin typeface="Times New Roman" panose="02020603050405020304" pitchFamily="18" charset="0"/>
              </a:rPr>
              <a:t>) </a:t>
            </a:r>
          </a:p>
          <a:p>
            <a:pPr eaLnBrk="1" hangingPunct="1">
              <a:buFontTx/>
              <a:buChar char="•"/>
            </a:pPr>
            <a:endParaRPr lang="sr-Cyrl-RS" sz="2000" b="1" dirty="0">
              <a:solidFill>
                <a:srgbClr val="660033"/>
              </a:solidFill>
              <a:latin typeface="Times New Roman" panose="02020603050405020304" pitchFamily="18" charset="0"/>
            </a:endParaRPr>
          </a:p>
          <a:p>
            <a:pPr eaLnBrk="1" hangingPunct="1"/>
            <a:r>
              <a:rPr lang="en-US" sz="2400" b="1" dirty="0" smtClean="0">
                <a:solidFill>
                  <a:srgbClr val="660033"/>
                </a:solidFill>
                <a:latin typeface="Times New Roman" panose="02020603050405020304" pitchFamily="18" charset="0"/>
              </a:rPr>
              <a:t>T</a:t>
            </a:r>
            <a:r>
              <a:rPr lang="sr-Cyrl-RS" sz="2400" b="1" dirty="0" smtClean="0">
                <a:solidFill>
                  <a:srgbClr val="660033"/>
                </a:solidFill>
                <a:latin typeface="Times New Roman" panose="02020603050405020304" pitchFamily="18" charset="0"/>
              </a:rPr>
              <a:t>ироидни нодус у препубертетске деце –</a:t>
            </a:r>
            <a:r>
              <a:rPr lang="sl-SI" sz="2400" b="1" dirty="0" smtClean="0">
                <a:solidFill>
                  <a:srgbClr val="660033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b="1" dirty="0" smtClean="0">
                <a:solidFill>
                  <a:srgbClr val="660033"/>
                </a:solidFill>
                <a:latin typeface="Times New Roman" panose="02020603050405020304" pitchFamily="18" charset="0"/>
              </a:rPr>
              <a:t>најчешће</a:t>
            </a:r>
            <a:r>
              <a:rPr lang="sl-SI" sz="2400" b="1" dirty="0" smtClean="0">
                <a:solidFill>
                  <a:srgbClr val="660033"/>
                </a:solidFill>
                <a:latin typeface="Times New Roman" panose="02020603050405020304" pitchFamily="18" charset="0"/>
              </a:rPr>
              <a:t> </a:t>
            </a:r>
            <a:r>
              <a:rPr lang="sl-SI" sz="2400" b="1" dirty="0">
                <a:solidFill>
                  <a:srgbClr val="660033"/>
                </a:solidFill>
                <a:latin typeface="Times New Roman" panose="02020603050405020304" pitchFamily="18" charset="0"/>
              </a:rPr>
              <a:t>Ca tiroideje !</a:t>
            </a:r>
            <a:r>
              <a:rPr lang="sl-SI" sz="2400" b="1" dirty="0">
                <a:latin typeface="Times New Roman" panose="02020603050405020304" pitchFamily="18" charset="0"/>
              </a:rPr>
              <a:t> </a:t>
            </a:r>
            <a:endParaRPr lang="en-US" sz="2400" b="1" dirty="0">
              <a:latin typeface="Times New Roman" panose="02020603050405020304" pitchFamily="18" charset="0"/>
            </a:endParaRPr>
          </a:p>
          <a:p>
            <a:pPr eaLnBrk="1" hangingPunct="1"/>
            <a:endParaRPr lang="sr-Cyrl-RS" sz="2000" b="1" dirty="0" smtClean="0">
              <a:latin typeface="Times New Roman" panose="02020603050405020304" pitchFamily="18" charset="0"/>
            </a:endParaRPr>
          </a:p>
          <a:p>
            <a:pPr eaLnBrk="1" hangingPunct="1"/>
            <a:endParaRPr lang="sr-Cyrl-RS" sz="2000" b="1" dirty="0">
              <a:latin typeface="Times New Roman" panose="02020603050405020304" pitchFamily="18" charset="0"/>
            </a:endParaRPr>
          </a:p>
          <a:p>
            <a:pPr eaLnBrk="1" hangingPunct="1"/>
            <a:endParaRPr lang="sl-SI" sz="2000" b="1" dirty="0">
              <a:latin typeface="Times New Roman" panose="02020603050405020304" pitchFamily="18" charset="0"/>
            </a:endParaRPr>
          </a:p>
          <a:p>
            <a:pPr eaLnBrk="1" hangingPunct="1"/>
            <a:r>
              <a:rPr lang="sl-SI" sz="2400" b="1" u="sng" dirty="0">
                <a:latin typeface="Times New Roman" panose="02020603050405020304" pitchFamily="18" charset="0"/>
              </a:rPr>
              <a:t>Dg:- </a:t>
            </a:r>
            <a:r>
              <a:rPr lang="sr-Cyrl-RS" sz="2400" b="1" u="sng" dirty="0" smtClean="0">
                <a:latin typeface="Times New Roman" panose="02020603050405020304" pitchFamily="18" charset="0"/>
              </a:rPr>
              <a:t> </a:t>
            </a:r>
          </a:p>
          <a:p>
            <a:pPr eaLnBrk="1" hangingPunct="1"/>
            <a:r>
              <a:rPr lang="sr-Cyrl-RS" sz="2000" b="1" dirty="0" smtClean="0">
                <a:latin typeface="Times New Roman" panose="02020603050405020304" pitchFamily="18" charset="0"/>
              </a:rPr>
              <a:t>1. Биохуморални статус </a:t>
            </a:r>
          </a:p>
          <a:p>
            <a:pPr eaLnBrk="1" hangingPunct="1"/>
            <a:r>
              <a:rPr lang="sl-SI" sz="2000" b="1" dirty="0" smtClean="0">
                <a:latin typeface="Times New Roman" panose="02020603050405020304" pitchFamily="18" charset="0"/>
              </a:rPr>
              <a:t>2</a:t>
            </a:r>
            <a:r>
              <a:rPr lang="sl-SI" sz="2000" b="1" dirty="0">
                <a:latin typeface="Times New Roman" panose="02020603050405020304" pitchFamily="18" charset="0"/>
              </a:rPr>
              <a:t>. </a:t>
            </a:r>
            <a:r>
              <a:rPr lang="sl-SI" sz="2000" b="1" dirty="0" smtClean="0">
                <a:latin typeface="Times New Roman" panose="02020603050405020304" pitchFamily="18" charset="0"/>
              </a:rPr>
              <a:t>ECHO </a:t>
            </a:r>
            <a:r>
              <a:rPr lang="sr-Cyrl-RS" sz="2000" b="1" dirty="0" smtClean="0">
                <a:latin typeface="Times New Roman" panose="02020603050405020304" pitchFamily="18" charset="0"/>
              </a:rPr>
              <a:t>врата</a:t>
            </a:r>
            <a:endParaRPr lang="sl-SI" sz="2000" b="1" dirty="0">
              <a:latin typeface="Times New Roman" panose="02020603050405020304" pitchFamily="18" charset="0"/>
            </a:endParaRPr>
          </a:p>
          <a:p>
            <a:pPr eaLnBrk="1" hangingPunct="1"/>
            <a:r>
              <a:rPr lang="sl-SI" sz="2000" b="1" dirty="0">
                <a:latin typeface="Times New Roman" panose="02020603050405020304" pitchFamily="18" charset="0"/>
              </a:rPr>
              <a:t>3. </a:t>
            </a:r>
            <a:r>
              <a:rPr lang="sr-Cyrl-RS" sz="2000" b="1" dirty="0" smtClean="0">
                <a:latin typeface="Times New Roman" panose="02020603050405020304" pitchFamily="18" charset="0"/>
              </a:rPr>
              <a:t>Хормонски статус и ТУ маркери: </a:t>
            </a:r>
            <a:r>
              <a:rPr lang="sl-SI" sz="2000" b="1" dirty="0" smtClean="0">
                <a:latin typeface="Times New Roman" panose="02020603050405020304" pitchFamily="18" charset="0"/>
              </a:rPr>
              <a:t>: </a:t>
            </a:r>
            <a:r>
              <a:rPr lang="sl-SI" sz="2000" b="1" dirty="0">
                <a:latin typeface="Times New Roman" panose="02020603050405020304" pitchFamily="18" charset="0"/>
              </a:rPr>
              <a:t>TSH, Ft4, Ft3, Tg, PTH, CT</a:t>
            </a:r>
          </a:p>
          <a:p>
            <a:pPr eaLnBrk="1" hangingPunct="1"/>
            <a:r>
              <a:rPr lang="sl-SI" sz="2000" b="1" dirty="0">
                <a:latin typeface="Times New Roman" panose="02020603050405020304" pitchFamily="18" charset="0"/>
              </a:rPr>
              <a:t>4. Scintigrafija </a:t>
            </a:r>
            <a:r>
              <a:rPr lang="sl-SI" sz="2000" b="1" dirty="0" smtClean="0">
                <a:latin typeface="Times New Roman" panose="02020603050405020304" pitchFamily="18" charset="0"/>
              </a:rPr>
              <a:t>: </a:t>
            </a:r>
            <a:endParaRPr lang="sl-SI" sz="2000" b="1" dirty="0">
              <a:latin typeface="Times New Roman" panose="02020603050405020304" pitchFamily="18" charset="0"/>
            </a:endParaRPr>
          </a:p>
          <a:p>
            <a:pPr lvl="1" eaLnBrk="1" hangingPunct="1"/>
            <a:r>
              <a:rPr lang="sl-SI" sz="2000" b="1" dirty="0" smtClean="0">
                <a:latin typeface="Times New Roman" panose="02020603050405020304" pitchFamily="18" charset="0"/>
              </a:rPr>
              <a:t>         </a:t>
            </a:r>
            <a:endParaRPr lang="en-US" sz="2000" b="1" dirty="0">
              <a:latin typeface="Times New Roman" panose="02020603050405020304" pitchFamily="18" charset="0"/>
            </a:endParaRPr>
          </a:p>
        </p:txBody>
      </p:sp>
      <p:sp>
        <p:nvSpPr>
          <p:cNvPr id="39940" name="AutoShape 7"/>
          <p:cNvSpPr>
            <a:spLocks noChangeArrowheads="1"/>
          </p:cNvSpPr>
          <p:nvPr/>
        </p:nvSpPr>
        <p:spPr bwMode="auto">
          <a:xfrm>
            <a:off x="990600" y="5945979"/>
            <a:ext cx="485775" cy="784243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380999" y="3352800"/>
            <a:ext cx="84320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ru-RU" b="1" dirty="0">
                <a:latin typeface="Times New Roman" panose="02020603050405020304" pitchFamily="18" charset="0"/>
              </a:rPr>
              <a:t>До</a:t>
            </a:r>
            <a:r>
              <a:rPr lang="sl-SI" b="1" dirty="0">
                <a:latin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</a:rPr>
              <a:t>почетка</a:t>
            </a:r>
            <a:r>
              <a:rPr lang="sl-SI" b="1" dirty="0">
                <a:latin typeface="Times New Roman" panose="02020603050405020304" pitchFamily="18" charset="0"/>
              </a:rPr>
              <a:t> 70.-</a:t>
            </a:r>
          </a:p>
          <a:p>
            <a:pPr eaLnBrk="1" hangingPunct="1"/>
            <a:r>
              <a:rPr lang="ru-RU" b="1" dirty="0" smtClean="0">
                <a:latin typeface="Times New Roman" panose="02020603050405020304" pitchFamily="18" charset="0"/>
              </a:rPr>
              <a:t>скоро</a:t>
            </a:r>
            <a:r>
              <a:rPr lang="sl-SI" b="1" dirty="0" smtClean="0">
                <a:latin typeface="Times New Roman" panose="02020603050405020304" pitchFamily="18" charset="0"/>
              </a:rPr>
              <a:t> </a:t>
            </a:r>
            <a:r>
              <a:rPr lang="sl-SI" b="1" dirty="0">
                <a:latin typeface="Times New Roman" panose="02020603050405020304" pitchFamily="18" charset="0"/>
              </a:rPr>
              <a:t>50%  </a:t>
            </a:r>
            <a:r>
              <a:rPr lang="ru-RU" b="1" dirty="0">
                <a:latin typeface="Times New Roman" panose="02020603050405020304" pitchFamily="18" charset="0"/>
              </a:rPr>
              <a:t>деце</a:t>
            </a:r>
            <a:r>
              <a:rPr lang="sl-SI" b="1" dirty="0">
                <a:latin typeface="Times New Roman" panose="02020603050405020304" pitchFamily="18" charset="0"/>
              </a:rPr>
              <a:t> </a:t>
            </a:r>
            <a:r>
              <a:rPr lang="ru-RU" b="1" dirty="0" smtClean="0">
                <a:latin typeface="Times New Roman" panose="02020603050405020304" pitchFamily="18" charset="0"/>
              </a:rPr>
              <a:t>са ирадијацијом </a:t>
            </a:r>
            <a:r>
              <a:rPr lang="sl-SI" b="1" dirty="0" smtClean="0">
                <a:latin typeface="Times New Roman" panose="02020603050405020304" pitchFamily="18" charset="0"/>
              </a:rPr>
              <a:t> </a:t>
            </a:r>
            <a:r>
              <a:rPr lang="ru-RU" b="1" dirty="0" smtClean="0">
                <a:latin typeface="Times New Roman" panose="02020603050405020304" pitchFamily="18" charset="0"/>
              </a:rPr>
              <a:t>врата-</a:t>
            </a:r>
            <a:r>
              <a:rPr lang="sr-Cyrl-RS" b="1" dirty="0" smtClean="0">
                <a:latin typeface="Times New Roman" panose="02020603050405020304" pitchFamily="18" charset="0"/>
              </a:rPr>
              <a:t> </a:t>
            </a:r>
            <a:r>
              <a:rPr lang="en-US" b="1" dirty="0" smtClean="0">
                <a:latin typeface="Times New Roman" panose="02020603050405020304" pitchFamily="18" charset="0"/>
              </a:rPr>
              <a:t>C</a:t>
            </a:r>
            <a:r>
              <a:rPr lang="ru-RU" b="1" dirty="0">
                <a:latin typeface="Times New Roman" panose="02020603050405020304" pitchFamily="18" charset="0"/>
              </a:rPr>
              <a:t>а</a:t>
            </a:r>
            <a:r>
              <a:rPr lang="sl-SI" b="1" dirty="0">
                <a:latin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</a:rPr>
              <a:t>тироидеје</a:t>
            </a:r>
            <a:r>
              <a:rPr lang="sl-SI" b="1" dirty="0">
                <a:latin typeface="Times New Roman" panose="02020603050405020304" pitchFamily="18" charset="0"/>
              </a:rPr>
              <a:t> </a:t>
            </a:r>
            <a:r>
              <a:rPr lang="sr-Cyrl-RS" b="1" dirty="0" smtClean="0">
                <a:latin typeface="Times New Roman" panose="02020603050405020304" pitchFamily="18" charset="0"/>
              </a:rPr>
              <a:t>са </a:t>
            </a:r>
            <a:r>
              <a:rPr lang="ru-RU" b="1" dirty="0" smtClean="0">
                <a:latin typeface="Times New Roman" panose="02020603050405020304" pitchFamily="18" charset="0"/>
              </a:rPr>
              <a:t>нодозном</a:t>
            </a:r>
            <a:r>
              <a:rPr lang="sl-SI" b="1" dirty="0" smtClean="0">
                <a:latin typeface="Times New Roman" panose="02020603050405020304" pitchFamily="18" charset="0"/>
              </a:rPr>
              <a:t> </a:t>
            </a:r>
            <a:r>
              <a:rPr lang="ru-RU" b="1" dirty="0" smtClean="0">
                <a:latin typeface="Times New Roman" panose="02020603050405020304" pitchFamily="18" charset="0"/>
              </a:rPr>
              <a:t>струмом</a:t>
            </a:r>
            <a:endParaRPr lang="sl-SI" b="1" dirty="0">
              <a:latin typeface="Times New Roman" panose="02020603050405020304" pitchFamily="18" charset="0"/>
            </a:endParaRPr>
          </a:p>
        </p:txBody>
      </p:sp>
      <p:pic>
        <p:nvPicPr>
          <p:cNvPr id="1028" name="Picture 4" descr="Iodine-deficiency disorders - The Lance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874931"/>
            <a:ext cx="1847850" cy="1295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Tm="106149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4"/>
          <p:cNvSpPr txBox="1">
            <a:spLocks noChangeArrowheads="1"/>
          </p:cNvSpPr>
          <p:nvPr/>
        </p:nvSpPr>
        <p:spPr bwMode="auto">
          <a:xfrm>
            <a:off x="1812925" y="447675"/>
            <a:ext cx="1841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endParaRPr lang="sr-Latn-CS" sz="2800" b="1" u="sng">
              <a:latin typeface="Times New Roman" panose="02020603050405020304" pitchFamily="18" charset="0"/>
            </a:endParaRPr>
          </a:p>
        </p:txBody>
      </p:sp>
      <p:sp>
        <p:nvSpPr>
          <p:cNvPr id="40963" name="Text Box 5"/>
          <p:cNvSpPr txBox="1">
            <a:spLocks noChangeArrowheads="1"/>
          </p:cNvSpPr>
          <p:nvPr/>
        </p:nvSpPr>
        <p:spPr bwMode="auto">
          <a:xfrm>
            <a:off x="990600" y="635000"/>
            <a:ext cx="31464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r>
              <a:rPr lang="ru-RU" sz="3200" b="1" dirty="0">
                <a:latin typeface="Times New Roman" panose="02020603050405020304" pitchFamily="18" charset="0"/>
              </a:rPr>
              <a:t>Нодозна</a:t>
            </a:r>
            <a:r>
              <a:rPr lang="sl-SI" sz="3200" b="1" dirty="0">
                <a:latin typeface="Times New Roman" panose="02020603050405020304" pitchFamily="18" charset="0"/>
              </a:rPr>
              <a:t> </a:t>
            </a:r>
            <a:r>
              <a:rPr lang="ru-RU" sz="3200" b="1" dirty="0">
                <a:latin typeface="Times New Roman" panose="02020603050405020304" pitchFamily="18" charset="0"/>
              </a:rPr>
              <a:t>струма</a:t>
            </a:r>
            <a:endParaRPr lang="en-US" sz="3200" b="1" dirty="0">
              <a:latin typeface="Times New Roman" panose="02020603050405020304" pitchFamily="18" charset="0"/>
            </a:endParaRPr>
          </a:p>
        </p:txBody>
      </p:sp>
      <p:sp>
        <p:nvSpPr>
          <p:cNvPr id="40964" name="Text Box 6"/>
          <p:cNvSpPr txBox="1">
            <a:spLocks noChangeArrowheads="1"/>
          </p:cNvSpPr>
          <p:nvPr/>
        </p:nvSpPr>
        <p:spPr bwMode="auto">
          <a:xfrm>
            <a:off x="593725" y="1438275"/>
            <a:ext cx="1841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endParaRPr lang="sr-Latn-CS" sz="2800" b="1" u="sng">
              <a:solidFill>
                <a:srgbClr val="FFFF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0965" name="Text Box 7"/>
          <p:cNvSpPr txBox="1">
            <a:spLocks noChangeArrowheads="1"/>
          </p:cNvSpPr>
          <p:nvPr/>
        </p:nvSpPr>
        <p:spPr bwMode="auto">
          <a:xfrm>
            <a:off x="381000" y="1371600"/>
            <a:ext cx="8763000" cy="5539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914400" indent="-4572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r>
              <a:rPr lang="sl-SI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■</a:t>
            </a:r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Топли</a:t>
            </a:r>
            <a:r>
              <a:rPr lang="sl-SI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изофункционални</a:t>
            </a:r>
            <a:r>
              <a:rPr lang="sl-SI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нодус</a:t>
            </a:r>
            <a:endParaRPr lang="sl-SI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/>
            <a:r>
              <a:rPr lang="sl-SI" sz="2000" b="1" dirty="0">
                <a:latin typeface="Times New Roman" panose="02020603050405020304" pitchFamily="18" charset="0"/>
              </a:rPr>
              <a:t>   </a:t>
            </a:r>
            <a:r>
              <a:rPr lang="sl-SI" b="1" dirty="0">
                <a:latin typeface="Times New Roman" panose="02020603050405020304" pitchFamily="18" charset="0"/>
              </a:rPr>
              <a:t>1. </a:t>
            </a:r>
            <a:r>
              <a:rPr lang="ru-RU" b="1" dirty="0">
                <a:latin typeface="Times New Roman" panose="02020603050405020304" pitchFamily="18" charset="0"/>
              </a:rPr>
              <a:t>Тироксин</a:t>
            </a:r>
            <a:r>
              <a:rPr lang="sl-SI" b="1" dirty="0">
                <a:latin typeface="Times New Roman" panose="02020603050405020304" pitchFamily="18" charset="0"/>
              </a:rPr>
              <a:t> - </a:t>
            </a:r>
            <a:r>
              <a:rPr lang="ru-RU" b="1" dirty="0">
                <a:latin typeface="Times New Roman" panose="02020603050405020304" pitchFamily="18" charset="0"/>
              </a:rPr>
              <a:t>супримира</a:t>
            </a:r>
            <a:r>
              <a:rPr lang="sl-SI" b="1" dirty="0">
                <a:latin typeface="Times New Roman" panose="02020603050405020304" pitchFamily="18" charset="0"/>
              </a:rPr>
              <a:t>  </a:t>
            </a:r>
            <a:r>
              <a:rPr lang="ru-RU" b="1" dirty="0">
                <a:latin typeface="Times New Roman" panose="02020603050405020304" pitchFamily="18" charset="0"/>
              </a:rPr>
              <a:t>ефекте</a:t>
            </a:r>
            <a:r>
              <a:rPr lang="sl-SI" b="1" dirty="0">
                <a:latin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</a:rPr>
              <a:t>Т</a:t>
            </a:r>
            <a:r>
              <a:rPr lang="en-US" b="1" dirty="0">
                <a:latin typeface="Times New Roman" panose="02020603050405020304" pitchFamily="18" charset="0"/>
              </a:rPr>
              <a:t>SH</a:t>
            </a:r>
            <a:r>
              <a:rPr lang="sl-SI" b="1" dirty="0">
                <a:latin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</a:rPr>
              <a:t>на</a:t>
            </a:r>
            <a:r>
              <a:rPr lang="sl-SI" b="1" dirty="0">
                <a:latin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</a:rPr>
              <a:t>раст</a:t>
            </a:r>
            <a:r>
              <a:rPr lang="sl-SI" b="1" dirty="0">
                <a:latin typeface="Times New Roman" panose="02020603050405020304" pitchFamily="18" charset="0"/>
              </a:rPr>
              <a:t>  </a:t>
            </a:r>
            <a:r>
              <a:rPr lang="ru-RU" b="1" dirty="0">
                <a:latin typeface="Times New Roman" panose="02020603050405020304" pitchFamily="18" charset="0"/>
              </a:rPr>
              <a:t>нодуса</a:t>
            </a:r>
            <a:r>
              <a:rPr lang="sl-SI" b="1" dirty="0">
                <a:latin typeface="Times New Roman" panose="02020603050405020304" pitchFamily="18" charset="0"/>
              </a:rPr>
              <a:t> </a:t>
            </a:r>
          </a:p>
          <a:p>
            <a:pPr lvl="1" eaLnBrk="1" hangingPunct="1"/>
            <a:r>
              <a:rPr lang="sl-SI" b="1" dirty="0">
                <a:latin typeface="Times New Roman" panose="02020603050405020304" pitchFamily="18" charset="0"/>
              </a:rPr>
              <a:t>   2. </a:t>
            </a:r>
            <a:r>
              <a:rPr lang="ru-RU" b="1" dirty="0">
                <a:latin typeface="Times New Roman" panose="02020603050405020304" pitchFamily="18" charset="0"/>
              </a:rPr>
              <a:t>Хируршка</a:t>
            </a:r>
            <a:r>
              <a:rPr lang="sl-SI" b="1" dirty="0">
                <a:latin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</a:rPr>
              <a:t>Т</a:t>
            </a:r>
            <a:r>
              <a:rPr lang="en-US" b="1" dirty="0">
                <a:latin typeface="Times New Roman" panose="02020603050405020304" pitchFamily="18" charset="0"/>
              </a:rPr>
              <a:t>h</a:t>
            </a:r>
            <a:r>
              <a:rPr lang="sl-SI" b="1" dirty="0">
                <a:latin typeface="Times New Roman" panose="02020603050405020304" pitchFamily="18" charset="0"/>
              </a:rPr>
              <a:t>-</a:t>
            </a:r>
          </a:p>
          <a:p>
            <a:pPr eaLnBrk="1" hangingPunct="1"/>
            <a:endParaRPr lang="sl-SI" sz="2000" b="1" dirty="0">
              <a:latin typeface="Times New Roman" panose="02020603050405020304" pitchFamily="18" charset="0"/>
            </a:endParaRPr>
          </a:p>
          <a:p>
            <a:pPr eaLnBrk="1" hangingPunct="1"/>
            <a:r>
              <a:rPr lang="sl-SI" sz="2000" b="1" dirty="0">
                <a:latin typeface="Times New Roman" panose="02020603050405020304" pitchFamily="18" charset="0"/>
              </a:rPr>
              <a:t>■</a:t>
            </a:r>
            <a:r>
              <a:rPr lang="sl-SI" sz="2000" dirty="0">
                <a:latin typeface="Times New Roman" panose="02020603050405020304" pitchFamily="18" charset="0"/>
              </a:rPr>
              <a:t> </a:t>
            </a:r>
            <a:r>
              <a:rPr lang="ru-RU" sz="2400" b="1" dirty="0">
                <a:latin typeface="Times New Roman" panose="02020603050405020304" pitchFamily="18" charset="0"/>
              </a:rPr>
              <a:t>Врући</a:t>
            </a:r>
            <a:r>
              <a:rPr lang="sl-SI" sz="2400" b="1" dirty="0">
                <a:latin typeface="Times New Roman" panose="02020603050405020304" pitchFamily="18" charset="0"/>
              </a:rPr>
              <a:t> (</a:t>
            </a:r>
            <a:r>
              <a:rPr lang="ru-RU" sz="2400" b="1" dirty="0">
                <a:latin typeface="Times New Roman" panose="02020603050405020304" pitchFamily="18" charset="0"/>
              </a:rPr>
              <a:t>хиперфункционални</a:t>
            </a:r>
            <a:r>
              <a:rPr lang="sl-SI" sz="2400" b="1" dirty="0">
                <a:latin typeface="Times New Roman" panose="02020603050405020304" pitchFamily="18" charset="0"/>
              </a:rPr>
              <a:t>) </a:t>
            </a:r>
            <a:r>
              <a:rPr lang="ru-RU" sz="2400" b="1" dirty="0">
                <a:latin typeface="Times New Roman" panose="02020603050405020304" pitchFamily="18" charset="0"/>
              </a:rPr>
              <a:t>нодус</a:t>
            </a:r>
            <a:r>
              <a:rPr lang="sl-SI" sz="2400" b="1" u="sng" dirty="0">
                <a:latin typeface="Times New Roman" panose="02020603050405020304" pitchFamily="18" charset="0"/>
              </a:rPr>
              <a:t> </a:t>
            </a:r>
          </a:p>
          <a:p>
            <a:pPr lvl="1" eaLnBrk="1" hangingPunct="1"/>
            <a:r>
              <a:rPr lang="sl-SI" sz="2000" b="1" dirty="0">
                <a:latin typeface="Times New Roman" panose="02020603050405020304" pitchFamily="18" charset="0"/>
              </a:rPr>
              <a:t>    </a:t>
            </a:r>
            <a:r>
              <a:rPr lang="ru-RU" b="1" dirty="0">
                <a:latin typeface="Times New Roman" panose="02020603050405020304" pitchFamily="18" charset="0"/>
              </a:rPr>
              <a:t>обично</a:t>
            </a:r>
            <a:r>
              <a:rPr lang="sl-SI" b="1" dirty="0">
                <a:latin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</a:rPr>
              <a:t>бенигна</a:t>
            </a:r>
            <a:r>
              <a:rPr lang="sl-SI" b="1" dirty="0">
                <a:latin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</a:rPr>
              <a:t>промена</a:t>
            </a:r>
            <a:r>
              <a:rPr lang="sl-SI" b="1" dirty="0">
                <a:latin typeface="Times New Roman" panose="02020603050405020304" pitchFamily="18" charset="0"/>
              </a:rPr>
              <a:t>, </a:t>
            </a:r>
            <a:r>
              <a:rPr lang="ru-RU" b="1" dirty="0">
                <a:latin typeface="Times New Roman" panose="02020603050405020304" pitchFamily="18" charset="0"/>
              </a:rPr>
              <a:t>али</a:t>
            </a:r>
            <a:r>
              <a:rPr lang="sl-SI" b="1" dirty="0">
                <a:latin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</a:rPr>
              <a:t>некад</a:t>
            </a:r>
            <a:r>
              <a:rPr lang="sl-SI" b="1" dirty="0">
                <a:latin typeface="Times New Roman" panose="02020603050405020304" pitchFamily="18" charset="0"/>
              </a:rPr>
              <a:t>  </a:t>
            </a:r>
            <a:r>
              <a:rPr lang="ru-RU" b="1" dirty="0">
                <a:latin typeface="Times New Roman" panose="02020603050405020304" pitchFamily="18" charset="0"/>
              </a:rPr>
              <a:t>секреторно</a:t>
            </a:r>
            <a:r>
              <a:rPr lang="sl-SI" b="1" dirty="0">
                <a:latin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</a:rPr>
              <a:t>активан</a:t>
            </a:r>
            <a:r>
              <a:rPr lang="sl-SI" b="1" dirty="0">
                <a:latin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</a:rPr>
              <a:t>С</a:t>
            </a:r>
            <a:r>
              <a:rPr lang="ru-RU" b="1" dirty="0" smtClean="0">
                <a:latin typeface="Times New Roman" panose="02020603050405020304" pitchFamily="18" charset="0"/>
              </a:rPr>
              <a:t>а</a:t>
            </a:r>
            <a:r>
              <a:rPr lang="sl-SI" b="1" dirty="0">
                <a:latin typeface="Times New Roman" panose="02020603050405020304" pitchFamily="18" charset="0"/>
              </a:rPr>
              <a:t>!</a:t>
            </a:r>
          </a:p>
          <a:p>
            <a:pPr lvl="1" eaLnBrk="1" hangingPunct="1"/>
            <a:r>
              <a:rPr lang="sl-SI" b="1" dirty="0">
                <a:latin typeface="Times New Roman" panose="02020603050405020304" pitchFamily="18" charset="0"/>
              </a:rPr>
              <a:t>     </a:t>
            </a:r>
            <a:r>
              <a:rPr lang="ru-RU" b="1" dirty="0">
                <a:latin typeface="Times New Roman" panose="02020603050405020304" pitchFamily="18" charset="0"/>
              </a:rPr>
              <a:t>Т</a:t>
            </a:r>
            <a:r>
              <a:rPr lang="en-US" b="1" dirty="0">
                <a:latin typeface="Times New Roman" panose="02020603050405020304" pitchFamily="18" charset="0"/>
              </a:rPr>
              <a:t>h</a:t>
            </a:r>
            <a:r>
              <a:rPr lang="sl-SI" b="1" dirty="0">
                <a:latin typeface="Times New Roman" panose="02020603050405020304" pitchFamily="18" charset="0"/>
              </a:rPr>
              <a:t>: </a:t>
            </a:r>
            <a:r>
              <a:rPr lang="en-US" b="1" dirty="0">
                <a:latin typeface="Times New Roman" panose="02020603050405020304" pitchFamily="18" charset="0"/>
              </a:rPr>
              <a:t>PTU</a:t>
            </a:r>
            <a:r>
              <a:rPr lang="sl-SI" b="1" dirty="0">
                <a:latin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</a:rPr>
              <a:t>или</a:t>
            </a:r>
            <a:r>
              <a:rPr lang="sl-SI" b="1" dirty="0">
                <a:latin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</a:rPr>
              <a:t>МТ</a:t>
            </a:r>
            <a:r>
              <a:rPr lang="sl-SI" b="1" dirty="0">
                <a:latin typeface="Times New Roman" panose="02020603050405020304" pitchFamily="18" charset="0"/>
              </a:rPr>
              <a:t>  + </a:t>
            </a:r>
            <a:r>
              <a:rPr lang="ru-RU" b="1" dirty="0">
                <a:latin typeface="Times New Roman" panose="02020603050405020304" pitchFamily="18" charset="0"/>
              </a:rPr>
              <a:t>хируршко</a:t>
            </a:r>
            <a:r>
              <a:rPr lang="sl-SI" b="1" dirty="0">
                <a:latin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</a:rPr>
              <a:t>лечењ</a:t>
            </a:r>
            <a:r>
              <a:rPr lang="ru-RU" sz="2000" b="1" dirty="0">
                <a:latin typeface="Times New Roman" panose="02020603050405020304" pitchFamily="18" charset="0"/>
              </a:rPr>
              <a:t>е</a:t>
            </a:r>
            <a:r>
              <a:rPr lang="sl-SI" sz="2000" b="1" dirty="0">
                <a:latin typeface="Times New Roman" panose="02020603050405020304" pitchFamily="18" charset="0"/>
              </a:rPr>
              <a:t> </a:t>
            </a:r>
          </a:p>
          <a:p>
            <a:pPr eaLnBrk="1" hangingPunct="1"/>
            <a:endParaRPr lang="sl-SI" sz="2000" b="1" dirty="0">
              <a:latin typeface="Times New Roman" panose="02020603050405020304" pitchFamily="18" charset="0"/>
            </a:endParaRPr>
          </a:p>
          <a:p>
            <a:pPr eaLnBrk="1" hangingPunct="1"/>
            <a:r>
              <a:rPr lang="sl-SI" sz="2000" b="1" dirty="0">
                <a:latin typeface="Times New Roman" panose="02020603050405020304" pitchFamily="18" charset="0"/>
              </a:rPr>
              <a:t>■</a:t>
            </a:r>
            <a:r>
              <a:rPr lang="sl-SI" sz="2000" dirty="0">
                <a:latin typeface="Times New Roman" panose="02020603050405020304" pitchFamily="18" charset="0"/>
              </a:rPr>
              <a:t> </a:t>
            </a:r>
            <a:r>
              <a:rPr lang="ru-RU" sz="2400" b="1" dirty="0">
                <a:latin typeface="Times New Roman" panose="02020603050405020304" pitchFamily="18" charset="0"/>
              </a:rPr>
              <a:t>Хладни</a:t>
            </a:r>
            <a:r>
              <a:rPr lang="sl-SI" sz="2400" b="1" dirty="0">
                <a:latin typeface="Times New Roman" panose="02020603050405020304" pitchFamily="18" charset="0"/>
              </a:rPr>
              <a:t> (</a:t>
            </a:r>
            <a:r>
              <a:rPr lang="ru-RU" sz="2400" b="1" dirty="0">
                <a:latin typeface="Times New Roman" panose="02020603050405020304" pitchFamily="18" charset="0"/>
              </a:rPr>
              <a:t>афункционални</a:t>
            </a:r>
            <a:r>
              <a:rPr lang="sl-SI" sz="2400" b="1" dirty="0">
                <a:latin typeface="Times New Roman" panose="02020603050405020304" pitchFamily="18" charset="0"/>
              </a:rPr>
              <a:t>) </a:t>
            </a:r>
            <a:r>
              <a:rPr lang="ru-RU" sz="2400" b="1" dirty="0">
                <a:latin typeface="Times New Roman" panose="02020603050405020304" pitchFamily="18" charset="0"/>
              </a:rPr>
              <a:t>нодус</a:t>
            </a:r>
            <a:r>
              <a:rPr lang="sl-SI" sz="2400" b="1" dirty="0">
                <a:latin typeface="Times New Roman" panose="02020603050405020304" pitchFamily="18" charset="0"/>
              </a:rPr>
              <a:t>- </a:t>
            </a:r>
            <a:endParaRPr lang="en-US" sz="2400" b="1" dirty="0">
              <a:latin typeface="Times New Roman" panose="02020603050405020304" pitchFamily="18" charset="0"/>
            </a:endParaRPr>
          </a:p>
          <a:p>
            <a:pPr eaLnBrk="1" hangingPunct="1"/>
            <a:r>
              <a:rPr lang="en-US" sz="2000" b="1" dirty="0">
                <a:latin typeface="Times New Roman" panose="02020603050405020304" pitchFamily="18" charset="0"/>
              </a:rPr>
              <a:t>           </a:t>
            </a:r>
            <a:r>
              <a:rPr lang="ru-RU" sz="2000" b="1" dirty="0">
                <a:latin typeface="Times New Roman" panose="02020603050405020304" pitchFamily="18" charset="0"/>
              </a:rPr>
              <a:t>Ризик</a:t>
            </a:r>
            <a:r>
              <a:rPr lang="sl-SI" sz="2000" b="1" dirty="0">
                <a:latin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</a:rPr>
              <a:t>од</a:t>
            </a:r>
            <a:r>
              <a:rPr lang="sl-SI" sz="2000" b="1" dirty="0">
                <a:latin typeface="Times New Roman" panose="02020603050405020304" pitchFamily="18" charset="0"/>
              </a:rPr>
              <a:t> </a:t>
            </a:r>
            <a:r>
              <a:rPr lang="en-US" sz="2000" b="1" dirty="0" err="1">
                <a:latin typeface="Times New Roman" panose="02020603050405020304" pitchFamily="18" charset="0"/>
              </a:rPr>
              <a:t>карцинома</a:t>
            </a:r>
            <a:r>
              <a:rPr lang="en-US" sz="2000" b="1" dirty="0">
                <a:latin typeface="Times New Roman" panose="02020603050405020304" pitchFamily="18" charset="0"/>
              </a:rPr>
              <a:t> </a:t>
            </a:r>
            <a:r>
              <a:rPr lang="en-US" sz="2000" b="1" dirty="0" err="1">
                <a:latin typeface="Times New Roman" panose="02020603050405020304" pitchFamily="18" charset="0"/>
              </a:rPr>
              <a:t>тироидеје</a:t>
            </a:r>
            <a:r>
              <a:rPr lang="en-US" sz="2000" b="1" dirty="0">
                <a:latin typeface="Times New Roman" panose="02020603050405020304" pitchFamily="18" charset="0"/>
              </a:rPr>
              <a:t> </a:t>
            </a:r>
            <a:r>
              <a:rPr lang="sl-SI" sz="2000" b="1" dirty="0">
                <a:latin typeface="Times New Roman" panose="02020603050405020304" pitchFamily="18" charset="0"/>
              </a:rPr>
              <a:t> 17- 36% !   </a:t>
            </a:r>
          </a:p>
          <a:p>
            <a:endParaRPr lang="sl-SI" sz="2400" b="1" dirty="0">
              <a:latin typeface="Times New Roman" panose="02020603050405020304" pitchFamily="18" charset="0"/>
            </a:endParaRPr>
          </a:p>
          <a:p>
            <a:pPr eaLnBrk="1" hangingPunct="1"/>
            <a:r>
              <a:rPr lang="en-US" sz="2000" b="1" dirty="0">
                <a:latin typeface="Times New Roman" panose="02020603050405020304" pitchFamily="18" charset="0"/>
              </a:rPr>
              <a:t>5. </a:t>
            </a:r>
            <a:r>
              <a:rPr lang="ru-RU" sz="2000" b="1" dirty="0">
                <a:latin typeface="Times New Roman" panose="02020603050405020304" pitchFamily="18" charset="0"/>
              </a:rPr>
              <a:t>Аспирациона</a:t>
            </a:r>
            <a:r>
              <a:rPr lang="sl-SI" sz="2000" b="1" dirty="0">
                <a:latin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</a:rPr>
              <a:t>биопсија</a:t>
            </a:r>
            <a:r>
              <a:rPr lang="sl-SI" sz="2000" b="1" dirty="0">
                <a:latin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</a:rPr>
              <a:t>танком</a:t>
            </a:r>
            <a:r>
              <a:rPr lang="sl-SI" sz="2000" b="1" dirty="0">
                <a:latin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</a:rPr>
              <a:t>иглом</a:t>
            </a:r>
            <a:r>
              <a:rPr lang="sl-SI" sz="2000" b="1" dirty="0">
                <a:latin typeface="Times New Roman" panose="02020603050405020304" pitchFamily="18" charset="0"/>
              </a:rPr>
              <a:t>: </a:t>
            </a:r>
          </a:p>
          <a:p>
            <a:pPr eaLnBrk="1" hangingPunct="1"/>
            <a:r>
              <a:rPr lang="sl-SI" sz="2000" b="1" dirty="0">
                <a:latin typeface="Times New Roman" panose="02020603050405020304" pitchFamily="18" charset="0"/>
              </a:rPr>
              <a:t>           </a:t>
            </a:r>
            <a:r>
              <a:rPr lang="ru-RU" sz="2000" b="1" dirty="0">
                <a:latin typeface="Times New Roman" panose="02020603050405020304" pitchFamily="18" charset="0"/>
              </a:rPr>
              <a:t>лажно</a:t>
            </a:r>
            <a:r>
              <a:rPr lang="sl-SI" sz="2000" b="1" dirty="0">
                <a:latin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</a:rPr>
              <a:t>нег</a:t>
            </a:r>
            <a:r>
              <a:rPr lang="sl-SI" sz="2000" b="1" dirty="0">
                <a:latin typeface="Times New Roman" panose="02020603050405020304" pitchFamily="18" charset="0"/>
              </a:rPr>
              <a:t>.-6%,  </a:t>
            </a:r>
            <a:r>
              <a:rPr lang="ru-RU" sz="2000" b="1" dirty="0">
                <a:latin typeface="Times New Roman" panose="02020603050405020304" pitchFamily="18" charset="0"/>
              </a:rPr>
              <a:t>лажно</a:t>
            </a:r>
            <a:r>
              <a:rPr lang="sl-SI" sz="2000" b="1" dirty="0">
                <a:latin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</a:rPr>
              <a:t>поз</a:t>
            </a:r>
            <a:r>
              <a:rPr lang="sl-SI" sz="2000" b="1" dirty="0">
                <a:latin typeface="Times New Roman" panose="02020603050405020304" pitchFamily="18" charset="0"/>
              </a:rPr>
              <a:t>.  </a:t>
            </a:r>
            <a:r>
              <a:rPr lang="ru-RU" sz="2000" b="1" dirty="0">
                <a:latin typeface="Times New Roman" panose="02020603050405020304" pitchFamily="18" charset="0"/>
              </a:rPr>
              <a:t>до</a:t>
            </a:r>
            <a:r>
              <a:rPr lang="sl-SI" sz="2000" b="1" dirty="0">
                <a:latin typeface="Times New Roman" panose="02020603050405020304" pitchFamily="18" charset="0"/>
              </a:rPr>
              <a:t> 50</a:t>
            </a:r>
            <a:r>
              <a:rPr lang="sl-SI" sz="2000" b="1" dirty="0" smtClean="0">
                <a:latin typeface="Times New Roman" panose="02020603050405020304" pitchFamily="18" charset="0"/>
              </a:rPr>
              <a:t>%</a:t>
            </a:r>
            <a:endParaRPr lang="sr-Cyrl-RS" sz="2000" b="1" dirty="0" smtClean="0">
              <a:latin typeface="Times New Roman" panose="02020603050405020304" pitchFamily="18" charset="0"/>
            </a:endParaRPr>
          </a:p>
          <a:p>
            <a:pPr eaLnBrk="1" hangingPunct="1"/>
            <a:endParaRPr lang="sl-SI" sz="2000" b="1" dirty="0">
              <a:latin typeface="Times New Roman" panose="02020603050405020304" pitchFamily="18" charset="0"/>
            </a:endParaRPr>
          </a:p>
          <a:p>
            <a:pPr eaLnBrk="1" hangingPunct="1"/>
            <a:r>
              <a:rPr lang="en-US" sz="2000" b="1" dirty="0">
                <a:latin typeface="Times New Roman" panose="02020603050405020304" pitchFamily="18" charset="0"/>
              </a:rPr>
              <a:t>6</a:t>
            </a:r>
            <a:r>
              <a:rPr lang="sr-Latn-CS" sz="2000" b="1" dirty="0">
                <a:latin typeface="Times New Roman" panose="02020603050405020304" pitchFamily="18" charset="0"/>
              </a:rPr>
              <a:t>. </a:t>
            </a:r>
            <a:r>
              <a:rPr lang="ru-RU" sz="2000" b="1" dirty="0">
                <a:latin typeface="Times New Roman" panose="02020603050405020304" pitchFamily="18" charset="0"/>
              </a:rPr>
              <a:t>ПХ</a:t>
            </a:r>
            <a:r>
              <a:rPr lang="en-US" sz="2000" b="1" dirty="0">
                <a:latin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</a:rPr>
              <a:t>после</a:t>
            </a:r>
            <a:r>
              <a:rPr lang="sl-SI" sz="2000" b="1" dirty="0">
                <a:latin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</a:rPr>
              <a:t>хируршког</a:t>
            </a:r>
            <a:r>
              <a:rPr lang="sl-SI" sz="2000" b="1" dirty="0">
                <a:latin typeface="Times New Roman" panose="02020603050405020304" pitchFamily="18" charset="0"/>
              </a:rPr>
              <a:t>  </a:t>
            </a:r>
            <a:r>
              <a:rPr lang="ru-RU" sz="2000" b="1" dirty="0">
                <a:latin typeface="Times New Roman" panose="02020603050405020304" pitchFamily="18" charset="0"/>
              </a:rPr>
              <a:t>уклањања</a:t>
            </a:r>
            <a:endParaRPr lang="sl-SI" sz="2000" b="1" dirty="0">
              <a:latin typeface="Times New Roman" panose="02020603050405020304" pitchFamily="18" charset="0"/>
            </a:endParaRPr>
          </a:p>
          <a:p>
            <a:pPr eaLnBrk="1" hangingPunct="1"/>
            <a:r>
              <a:rPr lang="sl-SI" sz="2000" b="1" dirty="0">
                <a:latin typeface="Times New Roman" panose="02020603050405020304" pitchFamily="18" charset="0"/>
              </a:rPr>
              <a:t>            </a:t>
            </a:r>
            <a:r>
              <a:rPr lang="ru-RU" sz="2000" b="1" dirty="0">
                <a:solidFill>
                  <a:srgbClr val="660033"/>
                </a:solidFill>
                <a:latin typeface="Times New Roman" panose="02020603050405020304" pitchFamily="18" charset="0"/>
              </a:rPr>
              <a:t>Сигуран</a:t>
            </a:r>
            <a:r>
              <a:rPr lang="sl-SI" sz="2000" b="1" dirty="0">
                <a:solidFill>
                  <a:srgbClr val="660033"/>
                </a:solidFill>
                <a:latin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660033"/>
                </a:solidFill>
                <a:latin typeface="Times New Roman" panose="02020603050405020304" pitchFamily="18" charset="0"/>
              </a:rPr>
              <a:t>дијагностички</a:t>
            </a:r>
            <a:r>
              <a:rPr lang="sl-SI" sz="2000" b="1" dirty="0">
                <a:solidFill>
                  <a:srgbClr val="660033"/>
                </a:solidFill>
                <a:latin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660033"/>
                </a:solidFill>
                <a:latin typeface="Times New Roman" panose="02020603050405020304" pitchFamily="18" charset="0"/>
              </a:rPr>
              <a:t>поступак</a:t>
            </a:r>
            <a:r>
              <a:rPr lang="sl-SI" sz="2000" b="1" dirty="0">
                <a:solidFill>
                  <a:srgbClr val="660033"/>
                </a:solidFill>
                <a:latin typeface="Times New Roman" panose="02020603050405020304" pitchFamily="18" charset="0"/>
              </a:rPr>
              <a:t>!</a:t>
            </a:r>
            <a:r>
              <a:rPr lang="sl-SI" sz="2000" b="1" dirty="0">
                <a:latin typeface="Times New Roman" panose="02020603050405020304" pitchFamily="18" charset="0"/>
              </a:rPr>
              <a:t> </a:t>
            </a:r>
          </a:p>
          <a:p>
            <a:pPr eaLnBrk="1" hangingPunct="1"/>
            <a:endParaRPr lang="en-US" sz="2000" b="1" dirty="0">
              <a:latin typeface="Times New Roman" panose="02020603050405020304" pitchFamily="18" charset="0"/>
            </a:endParaRPr>
          </a:p>
        </p:txBody>
      </p:sp>
      <p:pic>
        <p:nvPicPr>
          <p:cNvPr id="2050" name="Picture 2" descr="Multinodular goiter in children: treatment controversies in: Journal of  Pediatric Endocrinology and Metabolism Volume 30 Issue 8 (2017)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835025"/>
            <a:ext cx="1676400" cy="120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Tm="158613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4"/>
          <p:cNvSpPr txBox="1">
            <a:spLocks noChangeArrowheads="1"/>
          </p:cNvSpPr>
          <p:nvPr/>
        </p:nvSpPr>
        <p:spPr bwMode="auto">
          <a:xfrm>
            <a:off x="1981200" y="228600"/>
            <a:ext cx="507841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r>
              <a:rPr lang="ru-RU" sz="3600" b="1">
                <a:latin typeface="Times New Roman" panose="02020603050405020304" pitchFamily="18" charset="0"/>
              </a:rPr>
              <a:t>Малигни</a:t>
            </a:r>
            <a:r>
              <a:rPr lang="sl-SI" sz="3600" b="1">
                <a:latin typeface="Times New Roman" panose="02020603050405020304" pitchFamily="18" charset="0"/>
              </a:rPr>
              <a:t> </a:t>
            </a:r>
            <a:r>
              <a:rPr lang="ru-RU" sz="3600" b="1">
                <a:latin typeface="Times New Roman" panose="02020603050405020304" pitchFamily="18" charset="0"/>
              </a:rPr>
              <a:t>Ту</a:t>
            </a:r>
            <a:r>
              <a:rPr lang="sl-SI" sz="3600" b="1">
                <a:latin typeface="Times New Roman" panose="02020603050405020304" pitchFamily="18" charset="0"/>
              </a:rPr>
              <a:t> </a:t>
            </a:r>
            <a:r>
              <a:rPr lang="ru-RU" sz="3600" b="1">
                <a:latin typeface="Times New Roman" panose="02020603050405020304" pitchFamily="18" charset="0"/>
              </a:rPr>
              <a:t>тироидеје</a:t>
            </a:r>
            <a:r>
              <a:rPr lang="sl-SI" sz="3600" b="1">
                <a:solidFill>
                  <a:srgbClr val="FFFF00"/>
                </a:solidFill>
                <a:latin typeface="Times New Roman" panose="02020603050405020304" pitchFamily="18" charset="0"/>
              </a:rPr>
              <a:t> </a:t>
            </a:r>
            <a:endParaRPr lang="en-US" sz="3600" b="1">
              <a:solidFill>
                <a:srgbClr val="FFFF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1987" name="Text Box 5"/>
          <p:cNvSpPr txBox="1">
            <a:spLocks noChangeArrowheads="1"/>
          </p:cNvSpPr>
          <p:nvPr/>
        </p:nvSpPr>
        <p:spPr bwMode="auto">
          <a:xfrm>
            <a:off x="990600" y="1447800"/>
            <a:ext cx="1841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endParaRPr lang="sr-Latn-CS" sz="2800" b="1" u="sng">
              <a:latin typeface="Times New Roman" panose="02020603050405020304" pitchFamily="18" charset="0"/>
            </a:endParaRPr>
          </a:p>
        </p:txBody>
      </p:sp>
      <p:sp>
        <p:nvSpPr>
          <p:cNvPr id="45060" name="Text Box 6"/>
          <p:cNvSpPr txBox="1">
            <a:spLocks noChangeArrowheads="1"/>
          </p:cNvSpPr>
          <p:nvPr/>
        </p:nvSpPr>
        <p:spPr bwMode="auto">
          <a:xfrm>
            <a:off x="457200" y="838200"/>
            <a:ext cx="8686800" cy="5848350"/>
          </a:xfrm>
          <a:prstGeom prst="rect">
            <a:avLst/>
          </a:prstGeom>
          <a:noFill/>
          <a:ln w="952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2000" b="1" dirty="0">
                <a:latin typeface="Times New Roman" pitchFamily="18" charset="0"/>
              </a:rPr>
              <a:t>Ретки</a:t>
            </a:r>
            <a:r>
              <a:rPr lang="sl-SI" sz="2000" b="1" dirty="0">
                <a:latin typeface="Times New Roman" pitchFamily="18" charset="0"/>
              </a:rPr>
              <a:t>, </a:t>
            </a:r>
          </a:p>
          <a:p>
            <a:pPr eaLnBrk="1" hangingPunct="1">
              <a:defRPr/>
            </a:pPr>
            <a:r>
              <a:rPr lang="sl-SI" sz="2000" b="1" dirty="0">
                <a:latin typeface="Times New Roman" pitchFamily="18" charset="0"/>
              </a:rPr>
              <a:t>2x </a:t>
            </a:r>
            <a:r>
              <a:rPr lang="ru-RU" sz="2000" b="1" dirty="0">
                <a:latin typeface="Times New Roman" pitchFamily="18" charset="0"/>
              </a:rPr>
              <a:t>чешћи</a:t>
            </a:r>
            <a:r>
              <a:rPr lang="sl-SI" sz="2000" b="1" dirty="0">
                <a:latin typeface="Times New Roman" pitchFamily="18" charset="0"/>
              </a:rPr>
              <a:t> </a:t>
            </a:r>
            <a:r>
              <a:rPr lang="ru-RU" sz="2000" b="1" dirty="0">
                <a:latin typeface="Times New Roman" pitchFamily="18" charset="0"/>
              </a:rPr>
              <a:t>код</a:t>
            </a:r>
            <a:r>
              <a:rPr lang="sl-SI" sz="2000" b="1" dirty="0">
                <a:latin typeface="Times New Roman" pitchFamily="18" charset="0"/>
              </a:rPr>
              <a:t> </a:t>
            </a:r>
            <a:r>
              <a:rPr lang="ru-RU" sz="2000" b="1" dirty="0">
                <a:latin typeface="Times New Roman" pitchFamily="18" charset="0"/>
              </a:rPr>
              <a:t>девојчица</a:t>
            </a:r>
            <a:endParaRPr lang="en-US" sz="2000" b="1" dirty="0">
              <a:latin typeface="Times New Roman" pitchFamily="18" charset="0"/>
            </a:endParaRPr>
          </a:p>
          <a:p>
            <a:pPr eaLnBrk="1" hangingPunct="1">
              <a:defRPr/>
            </a:pPr>
            <a:endParaRPr lang="sl-SI" sz="2000" b="1" dirty="0">
              <a:latin typeface="Times New Roman" pitchFamily="18" charset="0"/>
            </a:endParaRPr>
          </a:p>
          <a:p>
            <a:pPr eaLnBrk="1" hangingPunct="1">
              <a:defRPr/>
            </a:pPr>
            <a:r>
              <a:rPr lang="ru-RU" sz="2000" b="1" u="sng" dirty="0">
                <a:latin typeface="Times New Roman" pitchFamily="18" charset="0"/>
              </a:rPr>
              <a:t>Клинички</a:t>
            </a:r>
            <a:r>
              <a:rPr lang="sl-SI" sz="2000" b="1" u="sng" dirty="0">
                <a:latin typeface="Times New Roman" pitchFamily="18" charset="0"/>
              </a:rPr>
              <a:t>:</a:t>
            </a:r>
            <a:r>
              <a:rPr lang="sl-SI" sz="2000" b="1" dirty="0">
                <a:latin typeface="Times New Roman" pitchFamily="18" charset="0"/>
              </a:rPr>
              <a:t>    </a:t>
            </a:r>
            <a:r>
              <a:rPr lang="en-US" sz="2000" b="1" dirty="0">
                <a:latin typeface="Times New Roman" pitchFamily="18" charset="0"/>
              </a:rPr>
              <a:t>1.</a:t>
            </a:r>
            <a:r>
              <a:rPr lang="sr-Latn-RS" sz="2000" b="1" dirty="0">
                <a:latin typeface="Times New Roman" pitchFamily="18" charset="0"/>
              </a:rPr>
              <a:t> </a:t>
            </a:r>
            <a:r>
              <a:rPr lang="ru-RU" sz="2000" b="1" dirty="0">
                <a:latin typeface="Times New Roman" pitchFamily="18" charset="0"/>
              </a:rPr>
              <a:t>Безболан</a:t>
            </a:r>
            <a:r>
              <a:rPr lang="sl-SI" sz="2000" b="1" dirty="0">
                <a:latin typeface="Times New Roman" pitchFamily="18" charset="0"/>
              </a:rPr>
              <a:t> </a:t>
            </a:r>
            <a:r>
              <a:rPr lang="ru-RU" sz="2000" b="1" dirty="0">
                <a:latin typeface="Times New Roman" pitchFamily="18" charset="0"/>
              </a:rPr>
              <a:t>чврст</a:t>
            </a:r>
            <a:r>
              <a:rPr lang="sl-SI" sz="2000" b="1" dirty="0">
                <a:latin typeface="Times New Roman" pitchFamily="18" charset="0"/>
              </a:rPr>
              <a:t> </a:t>
            </a:r>
            <a:r>
              <a:rPr lang="ru-RU" sz="2000" b="1" dirty="0">
                <a:latin typeface="Times New Roman" pitchFamily="18" charset="0"/>
              </a:rPr>
              <a:t>и</a:t>
            </a:r>
            <a:r>
              <a:rPr lang="sl-SI" sz="2000" b="1" dirty="0">
                <a:latin typeface="Times New Roman" pitchFamily="18" charset="0"/>
              </a:rPr>
              <a:t> </a:t>
            </a:r>
            <a:r>
              <a:rPr lang="ru-RU" sz="2000" b="1" dirty="0">
                <a:latin typeface="Times New Roman" pitchFamily="18" charset="0"/>
              </a:rPr>
              <a:t>фиксиран</a:t>
            </a:r>
            <a:r>
              <a:rPr lang="sl-SI" sz="2000" b="1" dirty="0">
                <a:latin typeface="Times New Roman" pitchFamily="18" charset="0"/>
              </a:rPr>
              <a:t> </a:t>
            </a:r>
            <a:r>
              <a:rPr lang="ru-RU" sz="2000" b="1" dirty="0">
                <a:latin typeface="Times New Roman" pitchFamily="18" charset="0"/>
              </a:rPr>
              <a:t>чвор</a:t>
            </a:r>
            <a:r>
              <a:rPr lang="sl-SI" sz="2000" b="1" dirty="0">
                <a:latin typeface="Times New Roman" pitchFamily="18" charset="0"/>
              </a:rPr>
              <a:t> (</a:t>
            </a:r>
            <a:r>
              <a:rPr lang="ru-RU" sz="2000" b="1" dirty="0">
                <a:latin typeface="Times New Roman" pitchFamily="18" charset="0"/>
              </a:rPr>
              <a:t>нодус</a:t>
            </a:r>
            <a:r>
              <a:rPr lang="sl-SI" sz="2000" b="1" dirty="0">
                <a:latin typeface="Times New Roman" pitchFamily="18" charset="0"/>
              </a:rPr>
              <a:t>) </a:t>
            </a:r>
            <a:r>
              <a:rPr lang="ru-RU" sz="2000" b="1" dirty="0">
                <a:latin typeface="Times New Roman" pitchFamily="18" charset="0"/>
              </a:rPr>
              <a:t>у</a:t>
            </a:r>
            <a:r>
              <a:rPr lang="sl-SI" sz="2000" b="1" dirty="0">
                <a:latin typeface="Times New Roman" pitchFamily="18" charset="0"/>
              </a:rPr>
              <a:t> </a:t>
            </a:r>
            <a:r>
              <a:rPr lang="ru-RU" sz="2000" b="1" dirty="0">
                <a:latin typeface="Times New Roman" pitchFamily="18" charset="0"/>
              </a:rPr>
              <a:t>тироидеји</a:t>
            </a:r>
            <a:r>
              <a:rPr lang="sl-SI" sz="2000" b="1" dirty="0">
                <a:latin typeface="Times New Roman" pitchFamily="18" charset="0"/>
              </a:rPr>
              <a:t> </a:t>
            </a:r>
          </a:p>
          <a:p>
            <a:pPr eaLnBrk="1" hangingPunct="1">
              <a:defRPr/>
            </a:pPr>
            <a:r>
              <a:rPr lang="sl-SI" sz="2000" b="1" dirty="0">
                <a:latin typeface="Times New Roman" pitchFamily="18" charset="0"/>
              </a:rPr>
              <a:t>                 </a:t>
            </a:r>
            <a:r>
              <a:rPr lang="sr-Cyrl-RS" sz="2000" b="1" dirty="0">
                <a:latin typeface="Times New Roman" pitchFamily="18" charset="0"/>
              </a:rPr>
              <a:t>     </a:t>
            </a:r>
            <a:r>
              <a:rPr lang="sl-SI" sz="2000" b="1" dirty="0">
                <a:latin typeface="Times New Roman" pitchFamily="18" charset="0"/>
              </a:rPr>
              <a:t>  2. </a:t>
            </a:r>
            <a:r>
              <a:rPr lang="ru-RU" sz="2000" b="1" dirty="0">
                <a:latin typeface="Times New Roman" pitchFamily="18" charset="0"/>
              </a:rPr>
              <a:t>Цервикална</a:t>
            </a:r>
            <a:r>
              <a:rPr lang="sl-SI" sz="2000" b="1" dirty="0">
                <a:latin typeface="Times New Roman" pitchFamily="18" charset="0"/>
              </a:rPr>
              <a:t> </a:t>
            </a:r>
            <a:r>
              <a:rPr lang="ru-RU" sz="2000" b="1" dirty="0">
                <a:latin typeface="Times New Roman" pitchFamily="18" charset="0"/>
              </a:rPr>
              <a:t>лимфаденопатија</a:t>
            </a:r>
            <a:endParaRPr lang="sl-SI" sz="2000" b="1" dirty="0">
              <a:latin typeface="Times New Roman" pitchFamily="18" charset="0"/>
            </a:endParaRPr>
          </a:p>
          <a:p>
            <a:pPr eaLnBrk="1" hangingPunct="1">
              <a:defRPr/>
            </a:pPr>
            <a:r>
              <a:rPr lang="sl-SI" sz="2000" b="1" dirty="0">
                <a:latin typeface="Times New Roman" pitchFamily="18" charset="0"/>
              </a:rPr>
              <a:t>                  </a:t>
            </a:r>
            <a:r>
              <a:rPr lang="sr-Cyrl-RS" sz="2000" b="1" dirty="0">
                <a:latin typeface="Times New Roman" pitchFamily="18" charset="0"/>
              </a:rPr>
              <a:t>      </a:t>
            </a:r>
            <a:r>
              <a:rPr lang="sl-SI" sz="2000" b="1" dirty="0">
                <a:latin typeface="Times New Roman" pitchFamily="18" charset="0"/>
              </a:rPr>
              <a:t> 3. </a:t>
            </a:r>
            <a:r>
              <a:rPr lang="ru-RU" sz="2000" b="1" dirty="0">
                <a:latin typeface="Times New Roman" pitchFamily="18" charset="0"/>
              </a:rPr>
              <a:t>Метастазе</a:t>
            </a:r>
            <a:r>
              <a:rPr lang="sl-SI" sz="2000" b="1" dirty="0">
                <a:latin typeface="Times New Roman" pitchFamily="18" charset="0"/>
              </a:rPr>
              <a:t> </a:t>
            </a:r>
            <a:r>
              <a:rPr lang="ru-RU" sz="2000" b="1" dirty="0">
                <a:latin typeface="Times New Roman" pitchFamily="18" charset="0"/>
              </a:rPr>
              <a:t>у</a:t>
            </a:r>
            <a:r>
              <a:rPr lang="sl-SI" sz="2000" b="1" dirty="0">
                <a:latin typeface="Times New Roman" pitchFamily="18" charset="0"/>
              </a:rPr>
              <a:t> </a:t>
            </a:r>
            <a:r>
              <a:rPr lang="ru-RU" sz="2000" b="1" dirty="0">
                <a:latin typeface="Times New Roman" pitchFamily="18" charset="0"/>
              </a:rPr>
              <a:t>плућа</a:t>
            </a:r>
            <a:r>
              <a:rPr lang="sl-SI" sz="2000" b="1" dirty="0">
                <a:latin typeface="Times New Roman" pitchFamily="18" charset="0"/>
              </a:rPr>
              <a:t>, </a:t>
            </a:r>
            <a:r>
              <a:rPr lang="ru-RU" sz="2000" b="1" dirty="0">
                <a:latin typeface="Times New Roman" pitchFamily="18" charset="0"/>
              </a:rPr>
              <a:t>дуге</a:t>
            </a:r>
            <a:r>
              <a:rPr lang="sl-SI" sz="2000" b="1" dirty="0">
                <a:latin typeface="Times New Roman" pitchFamily="18" charset="0"/>
              </a:rPr>
              <a:t> </a:t>
            </a:r>
            <a:r>
              <a:rPr lang="ru-RU" sz="2000" b="1" dirty="0">
                <a:latin typeface="Times New Roman" pitchFamily="18" charset="0"/>
              </a:rPr>
              <a:t>кости</a:t>
            </a:r>
            <a:r>
              <a:rPr lang="sl-SI" sz="2000" b="1" dirty="0">
                <a:latin typeface="Times New Roman" pitchFamily="18" charset="0"/>
              </a:rPr>
              <a:t>, </a:t>
            </a:r>
            <a:r>
              <a:rPr lang="ru-RU" sz="2000" b="1" dirty="0">
                <a:latin typeface="Times New Roman" pitchFamily="18" charset="0"/>
              </a:rPr>
              <a:t>лобању</a:t>
            </a:r>
            <a:r>
              <a:rPr lang="sl-SI" sz="2000" b="1" dirty="0">
                <a:latin typeface="Times New Roman" pitchFamily="18" charset="0"/>
              </a:rPr>
              <a:t> </a:t>
            </a:r>
            <a:r>
              <a:rPr lang="ru-RU" sz="2000" b="1" dirty="0">
                <a:latin typeface="Times New Roman" pitchFamily="18" charset="0"/>
              </a:rPr>
              <a:t>и</a:t>
            </a:r>
            <a:r>
              <a:rPr lang="sl-SI" sz="2000" b="1" dirty="0">
                <a:latin typeface="Times New Roman" pitchFamily="18" charset="0"/>
              </a:rPr>
              <a:t> </a:t>
            </a:r>
            <a:r>
              <a:rPr lang="ru-RU" sz="2000" b="1" dirty="0">
                <a:latin typeface="Times New Roman" pitchFamily="18" charset="0"/>
              </a:rPr>
              <a:t>аксилу</a:t>
            </a:r>
            <a:endParaRPr lang="sl-SI" sz="2000" b="1" dirty="0">
              <a:latin typeface="Times New Roman" pitchFamily="18" charset="0"/>
            </a:endParaRPr>
          </a:p>
          <a:p>
            <a:pPr eaLnBrk="1" hangingPunct="1">
              <a:defRPr/>
            </a:pPr>
            <a:r>
              <a:rPr lang="sl-SI" sz="2000" b="1" dirty="0">
                <a:latin typeface="Times New Roman" pitchFamily="18" charset="0"/>
              </a:rPr>
              <a:t>                  </a:t>
            </a:r>
            <a:r>
              <a:rPr lang="sr-Cyrl-RS" sz="2000" b="1" dirty="0">
                <a:latin typeface="Times New Roman" pitchFamily="18" charset="0"/>
              </a:rPr>
              <a:t>      </a:t>
            </a:r>
            <a:r>
              <a:rPr lang="sl-SI" sz="2000" b="1" dirty="0">
                <a:latin typeface="Times New Roman" pitchFamily="18" charset="0"/>
              </a:rPr>
              <a:t> 4. </a:t>
            </a:r>
            <a:r>
              <a:rPr lang="ru-RU" sz="2000" b="1" dirty="0">
                <a:latin typeface="Times New Roman" pitchFamily="18" charset="0"/>
              </a:rPr>
              <a:t>Локални</a:t>
            </a:r>
            <a:r>
              <a:rPr lang="sl-SI" sz="2000" b="1" dirty="0">
                <a:latin typeface="Times New Roman" pitchFamily="18" charset="0"/>
              </a:rPr>
              <a:t> </a:t>
            </a:r>
            <a:r>
              <a:rPr lang="ru-RU" sz="2000" b="1" dirty="0">
                <a:latin typeface="Times New Roman" pitchFamily="18" charset="0"/>
              </a:rPr>
              <a:t>симтоми</a:t>
            </a:r>
            <a:r>
              <a:rPr lang="sl-SI" sz="2000" b="1" dirty="0">
                <a:latin typeface="Times New Roman" pitchFamily="18" charset="0"/>
              </a:rPr>
              <a:t>: </a:t>
            </a:r>
            <a:r>
              <a:rPr lang="ru-RU" sz="2000" b="1" dirty="0">
                <a:latin typeface="Times New Roman" pitchFamily="18" charset="0"/>
              </a:rPr>
              <a:t>дисфонија</a:t>
            </a:r>
            <a:r>
              <a:rPr lang="sl-SI" sz="2000" b="1" dirty="0">
                <a:latin typeface="Times New Roman" pitchFamily="18" charset="0"/>
              </a:rPr>
              <a:t>, </a:t>
            </a:r>
            <a:r>
              <a:rPr lang="ru-RU" sz="2000" b="1" dirty="0">
                <a:latin typeface="Times New Roman" pitchFamily="18" charset="0"/>
              </a:rPr>
              <a:t>дисфагија</a:t>
            </a:r>
            <a:endParaRPr lang="sl-SI" sz="2000" b="1" dirty="0">
              <a:latin typeface="Times New Roman" pitchFamily="18" charset="0"/>
            </a:endParaRPr>
          </a:p>
          <a:p>
            <a:pPr eaLnBrk="1" hangingPunct="1">
              <a:defRPr/>
            </a:pPr>
            <a:endParaRPr lang="sl-SI" sz="2000" b="1" dirty="0">
              <a:latin typeface="Times New Roman" pitchFamily="18" charset="0"/>
            </a:endParaRPr>
          </a:p>
          <a:p>
            <a:pPr eaLnBrk="1" hangingPunct="1">
              <a:defRPr/>
            </a:pPr>
            <a:r>
              <a:rPr lang="ru-RU" sz="2000" b="1" u="sng" dirty="0">
                <a:latin typeface="Times New Roman" pitchFamily="18" charset="0"/>
              </a:rPr>
              <a:t>Дг</a:t>
            </a:r>
            <a:r>
              <a:rPr lang="sl-SI" sz="2000" b="1" u="sng" dirty="0">
                <a:latin typeface="Times New Roman" pitchFamily="18" charset="0"/>
              </a:rPr>
              <a:t>:</a:t>
            </a:r>
            <a:r>
              <a:rPr lang="sl-SI" sz="2000" b="1" dirty="0">
                <a:latin typeface="Times New Roman" pitchFamily="18" charset="0"/>
              </a:rPr>
              <a:t>     1.   </a:t>
            </a:r>
            <a:r>
              <a:rPr lang="ru-RU" sz="2000" b="1" dirty="0">
                <a:latin typeface="Times New Roman" pitchFamily="18" charset="0"/>
              </a:rPr>
              <a:t>Сцинтиграфија</a:t>
            </a:r>
            <a:r>
              <a:rPr lang="sl-SI" sz="2000" dirty="0">
                <a:latin typeface="Times New Roman" pitchFamily="18" charset="0"/>
              </a:rPr>
              <a:t>  (</a:t>
            </a:r>
            <a:r>
              <a:rPr lang="ru-RU" sz="2000" dirty="0">
                <a:latin typeface="Times New Roman" pitchFamily="18" charset="0"/>
              </a:rPr>
              <a:t>хладан</a:t>
            </a:r>
            <a:r>
              <a:rPr lang="sl-SI" sz="2000" dirty="0">
                <a:latin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</a:rPr>
              <a:t>нодус</a:t>
            </a:r>
            <a:r>
              <a:rPr lang="sl-SI" sz="2000" dirty="0">
                <a:latin typeface="Times New Roman" pitchFamily="18" charset="0"/>
              </a:rPr>
              <a:t>) </a:t>
            </a:r>
          </a:p>
          <a:p>
            <a:pPr eaLnBrk="1" hangingPunct="1">
              <a:defRPr/>
            </a:pPr>
            <a:r>
              <a:rPr lang="sl-SI" sz="2000" b="1" dirty="0">
                <a:latin typeface="Times New Roman" pitchFamily="18" charset="0"/>
              </a:rPr>
              <a:t>           2.   </a:t>
            </a:r>
            <a:r>
              <a:rPr lang="ru-RU" sz="2000" b="1" dirty="0">
                <a:latin typeface="Times New Roman" pitchFamily="18" charset="0"/>
              </a:rPr>
              <a:t>Ту</a:t>
            </a:r>
            <a:r>
              <a:rPr lang="sl-SI" sz="2000" b="1" dirty="0">
                <a:latin typeface="Times New Roman" pitchFamily="18" charset="0"/>
              </a:rPr>
              <a:t> </a:t>
            </a:r>
            <a:r>
              <a:rPr lang="ru-RU" sz="2000" b="1" dirty="0">
                <a:latin typeface="Times New Roman" pitchFamily="18" charset="0"/>
              </a:rPr>
              <a:t>маркери</a:t>
            </a:r>
            <a:r>
              <a:rPr lang="sl-SI" sz="2000" b="1" dirty="0">
                <a:latin typeface="Times New Roman" pitchFamily="18" charset="0"/>
              </a:rPr>
              <a:t>:</a:t>
            </a:r>
            <a:r>
              <a:rPr lang="sl-SI" sz="2000" dirty="0">
                <a:latin typeface="Times New Roman" pitchFamily="18" charset="0"/>
              </a:rPr>
              <a:t>  </a:t>
            </a:r>
          </a:p>
          <a:p>
            <a:pPr eaLnBrk="1" hangingPunct="1">
              <a:defRPr/>
            </a:pPr>
            <a:r>
              <a:rPr lang="sl-SI" sz="2000" b="1" dirty="0">
                <a:latin typeface="Times New Roman" pitchFamily="18" charset="0"/>
              </a:rPr>
              <a:t>                    - </a:t>
            </a:r>
            <a:r>
              <a:rPr lang="ru-RU" sz="2000" b="1" dirty="0">
                <a:latin typeface="Times New Roman" pitchFamily="18" charset="0"/>
              </a:rPr>
              <a:t>Т</a:t>
            </a:r>
            <a:r>
              <a:rPr lang="sr-Latn-RS" sz="2000" b="1" dirty="0">
                <a:latin typeface="Times New Roman" pitchFamily="18" charset="0"/>
              </a:rPr>
              <a:t>g</a:t>
            </a:r>
            <a:r>
              <a:rPr lang="sl-SI" sz="2000" b="1" dirty="0">
                <a:latin typeface="Times New Roman" pitchFamily="18" charset="0"/>
              </a:rPr>
              <a:t> </a:t>
            </a:r>
            <a:r>
              <a:rPr lang="sl-SI" sz="2000" b="1" dirty="0">
                <a:latin typeface="Times New Roman" pitchFamily="18" charset="0"/>
                <a:sym typeface="Symbol" pitchFamily="18" charset="2"/>
              </a:rPr>
              <a:t></a:t>
            </a:r>
            <a:r>
              <a:rPr lang="sl-SI" sz="2000" dirty="0">
                <a:latin typeface="Times New Roman" pitchFamily="18" charset="0"/>
                <a:sym typeface="Symbol" pitchFamily="18" charset="2"/>
              </a:rPr>
              <a:t>-</a:t>
            </a:r>
            <a:r>
              <a:rPr lang="ru-RU" sz="2000" dirty="0">
                <a:latin typeface="Times New Roman" pitchFamily="18" charset="0"/>
                <a:sym typeface="Symbol" pitchFamily="18" charset="2"/>
              </a:rPr>
              <a:t>није</a:t>
            </a:r>
            <a:r>
              <a:rPr lang="sl-SI" sz="2000" dirty="0">
                <a:latin typeface="Times New Roman" pitchFamily="18" charset="0"/>
                <a:sym typeface="Symbol" pitchFamily="18" charset="2"/>
              </a:rPr>
              <a:t> </a:t>
            </a:r>
            <a:r>
              <a:rPr lang="ru-RU" sz="2000" dirty="0">
                <a:latin typeface="Times New Roman" pitchFamily="18" charset="0"/>
                <a:sym typeface="Symbol" pitchFamily="18" charset="2"/>
              </a:rPr>
              <a:t>специфичан</a:t>
            </a:r>
            <a:r>
              <a:rPr lang="sl-SI" sz="2000" dirty="0">
                <a:latin typeface="Times New Roman" pitchFamily="18" charset="0"/>
                <a:sym typeface="Symbol" pitchFamily="18" charset="2"/>
              </a:rPr>
              <a:t> </a:t>
            </a:r>
            <a:r>
              <a:rPr lang="ru-RU" sz="2000" dirty="0">
                <a:latin typeface="Times New Roman" pitchFamily="18" charset="0"/>
                <a:sym typeface="Symbol" pitchFamily="18" charset="2"/>
              </a:rPr>
              <a:t>само</a:t>
            </a:r>
            <a:r>
              <a:rPr lang="sl-SI" sz="2000" dirty="0">
                <a:latin typeface="Times New Roman" pitchFamily="18" charset="0"/>
                <a:sym typeface="Symbol" pitchFamily="18" charset="2"/>
              </a:rPr>
              <a:t> </a:t>
            </a:r>
            <a:r>
              <a:rPr lang="ru-RU" sz="2000" dirty="0">
                <a:latin typeface="Times New Roman" pitchFamily="18" charset="0"/>
                <a:sym typeface="Symbol" pitchFamily="18" charset="2"/>
              </a:rPr>
              <a:t>за</a:t>
            </a:r>
            <a:r>
              <a:rPr lang="sl-SI" sz="2000" dirty="0">
                <a:latin typeface="Times New Roman" pitchFamily="18" charset="0"/>
                <a:sym typeface="Symbol" pitchFamily="18" charset="2"/>
              </a:rPr>
              <a:t> </a:t>
            </a:r>
            <a:r>
              <a:rPr lang="ru-RU" sz="2000" dirty="0">
                <a:latin typeface="Times New Roman" pitchFamily="18" charset="0"/>
                <a:sym typeface="Symbol" pitchFamily="18" charset="2"/>
              </a:rPr>
              <a:t>Са</a:t>
            </a:r>
            <a:endParaRPr lang="sl-SI" sz="2000" dirty="0">
              <a:latin typeface="Times New Roman" pitchFamily="18" charset="0"/>
              <a:sym typeface="Symbol" pitchFamily="18" charset="2"/>
            </a:endParaRPr>
          </a:p>
          <a:p>
            <a:pPr eaLnBrk="1" hangingPunct="1">
              <a:defRPr/>
            </a:pPr>
            <a:r>
              <a:rPr lang="sl-SI" sz="2000" dirty="0">
                <a:latin typeface="Times New Roman" pitchFamily="18" charset="0"/>
                <a:sym typeface="Symbol" pitchFamily="18" charset="2"/>
              </a:rPr>
              <a:t>                             - </a:t>
            </a:r>
            <a:r>
              <a:rPr lang="ru-RU" sz="2000" dirty="0">
                <a:latin typeface="Times New Roman" pitchFamily="18" charset="0"/>
                <a:sym typeface="Symbol" pitchFamily="18" charset="2"/>
              </a:rPr>
              <a:t>указује</a:t>
            </a:r>
            <a:r>
              <a:rPr lang="sl-SI" sz="2000" dirty="0">
                <a:latin typeface="Times New Roman" pitchFamily="18" charset="0"/>
                <a:sym typeface="Symbol" pitchFamily="18" charset="2"/>
              </a:rPr>
              <a:t> </a:t>
            </a:r>
            <a:r>
              <a:rPr lang="ru-RU" sz="2000" dirty="0">
                <a:latin typeface="Times New Roman" pitchFamily="18" charset="0"/>
                <a:sym typeface="Symbol" pitchFamily="18" charset="2"/>
              </a:rPr>
              <a:t>на</a:t>
            </a:r>
            <a:r>
              <a:rPr lang="sl-SI" sz="2000" dirty="0">
                <a:latin typeface="Times New Roman" pitchFamily="18" charset="0"/>
                <a:sym typeface="Symbol" pitchFamily="18" charset="2"/>
              </a:rPr>
              <a:t> </a:t>
            </a:r>
            <a:r>
              <a:rPr lang="ru-RU" sz="2000" dirty="0">
                <a:latin typeface="Times New Roman" pitchFamily="18" charset="0"/>
                <a:sym typeface="Symbol" pitchFamily="18" charset="2"/>
              </a:rPr>
              <a:t>рецидив</a:t>
            </a:r>
            <a:r>
              <a:rPr lang="sl-SI" sz="2000" dirty="0">
                <a:latin typeface="Times New Roman" pitchFamily="18" charset="0"/>
                <a:sym typeface="Symbol" pitchFamily="18" charset="2"/>
              </a:rPr>
              <a:t> </a:t>
            </a:r>
            <a:r>
              <a:rPr lang="ru-RU" sz="2000" dirty="0">
                <a:latin typeface="Times New Roman" pitchFamily="18" charset="0"/>
                <a:sym typeface="Symbol" pitchFamily="18" charset="2"/>
              </a:rPr>
              <a:t>после</a:t>
            </a:r>
            <a:r>
              <a:rPr lang="sl-SI" sz="2000" dirty="0">
                <a:latin typeface="Times New Roman" pitchFamily="18" charset="0"/>
                <a:sym typeface="Symbol" pitchFamily="18" charset="2"/>
              </a:rPr>
              <a:t> </a:t>
            </a:r>
            <a:r>
              <a:rPr lang="ru-RU" sz="2000" dirty="0">
                <a:latin typeface="Times New Roman" pitchFamily="18" charset="0"/>
                <a:sym typeface="Symbol" pitchFamily="18" charset="2"/>
              </a:rPr>
              <a:t>тироидектомије</a:t>
            </a:r>
            <a:endParaRPr lang="sl-SI" sz="2000" dirty="0">
              <a:latin typeface="Times New Roman" pitchFamily="18" charset="0"/>
              <a:sym typeface="Symbol" pitchFamily="18" charset="2"/>
            </a:endParaRPr>
          </a:p>
          <a:p>
            <a:pPr eaLnBrk="1" hangingPunct="1">
              <a:defRPr/>
            </a:pPr>
            <a:r>
              <a:rPr lang="sl-SI" sz="2000" dirty="0">
                <a:latin typeface="Times New Roman" pitchFamily="18" charset="0"/>
                <a:sym typeface="Symbol" pitchFamily="18" charset="2"/>
              </a:rPr>
              <a:t>                    - </a:t>
            </a:r>
            <a:r>
              <a:rPr lang="ru-RU" sz="2000" b="1" dirty="0">
                <a:latin typeface="Times New Roman" pitchFamily="18" charset="0"/>
                <a:sym typeface="Symbol" pitchFamily="18" charset="2"/>
              </a:rPr>
              <a:t>Калцитонин</a:t>
            </a:r>
            <a:r>
              <a:rPr lang="sl-SI" sz="2000" b="1" dirty="0">
                <a:latin typeface="Times New Roman" pitchFamily="18" charset="0"/>
                <a:sym typeface="Symbol" pitchFamily="18" charset="2"/>
              </a:rPr>
              <a:t> </a:t>
            </a:r>
            <a:r>
              <a:rPr lang="sl-SI" sz="2000" dirty="0">
                <a:latin typeface="Times New Roman" pitchFamily="18" charset="0"/>
                <a:sym typeface="Symbol" pitchFamily="18" charset="2"/>
              </a:rPr>
              <a:t> ( </a:t>
            </a:r>
            <a:r>
              <a:rPr lang="ru-RU" sz="2000" dirty="0">
                <a:latin typeface="Times New Roman" pitchFamily="18" charset="0"/>
                <a:sym typeface="Symbol" pitchFamily="18" charset="2"/>
              </a:rPr>
              <a:t>базално</a:t>
            </a:r>
            <a:r>
              <a:rPr lang="sl-SI" sz="2000" dirty="0">
                <a:latin typeface="Times New Roman" pitchFamily="18" charset="0"/>
                <a:sym typeface="Symbol" pitchFamily="18" charset="2"/>
              </a:rPr>
              <a:t> </a:t>
            </a:r>
            <a:r>
              <a:rPr lang="ru-RU" sz="2000" dirty="0">
                <a:latin typeface="Times New Roman" pitchFamily="18" charset="0"/>
                <a:sym typeface="Symbol" pitchFamily="18" charset="2"/>
              </a:rPr>
              <a:t>и</a:t>
            </a:r>
            <a:r>
              <a:rPr lang="sl-SI" sz="2000" dirty="0">
                <a:latin typeface="Times New Roman" pitchFamily="18" charset="0"/>
                <a:sym typeface="Symbol" pitchFamily="18" charset="2"/>
              </a:rPr>
              <a:t> </a:t>
            </a:r>
            <a:r>
              <a:rPr lang="ru-RU" sz="2000" dirty="0">
                <a:latin typeface="Times New Roman" pitchFamily="18" charset="0"/>
                <a:sym typeface="Symbol" pitchFamily="18" charset="2"/>
              </a:rPr>
              <a:t>после</a:t>
            </a:r>
            <a:r>
              <a:rPr lang="sl-SI" sz="2000" dirty="0">
                <a:latin typeface="Times New Roman" pitchFamily="18" charset="0"/>
                <a:sym typeface="Symbol" pitchFamily="18" charset="2"/>
              </a:rPr>
              <a:t> </a:t>
            </a:r>
            <a:r>
              <a:rPr lang="ru-RU" sz="2000" dirty="0">
                <a:latin typeface="Times New Roman" pitchFamily="18" charset="0"/>
                <a:sym typeface="Symbol" pitchFamily="18" charset="2"/>
              </a:rPr>
              <a:t>Пентагастрина</a:t>
            </a:r>
            <a:r>
              <a:rPr lang="sl-SI" sz="2000" dirty="0">
                <a:latin typeface="Times New Roman" pitchFamily="18" charset="0"/>
                <a:sym typeface="Symbol" pitchFamily="18" charset="2"/>
              </a:rPr>
              <a:t>)</a:t>
            </a:r>
          </a:p>
          <a:p>
            <a:pPr eaLnBrk="1" hangingPunct="1">
              <a:defRPr/>
            </a:pPr>
            <a:r>
              <a:rPr lang="sl-SI" sz="2000" dirty="0">
                <a:latin typeface="Times New Roman" pitchFamily="18" charset="0"/>
                <a:sym typeface="Symbol" pitchFamily="18" charset="2"/>
              </a:rPr>
              <a:t>                    -</a:t>
            </a:r>
            <a:r>
              <a:rPr lang="sl-SI" sz="2000" b="1" dirty="0">
                <a:solidFill>
                  <a:srgbClr val="660033"/>
                </a:solidFill>
                <a:latin typeface="Times New Roman" pitchFamily="18" charset="0"/>
                <a:sym typeface="Symbol" pitchFamily="18" charset="2"/>
              </a:rPr>
              <a:t>*</a:t>
            </a:r>
            <a:r>
              <a:rPr lang="sr-Latn-RS" sz="2000" b="1" dirty="0">
                <a:latin typeface="Times New Roman" pitchFamily="18" charset="0"/>
                <a:sym typeface="Symbol" pitchFamily="18" charset="2"/>
              </a:rPr>
              <a:t>PTH</a:t>
            </a:r>
            <a:r>
              <a:rPr lang="sl-SI" sz="2000" b="1" dirty="0">
                <a:latin typeface="Times New Roman" pitchFamily="18" charset="0"/>
                <a:sym typeface="Symbol" pitchFamily="18" charset="2"/>
              </a:rPr>
              <a:t>-</a:t>
            </a:r>
            <a:r>
              <a:rPr lang="sl-SI" sz="2000" dirty="0">
                <a:latin typeface="Times New Roman" pitchFamily="18" charset="0"/>
                <a:sym typeface="Symbol" pitchFamily="18" charset="2"/>
              </a:rPr>
              <a:t>( </a:t>
            </a:r>
            <a:r>
              <a:rPr lang="ru-RU" sz="2000" dirty="0">
                <a:latin typeface="Times New Roman" pitchFamily="18" charset="0"/>
                <a:sym typeface="Symbol" pitchFamily="18" charset="2"/>
              </a:rPr>
              <a:t>сумња</a:t>
            </a:r>
            <a:r>
              <a:rPr lang="sl-SI" sz="2000" dirty="0">
                <a:latin typeface="Times New Roman" pitchFamily="18" charset="0"/>
                <a:sym typeface="Symbol" pitchFamily="18" charset="2"/>
              </a:rPr>
              <a:t> </a:t>
            </a:r>
            <a:r>
              <a:rPr lang="ru-RU" sz="2000" dirty="0">
                <a:latin typeface="Times New Roman" pitchFamily="18" charset="0"/>
                <a:sym typeface="Symbol" pitchFamily="18" charset="2"/>
              </a:rPr>
              <a:t>на</a:t>
            </a:r>
            <a:r>
              <a:rPr lang="sl-SI" sz="2000" dirty="0">
                <a:latin typeface="Times New Roman" pitchFamily="18" charset="0"/>
                <a:sym typeface="Symbol" pitchFamily="18" charset="2"/>
              </a:rPr>
              <a:t> </a:t>
            </a:r>
            <a:r>
              <a:rPr lang="ru-RU" sz="2000" dirty="0">
                <a:latin typeface="Times New Roman" pitchFamily="18" charset="0"/>
                <a:sym typeface="Symbol" pitchFamily="18" charset="2"/>
              </a:rPr>
              <a:t>Ту</a:t>
            </a:r>
            <a:r>
              <a:rPr lang="sl-SI" sz="2000" dirty="0">
                <a:latin typeface="Times New Roman" pitchFamily="18" charset="0"/>
                <a:sym typeface="Symbol" pitchFamily="18" charset="2"/>
              </a:rPr>
              <a:t> </a:t>
            </a:r>
            <a:r>
              <a:rPr lang="ru-RU" sz="2000" dirty="0">
                <a:latin typeface="Times New Roman" pitchFamily="18" charset="0"/>
                <a:sym typeface="Symbol" pitchFamily="18" charset="2"/>
              </a:rPr>
              <a:t>паратироидеје</a:t>
            </a:r>
            <a:r>
              <a:rPr lang="en-US" sz="2000" dirty="0">
                <a:latin typeface="Times New Roman" pitchFamily="18" charset="0"/>
                <a:sym typeface="Symbol" pitchFamily="18" charset="2"/>
              </a:rPr>
              <a:t> )</a:t>
            </a:r>
            <a:endParaRPr lang="en-US" sz="2000" b="1" dirty="0">
              <a:latin typeface="Times New Roman" pitchFamily="18" charset="0"/>
            </a:endParaRPr>
          </a:p>
          <a:p>
            <a:pPr eaLnBrk="1" hangingPunct="1">
              <a:defRPr/>
            </a:pPr>
            <a:endParaRPr lang="sl-SI" sz="2000" b="1" dirty="0">
              <a:latin typeface="Times New Roman" pitchFamily="18" charset="0"/>
            </a:endParaRPr>
          </a:p>
          <a:p>
            <a:pPr eaLnBrk="1" hangingPunct="1">
              <a:defRPr/>
            </a:pPr>
            <a:r>
              <a:rPr lang="sl-SI" sz="2000" b="1" u="sng" dirty="0">
                <a:latin typeface="Times New Roman" pitchFamily="18" charset="0"/>
              </a:rPr>
              <a:t> </a:t>
            </a:r>
            <a:r>
              <a:rPr lang="ru-RU" sz="2000" b="1" u="sng" dirty="0">
                <a:latin typeface="Times New Roman" pitchFamily="18" charset="0"/>
              </a:rPr>
              <a:t>Ризикофактори</a:t>
            </a:r>
            <a:r>
              <a:rPr lang="sl-SI" sz="2000" b="1" u="sng" dirty="0">
                <a:latin typeface="Times New Roman" pitchFamily="18" charset="0"/>
              </a:rPr>
              <a:t>- </a:t>
            </a:r>
            <a:endParaRPr lang="en-US" sz="2000" b="1" u="sng" dirty="0">
              <a:latin typeface="Times New Roman" pitchFamily="18" charset="0"/>
            </a:endParaRPr>
          </a:p>
          <a:p>
            <a:pPr lvl="1" eaLnBrk="1" hangingPunct="1">
              <a:buFont typeface="Arial" pitchFamily="34" charset="0"/>
              <a:buChar char="•"/>
              <a:defRPr/>
            </a:pPr>
            <a:r>
              <a:rPr lang="sl-SI" b="1" dirty="0">
                <a:latin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</a:rPr>
              <a:t>предходне</a:t>
            </a:r>
            <a:r>
              <a:rPr lang="sl-SI" b="1" dirty="0">
                <a:latin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</a:rPr>
              <a:t>болести</a:t>
            </a:r>
            <a:r>
              <a:rPr lang="sl-SI" b="1" dirty="0">
                <a:latin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</a:rPr>
              <a:t>тироидеје</a:t>
            </a:r>
            <a:r>
              <a:rPr lang="sl-SI" b="1" dirty="0">
                <a:latin typeface="Times New Roman" pitchFamily="18" charset="0"/>
              </a:rPr>
              <a:t> </a:t>
            </a:r>
            <a:endParaRPr lang="en-US" b="1" dirty="0">
              <a:latin typeface="Times New Roman" pitchFamily="18" charset="0"/>
            </a:endParaRPr>
          </a:p>
          <a:p>
            <a:pPr lvl="1" eaLnBrk="1" hangingPunct="1">
              <a:buFont typeface="Arial" pitchFamily="34" charset="0"/>
              <a:buChar char="•"/>
              <a:defRPr/>
            </a:pPr>
            <a:r>
              <a:rPr lang="sr-Latn-RS" b="1" dirty="0">
                <a:latin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</a:rPr>
              <a:t>деца</a:t>
            </a:r>
            <a:r>
              <a:rPr lang="sl-SI" b="1" dirty="0">
                <a:latin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</a:rPr>
              <a:t>са</a:t>
            </a:r>
            <a:r>
              <a:rPr lang="sl-SI" b="1" dirty="0">
                <a:latin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</a:rPr>
              <a:t>анамнезом</a:t>
            </a:r>
            <a:r>
              <a:rPr lang="sl-SI" b="1" dirty="0">
                <a:latin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</a:rPr>
              <a:t>о</a:t>
            </a:r>
            <a:r>
              <a:rPr lang="sl-SI" b="1" dirty="0">
                <a:latin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</a:rPr>
              <a:t>зрачења</a:t>
            </a:r>
            <a:r>
              <a:rPr lang="sl-SI" b="1" dirty="0">
                <a:latin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</a:rPr>
              <a:t>врата</a:t>
            </a:r>
            <a:r>
              <a:rPr lang="en-US" b="1" dirty="0">
                <a:latin typeface="Times New Roman" pitchFamily="18" charset="0"/>
              </a:rPr>
              <a:t> (3-5 </a:t>
            </a:r>
            <a:r>
              <a:rPr lang="ru-RU" b="1" dirty="0">
                <a:latin typeface="Times New Roman" pitchFamily="18" charset="0"/>
              </a:rPr>
              <a:t>год</a:t>
            </a:r>
            <a:r>
              <a:rPr lang="en-US" b="1" dirty="0">
                <a:latin typeface="Times New Roman" pitchFamily="18" charset="0"/>
              </a:rPr>
              <a:t>)</a:t>
            </a:r>
          </a:p>
          <a:p>
            <a:pPr lvl="1" eaLnBrk="1" hangingPunct="1">
              <a:buFont typeface="Arial" pitchFamily="34" charset="0"/>
              <a:buChar char="•"/>
              <a:defRPr/>
            </a:pPr>
            <a:r>
              <a:rPr lang="sr-Latn-RS" b="1" dirty="0">
                <a:latin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</a:rPr>
              <a:t>Позитивна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</a:rPr>
              <a:t>породична</a:t>
            </a:r>
            <a:r>
              <a:rPr lang="sr-Latn-RS" b="1" dirty="0">
                <a:latin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</a:rPr>
              <a:t>анамнеза</a:t>
            </a:r>
            <a:endParaRPr lang="sl-SI" b="1" dirty="0">
              <a:latin typeface="Times New Roman" pitchFamily="18" charset="0"/>
            </a:endParaRPr>
          </a:p>
        </p:txBody>
      </p:sp>
      <p:pic>
        <p:nvPicPr>
          <p:cNvPr id="41989" name="Picture 11" descr="oprahcro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304800"/>
            <a:ext cx="169545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62" name="Rectangle 6"/>
          <p:cNvSpPr>
            <a:spLocks noChangeArrowheads="1"/>
          </p:cNvSpPr>
          <p:nvPr/>
        </p:nvSpPr>
        <p:spPr bwMode="auto">
          <a:xfrm>
            <a:off x="5715000" y="3124200"/>
            <a:ext cx="3200400" cy="1200150"/>
          </a:xfrm>
          <a:prstGeom prst="rect">
            <a:avLst/>
          </a:prstGeom>
          <a:solidFill>
            <a:srgbClr val="E4C9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buFont typeface="Symbol" pitchFamily="18" charset="2"/>
              <a:buChar char="§"/>
              <a:defRPr/>
            </a:pPr>
            <a:r>
              <a:rPr lang="sl-SI" b="1" dirty="0">
                <a:latin typeface="Times New Roman" pitchFamily="18" charset="0"/>
                <a:sym typeface="Symbol" pitchFamily="18" charset="2"/>
              </a:rPr>
              <a:t> </a:t>
            </a:r>
            <a:r>
              <a:rPr lang="sl-SI" b="1" dirty="0">
                <a:latin typeface="Times New Roman" pitchFamily="18" charset="0"/>
              </a:rPr>
              <a:t>Papilarni Ca –</a:t>
            </a:r>
            <a:r>
              <a:rPr lang="sl-SI" dirty="0">
                <a:latin typeface="Times New Roman" pitchFamily="18" charset="0"/>
              </a:rPr>
              <a:t> </a:t>
            </a:r>
          </a:p>
          <a:p>
            <a:pPr eaLnBrk="1" hangingPunct="1">
              <a:buFont typeface="Symbol" pitchFamily="18" charset="2"/>
              <a:buChar char="§"/>
              <a:defRPr/>
            </a:pPr>
            <a:r>
              <a:rPr lang="sl-SI" b="1" dirty="0">
                <a:latin typeface="Times New Roman" pitchFamily="18" charset="0"/>
                <a:sym typeface="Symbol" pitchFamily="18" charset="2"/>
              </a:rPr>
              <a:t>Folikularni Ca – </a:t>
            </a:r>
          </a:p>
          <a:p>
            <a:pPr eaLnBrk="1" hangingPunct="1">
              <a:buFont typeface="Symbol" pitchFamily="18" charset="2"/>
              <a:buChar char="§"/>
              <a:defRPr/>
            </a:pPr>
            <a:r>
              <a:rPr lang="sl-SI" b="1" dirty="0">
                <a:latin typeface="Times New Roman" pitchFamily="18" charset="0"/>
              </a:rPr>
              <a:t> </a:t>
            </a:r>
            <a:r>
              <a:rPr lang="sl-SI" b="1" dirty="0">
                <a:latin typeface="Times New Roman" pitchFamily="18" charset="0"/>
                <a:sym typeface="Symbol" pitchFamily="18" charset="2"/>
              </a:rPr>
              <a:t>Mešoviti </a:t>
            </a:r>
            <a:r>
              <a:rPr lang="sl-SI" b="1" dirty="0">
                <a:latin typeface="Times New Roman" pitchFamily="18" charset="0"/>
              </a:rPr>
              <a:t>(anaplastički)  Ca</a:t>
            </a:r>
          </a:p>
          <a:p>
            <a:pPr eaLnBrk="1" hangingPunct="1">
              <a:buFont typeface="Symbol" pitchFamily="18" charset="2"/>
              <a:buChar char="§"/>
              <a:defRPr/>
            </a:pPr>
            <a:r>
              <a:rPr lang="sl-SI" b="1" dirty="0">
                <a:latin typeface="Times New Roman" pitchFamily="18" charset="0"/>
              </a:rPr>
              <a:t>Medularni Ca –</a:t>
            </a:r>
          </a:p>
        </p:txBody>
      </p:sp>
    </p:spTree>
  </p:cSld>
  <p:clrMapOvr>
    <a:masterClrMapping/>
  </p:clrMapOvr>
  <p:transition advTm="149341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838200"/>
            <a:ext cx="4191000" cy="762000"/>
          </a:xfrm>
        </p:spPr>
        <p:txBody>
          <a:bodyPr/>
          <a:lstStyle/>
          <a:p>
            <a:pPr eaLnBrk="1" hangingPunct="1"/>
            <a:r>
              <a:rPr lang="en-US" sz="2800" b="1" smtClean="0">
                <a:solidFill>
                  <a:schemeClr val="tx1"/>
                </a:solidFill>
                <a:latin typeface="Times New Roman" panose="02020603050405020304" pitchFamily="18" charset="0"/>
              </a:rPr>
              <a:t>Papilar</a:t>
            </a:r>
            <a:r>
              <a:rPr lang="sr-Latn-CS" sz="2800" b="1" smtClean="0">
                <a:solidFill>
                  <a:schemeClr val="tx1"/>
                </a:solidFill>
                <a:latin typeface="Times New Roman" panose="02020603050405020304" pitchFamily="18" charset="0"/>
              </a:rPr>
              <a:t>ni Ca tiroideje</a:t>
            </a:r>
            <a:endParaRPr lang="en-US" sz="2800" b="1" smtClean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676400"/>
            <a:ext cx="4114800" cy="19050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800" b="1" smtClean="0">
                <a:latin typeface="Times New Roman" panose="02020603050405020304" pitchFamily="18" charset="0"/>
              </a:rPr>
              <a:t>80% </a:t>
            </a:r>
            <a:r>
              <a:rPr lang="sr-Latn-CS" sz="1800" b="1" smtClean="0">
                <a:latin typeface="Times New Roman" panose="02020603050405020304" pitchFamily="18" charset="0"/>
              </a:rPr>
              <a:t> </a:t>
            </a:r>
            <a:r>
              <a:rPr lang="ru-RU" sz="1800" b="1" smtClean="0">
                <a:latin typeface="Times New Roman" panose="02020603050405020304" pitchFamily="18" charset="0"/>
              </a:rPr>
              <a:t>свих</a:t>
            </a:r>
            <a:r>
              <a:rPr lang="sr-Latn-CS" sz="1800" b="1" smtClean="0">
                <a:latin typeface="Times New Roman" panose="02020603050405020304" pitchFamily="18" charset="0"/>
              </a:rPr>
              <a:t> </a:t>
            </a:r>
            <a:r>
              <a:rPr lang="ru-RU" sz="1800" b="1" smtClean="0">
                <a:latin typeface="Times New Roman" panose="02020603050405020304" pitchFamily="18" charset="0"/>
              </a:rPr>
              <a:t>тироидних</a:t>
            </a:r>
            <a:r>
              <a:rPr lang="sr-Latn-CS" sz="1800" b="1" smtClean="0">
                <a:latin typeface="Times New Roman" panose="02020603050405020304" pitchFamily="18" charset="0"/>
              </a:rPr>
              <a:t> </a:t>
            </a:r>
            <a:r>
              <a:rPr lang="ru-RU" sz="1800" b="1" smtClean="0">
                <a:latin typeface="Times New Roman" panose="02020603050405020304" pitchFamily="18" charset="0"/>
              </a:rPr>
              <a:t>карцинома</a:t>
            </a:r>
            <a:endParaRPr lang="sr-Latn-CS" sz="1800" smtClean="0">
              <a:latin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1800" smtClean="0">
                <a:latin typeface="Times New Roman" panose="02020603050405020304" pitchFamily="18" charset="0"/>
              </a:rPr>
              <a:t>споро</a:t>
            </a:r>
            <a:r>
              <a:rPr lang="sr-Latn-CS" sz="1800" smtClean="0">
                <a:latin typeface="Times New Roman" panose="02020603050405020304" pitchFamily="18" charset="0"/>
              </a:rPr>
              <a:t> </a:t>
            </a:r>
            <a:r>
              <a:rPr lang="ru-RU" sz="1800" smtClean="0">
                <a:latin typeface="Times New Roman" panose="02020603050405020304" pitchFamily="18" charset="0"/>
              </a:rPr>
              <a:t>расту</a:t>
            </a:r>
            <a:r>
              <a:rPr lang="sr-Latn-CS" sz="1800" smtClean="0">
                <a:latin typeface="Times New Roman" panose="02020603050405020304" pitchFamily="18" charset="0"/>
              </a:rPr>
              <a:t>, </a:t>
            </a:r>
            <a:r>
              <a:rPr lang="ru-RU" sz="1800" smtClean="0">
                <a:latin typeface="Times New Roman" panose="02020603050405020304" pitchFamily="18" charset="0"/>
              </a:rPr>
              <a:t>ретко</a:t>
            </a:r>
            <a:r>
              <a:rPr lang="sr-Latn-CS" sz="1800" smtClean="0">
                <a:latin typeface="Times New Roman" panose="02020603050405020304" pitchFamily="18" charset="0"/>
              </a:rPr>
              <a:t> </a:t>
            </a:r>
            <a:r>
              <a:rPr lang="ru-RU" sz="1800" smtClean="0">
                <a:latin typeface="Times New Roman" panose="02020603050405020304" pitchFamily="18" charset="0"/>
              </a:rPr>
              <a:t>дају</a:t>
            </a:r>
            <a:r>
              <a:rPr lang="sr-Latn-CS" sz="1800" smtClean="0">
                <a:latin typeface="Times New Roman" panose="02020603050405020304" pitchFamily="18" charset="0"/>
              </a:rPr>
              <a:t> </a:t>
            </a:r>
            <a:r>
              <a:rPr lang="ru-RU" sz="1800" smtClean="0">
                <a:latin typeface="Times New Roman" panose="02020603050405020304" pitchFamily="18" charset="0"/>
              </a:rPr>
              <a:t>мета</a:t>
            </a:r>
            <a:endParaRPr lang="sr-Latn-CS" sz="1800" smtClean="0">
              <a:latin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1800" smtClean="0">
                <a:latin typeface="Times New Roman" panose="02020603050405020304" pitchFamily="18" charset="0"/>
              </a:rPr>
              <a:t>калцификати</a:t>
            </a:r>
            <a:r>
              <a:rPr lang="sr-Latn-CS" sz="1800" smtClean="0">
                <a:latin typeface="Times New Roman" panose="02020603050405020304" pitchFamily="18" charset="0"/>
              </a:rPr>
              <a:t>, </a:t>
            </a:r>
            <a:r>
              <a:rPr lang="ru-RU" sz="1800" smtClean="0">
                <a:latin typeface="Times New Roman" panose="02020603050405020304" pitchFamily="18" charset="0"/>
              </a:rPr>
              <a:t>псамоми</a:t>
            </a:r>
            <a:endParaRPr lang="sr-Latn-CS" sz="1800" smtClean="0">
              <a:latin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1800" smtClean="0">
                <a:latin typeface="Times New Roman" panose="02020603050405020304" pitchFamily="18" charset="0"/>
              </a:rPr>
              <a:t>пролиферације</a:t>
            </a:r>
            <a:r>
              <a:rPr lang="sr-Latn-CS" sz="1800" smtClean="0">
                <a:latin typeface="Times New Roman" panose="02020603050405020304" pitchFamily="18" charset="0"/>
              </a:rPr>
              <a:t> </a:t>
            </a:r>
            <a:r>
              <a:rPr lang="ru-RU" sz="1800" smtClean="0">
                <a:latin typeface="Times New Roman" panose="02020603050405020304" pitchFamily="18" charset="0"/>
              </a:rPr>
              <a:t>унутар</a:t>
            </a:r>
            <a:r>
              <a:rPr lang="sr-Latn-CS" sz="1800" smtClean="0">
                <a:latin typeface="Times New Roman" panose="02020603050405020304" pitchFamily="18" charset="0"/>
              </a:rPr>
              <a:t> </a:t>
            </a:r>
            <a:r>
              <a:rPr lang="ru-RU" sz="1800" smtClean="0">
                <a:latin typeface="Times New Roman" panose="02020603050405020304" pitchFamily="18" charset="0"/>
              </a:rPr>
              <a:t>фоликула</a:t>
            </a:r>
            <a:endParaRPr lang="en-US" sz="1800" smtClean="0">
              <a:latin typeface="Times New Roman" panose="02020603050405020304" pitchFamily="18" charset="0"/>
            </a:endParaRPr>
          </a:p>
        </p:txBody>
      </p:sp>
      <p:pic>
        <p:nvPicPr>
          <p:cNvPr id="46084" name="Picture 5" descr="papthyr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3200400"/>
            <a:ext cx="2743200" cy="1447800"/>
          </a:xfrm>
          <a:prstGeom prst="rect">
            <a:avLst/>
          </a:prstGeom>
          <a:noFill/>
          <a:ln w="2857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</p:spPr>
      </p:pic>
      <p:sp>
        <p:nvSpPr>
          <p:cNvPr id="43013" name="Line 9"/>
          <p:cNvSpPr>
            <a:spLocks noChangeShapeType="1"/>
          </p:cNvSpPr>
          <p:nvPr/>
        </p:nvSpPr>
        <p:spPr bwMode="auto">
          <a:xfrm>
            <a:off x="1676400" y="3048000"/>
            <a:ext cx="838200" cy="1371600"/>
          </a:xfrm>
          <a:prstGeom prst="line">
            <a:avLst/>
          </a:prstGeom>
          <a:noFill/>
          <a:ln w="28575">
            <a:solidFill>
              <a:srgbClr val="CC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14" name="Line 14"/>
          <p:cNvSpPr>
            <a:spLocks noChangeShapeType="1"/>
          </p:cNvSpPr>
          <p:nvPr/>
        </p:nvSpPr>
        <p:spPr bwMode="auto">
          <a:xfrm flipH="1">
            <a:off x="1066800" y="2743200"/>
            <a:ext cx="152400" cy="1295400"/>
          </a:xfrm>
          <a:prstGeom prst="line">
            <a:avLst/>
          </a:prstGeom>
          <a:noFill/>
          <a:ln w="28575">
            <a:solidFill>
              <a:srgbClr val="33339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15" name="Rectangle 7"/>
          <p:cNvSpPr>
            <a:spLocks noChangeArrowheads="1"/>
          </p:cNvSpPr>
          <p:nvPr/>
        </p:nvSpPr>
        <p:spPr bwMode="auto">
          <a:xfrm>
            <a:off x="5135563" y="1131093"/>
            <a:ext cx="40084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r>
              <a:rPr lang="en-US" sz="2800" b="1" dirty="0" err="1">
                <a:latin typeface="Times New Roman" panose="02020603050405020304" pitchFamily="18" charset="0"/>
              </a:rPr>
              <a:t>Foli</a:t>
            </a:r>
            <a:r>
              <a:rPr lang="sr-Latn-CS" sz="2800" b="1" dirty="0">
                <a:latin typeface="Times New Roman" panose="02020603050405020304" pitchFamily="18" charset="0"/>
              </a:rPr>
              <a:t>k</a:t>
            </a:r>
            <a:r>
              <a:rPr lang="en-US" sz="2800" b="1" dirty="0" err="1">
                <a:latin typeface="Times New Roman" panose="02020603050405020304" pitchFamily="18" charset="0"/>
              </a:rPr>
              <a:t>ular</a:t>
            </a:r>
            <a:r>
              <a:rPr lang="sr-Latn-CS" sz="2800" b="1" dirty="0">
                <a:latin typeface="Times New Roman" panose="02020603050405020304" pitchFamily="18" charset="0"/>
              </a:rPr>
              <a:t>ni </a:t>
            </a:r>
            <a:r>
              <a:rPr lang="en-US" sz="2800" b="1" dirty="0">
                <a:latin typeface="Times New Roman" panose="02020603050405020304" pitchFamily="18" charset="0"/>
              </a:rPr>
              <a:t> C</a:t>
            </a:r>
            <a:r>
              <a:rPr lang="sr-Latn-CS" sz="2800" b="1" dirty="0">
                <a:latin typeface="Times New Roman" panose="02020603050405020304" pitchFamily="18" charset="0"/>
              </a:rPr>
              <a:t>a tiroideje</a:t>
            </a:r>
            <a:r>
              <a:rPr lang="sr-Latn-CS" sz="2800" dirty="0">
                <a:latin typeface="Times New Roman" panose="02020603050405020304" pitchFamily="18" charset="0"/>
              </a:rPr>
              <a:t> </a:t>
            </a:r>
            <a:endParaRPr lang="en-US" sz="2800" dirty="0"/>
          </a:p>
        </p:txBody>
      </p:sp>
      <p:pic>
        <p:nvPicPr>
          <p:cNvPr id="46088" name="Picture 3" descr="24-1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0" y="2971800"/>
            <a:ext cx="2819400" cy="1524000"/>
          </a:xfrm>
          <a:prstGeom prst="rect">
            <a:avLst/>
          </a:prstGeom>
          <a:noFill/>
          <a:ln w="2857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</p:spPr>
      </p:pic>
      <p:sp>
        <p:nvSpPr>
          <p:cNvPr id="43017" name="Text Box 6"/>
          <p:cNvSpPr txBox="1">
            <a:spLocks noChangeArrowheads="1"/>
          </p:cNvSpPr>
          <p:nvPr/>
        </p:nvSpPr>
        <p:spPr bwMode="auto">
          <a:xfrm>
            <a:off x="5538251" y="1777007"/>
            <a:ext cx="32766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buFont typeface="Symbol" panose="05050102010706020507" pitchFamily="18" charset="2"/>
              <a:buNone/>
            </a:pPr>
            <a:r>
              <a:rPr lang="sl-SI" b="1" dirty="0">
                <a:latin typeface="Times New Roman" panose="02020603050405020304" pitchFamily="18" charset="0"/>
                <a:sym typeface="Symbol" panose="05050102010706020507" pitchFamily="18" charset="2"/>
              </a:rPr>
              <a:t>17% </a:t>
            </a:r>
            <a:r>
              <a:rPr lang="ru-RU" b="1" dirty="0">
                <a:latin typeface="Times New Roman" panose="02020603050405020304" pitchFamily="18" charset="0"/>
                <a:sym typeface="Symbol" panose="05050102010706020507" pitchFamily="18" charset="2"/>
              </a:rPr>
              <a:t>свих</a:t>
            </a:r>
            <a:r>
              <a:rPr lang="sl-SI" b="1" dirty="0">
                <a:latin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ru-RU" b="1" dirty="0">
                <a:latin typeface="Times New Roman" panose="02020603050405020304" pitchFamily="18" charset="0"/>
                <a:sym typeface="Symbol" panose="05050102010706020507" pitchFamily="18" charset="2"/>
              </a:rPr>
              <a:t>тироидних</a:t>
            </a:r>
            <a:r>
              <a:rPr lang="sl-SI" b="1" dirty="0">
                <a:latin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ru-RU" b="1" dirty="0">
                <a:latin typeface="Times New Roman" panose="02020603050405020304" pitchFamily="18" charset="0"/>
                <a:sym typeface="Symbol" panose="05050102010706020507" pitchFamily="18" charset="2"/>
              </a:rPr>
              <a:t>С</a:t>
            </a:r>
            <a:r>
              <a:rPr lang="ru-RU" b="1" dirty="0" smtClean="0">
                <a:latin typeface="Times New Roman" panose="02020603050405020304" pitchFamily="18" charset="0"/>
                <a:sym typeface="Symbol" panose="05050102010706020507" pitchFamily="18" charset="2"/>
              </a:rPr>
              <a:t>а</a:t>
            </a:r>
            <a:endParaRPr lang="sl-SI" dirty="0">
              <a:latin typeface="Times New Roman" panose="02020603050405020304" pitchFamily="18" charset="0"/>
              <a:sym typeface="Symbol" panose="05050102010706020507" pitchFamily="18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dirty="0">
                <a:latin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ru-RU" dirty="0">
                <a:latin typeface="Times New Roman" panose="02020603050405020304" pitchFamily="18" charset="0"/>
              </a:rPr>
              <a:t>Доста</a:t>
            </a:r>
            <a:r>
              <a:rPr lang="sr-Latn-CS" dirty="0">
                <a:latin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</a:rPr>
              <a:t>добро</a:t>
            </a:r>
            <a:r>
              <a:rPr lang="sr-Latn-CS" dirty="0">
                <a:latin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</a:rPr>
              <a:t>диференциран</a:t>
            </a:r>
            <a:r>
              <a:rPr lang="sr-Latn-CS" dirty="0" smtClean="0">
                <a:latin typeface="Times New Roman" panose="02020603050405020304" pitchFamily="18" charset="0"/>
              </a:rPr>
              <a:t>,</a:t>
            </a:r>
            <a:endParaRPr lang="sr-Cyrl-RS" dirty="0" smtClean="0">
              <a:latin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sym typeface="Symbol" panose="05050102010706020507" pitchFamily="18" charset="2"/>
              </a:rPr>
              <a:t>Удаљене</a:t>
            </a:r>
            <a:r>
              <a:rPr lang="sl-SI" dirty="0" smtClean="0">
                <a:latin typeface="Times New Roman" panose="02020603050405020304" pitchFamily="18" charset="0"/>
                <a:sym typeface="Symbol" panose="05050102010706020507" pitchFamily="18" charset="2"/>
              </a:rPr>
              <a:t>  </a:t>
            </a:r>
            <a:r>
              <a:rPr lang="ru-RU" dirty="0">
                <a:latin typeface="Times New Roman" panose="02020603050405020304" pitchFamily="18" charset="0"/>
                <a:sym typeface="Symbol" panose="05050102010706020507" pitchFamily="18" charset="2"/>
              </a:rPr>
              <a:t>метастазе</a:t>
            </a:r>
            <a:r>
              <a:rPr lang="sl-SI" dirty="0">
                <a:latin typeface="Times New Roman" panose="02020603050405020304" pitchFamily="18" charset="0"/>
                <a:sym typeface="Symbol" panose="05050102010706020507" pitchFamily="18" charset="2"/>
              </a:rPr>
              <a:t>- </a:t>
            </a:r>
            <a:r>
              <a:rPr lang="ru-RU" dirty="0">
                <a:latin typeface="Times New Roman" panose="02020603050405020304" pitchFamily="18" charset="0"/>
                <a:sym typeface="Symbol" panose="05050102010706020507" pitchFamily="18" charset="2"/>
              </a:rPr>
              <a:t>плућа</a:t>
            </a:r>
            <a:r>
              <a:rPr lang="sl-SI" dirty="0">
                <a:latin typeface="Times New Roman" panose="02020603050405020304" pitchFamily="18" charset="0"/>
                <a:sym typeface="Symbol" panose="05050102010706020507" pitchFamily="18" charset="2"/>
              </a:rPr>
              <a:t> </a:t>
            </a:r>
            <a:endParaRPr lang="sr-Latn-CS" dirty="0">
              <a:latin typeface="Times New Roman" panose="02020603050405020304" pitchFamily="18" charset="0"/>
            </a:endParaRPr>
          </a:p>
        </p:txBody>
      </p:sp>
      <p:sp>
        <p:nvSpPr>
          <p:cNvPr id="43018" name="Rectangle 9"/>
          <p:cNvSpPr>
            <a:spLocks noChangeArrowheads="1"/>
          </p:cNvSpPr>
          <p:nvPr/>
        </p:nvSpPr>
        <p:spPr bwMode="auto">
          <a:xfrm>
            <a:off x="533400" y="304800"/>
            <a:ext cx="77993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r>
              <a:rPr lang="ru-RU" sz="2800" b="1">
                <a:latin typeface="Times New Roman" panose="02020603050405020304" pitchFamily="18" charset="0"/>
              </a:rPr>
              <a:t>Малигни</a:t>
            </a:r>
            <a:r>
              <a:rPr lang="sl-SI" sz="2800" b="1">
                <a:latin typeface="Times New Roman" panose="02020603050405020304" pitchFamily="18" charset="0"/>
              </a:rPr>
              <a:t> </a:t>
            </a:r>
            <a:r>
              <a:rPr lang="ru-RU" sz="2800" b="1">
                <a:latin typeface="Times New Roman" panose="02020603050405020304" pitchFamily="18" charset="0"/>
              </a:rPr>
              <a:t>Ту</a:t>
            </a:r>
            <a:r>
              <a:rPr lang="sl-SI" sz="2800" b="1">
                <a:latin typeface="Times New Roman" panose="02020603050405020304" pitchFamily="18" charset="0"/>
              </a:rPr>
              <a:t> </a:t>
            </a:r>
            <a:r>
              <a:rPr lang="ru-RU" sz="2800" b="1">
                <a:latin typeface="Times New Roman" panose="02020603050405020304" pitchFamily="18" charset="0"/>
              </a:rPr>
              <a:t>тироидеје</a:t>
            </a:r>
            <a:r>
              <a:rPr lang="sl-SI" sz="2800" b="1">
                <a:latin typeface="Times New Roman" panose="02020603050405020304" pitchFamily="18" charset="0"/>
              </a:rPr>
              <a:t> </a:t>
            </a:r>
            <a:r>
              <a:rPr lang="ru-RU" sz="2800" b="1">
                <a:latin typeface="Times New Roman" panose="02020603050405020304" pitchFamily="18" charset="0"/>
              </a:rPr>
              <a:t>фоликуларног</a:t>
            </a:r>
            <a:r>
              <a:rPr lang="sl-SI" sz="2800" b="1">
                <a:latin typeface="Times New Roman" panose="02020603050405020304" pitchFamily="18" charset="0"/>
              </a:rPr>
              <a:t> </a:t>
            </a:r>
            <a:r>
              <a:rPr lang="ru-RU" sz="2800" b="1">
                <a:latin typeface="Times New Roman" panose="02020603050405020304" pitchFamily="18" charset="0"/>
              </a:rPr>
              <a:t>порекла</a:t>
            </a:r>
            <a:r>
              <a:rPr lang="sl-SI" sz="2800" b="1">
                <a:solidFill>
                  <a:srgbClr val="FFFF00"/>
                </a:solidFill>
                <a:latin typeface="Times New Roman" panose="02020603050405020304" pitchFamily="18" charset="0"/>
              </a:rPr>
              <a:t> </a:t>
            </a:r>
            <a:endParaRPr lang="en-US" sz="2800" b="1">
              <a:solidFill>
                <a:srgbClr val="FFFF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11" name="Picture 5" descr="th1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43600" y="5334000"/>
            <a:ext cx="2743200" cy="1371600"/>
          </a:xfrm>
          <a:prstGeom prst="rect">
            <a:avLst/>
          </a:prstGeom>
          <a:noFill/>
          <a:ln w="952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</p:spPr>
      </p:pic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1447800" y="4648200"/>
            <a:ext cx="4052888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b="1" kern="0" dirty="0" err="1">
                <a:latin typeface="Times New Roman" pitchFamily="18" charset="0"/>
                <a:ea typeface="+mj-ea"/>
                <a:cs typeface="+mj-cs"/>
              </a:rPr>
              <a:t>Anaplasti</a:t>
            </a:r>
            <a:r>
              <a:rPr lang="sr-Latn-CS" sz="2800" b="1" kern="0" dirty="0">
                <a:latin typeface="Times New Roman" pitchFamily="18" charset="0"/>
                <a:ea typeface="+mj-ea"/>
                <a:cs typeface="+mj-cs"/>
              </a:rPr>
              <a:t>čki </a:t>
            </a:r>
            <a:r>
              <a:rPr lang="en-US" sz="2800" b="1" kern="0" dirty="0">
                <a:latin typeface="Times New Roman" pitchFamily="18" charset="0"/>
                <a:ea typeface="+mj-ea"/>
                <a:cs typeface="+mj-cs"/>
              </a:rPr>
              <a:t> </a:t>
            </a:r>
            <a:r>
              <a:rPr lang="sr-Latn-CS" sz="2800" b="1" kern="0" dirty="0">
                <a:latin typeface="Times New Roman" pitchFamily="18" charset="0"/>
                <a:ea typeface="+mj-ea"/>
                <a:cs typeface="+mj-cs"/>
              </a:rPr>
              <a:t>ti</a:t>
            </a:r>
            <a:r>
              <a:rPr lang="en-US" sz="2800" b="1" kern="0" dirty="0" err="1">
                <a:latin typeface="Times New Roman" pitchFamily="18" charset="0"/>
                <a:ea typeface="+mj-ea"/>
                <a:cs typeface="+mj-cs"/>
              </a:rPr>
              <a:t>roid</a:t>
            </a:r>
            <a:r>
              <a:rPr lang="sr-Latn-CS" sz="2800" b="1" kern="0" dirty="0">
                <a:latin typeface="Times New Roman" pitchFamily="18" charset="0"/>
                <a:ea typeface="+mj-ea"/>
                <a:cs typeface="+mj-cs"/>
              </a:rPr>
              <a:t>ni </a:t>
            </a:r>
            <a:r>
              <a:rPr lang="en-US" sz="2800" b="1" kern="0" dirty="0">
                <a:latin typeface="Times New Roman" pitchFamily="18" charset="0"/>
                <a:ea typeface="+mj-ea"/>
                <a:cs typeface="+mj-cs"/>
              </a:rPr>
              <a:t> C</a:t>
            </a:r>
            <a:r>
              <a:rPr lang="sr-Latn-CS" sz="2800" b="1" kern="0" dirty="0">
                <a:latin typeface="Times New Roman" pitchFamily="18" charset="0"/>
                <a:ea typeface="+mj-ea"/>
                <a:cs typeface="+mj-cs"/>
              </a:rPr>
              <a:t>a</a:t>
            </a:r>
            <a:r>
              <a:rPr lang="en-US" sz="2800" kern="0" dirty="0">
                <a:latin typeface="Times New Roman" pitchFamily="18" charset="0"/>
                <a:ea typeface="+mj-ea"/>
                <a:cs typeface="+mj-cs"/>
              </a:rPr>
              <a:t/>
            </a:r>
            <a:br>
              <a:rPr lang="en-US" sz="2800" kern="0" dirty="0">
                <a:latin typeface="Times New Roman" pitchFamily="18" charset="0"/>
                <a:ea typeface="+mj-ea"/>
                <a:cs typeface="+mj-cs"/>
              </a:rPr>
            </a:br>
            <a:endParaRPr lang="en-US" sz="2800" i="1" kern="0" dirty="0">
              <a:latin typeface="Times New Roman" pitchFamily="18" charset="0"/>
              <a:ea typeface="+mj-ea"/>
              <a:cs typeface="+mj-cs"/>
            </a:endParaRP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1371600" y="5334000"/>
            <a:ext cx="4572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FontTx/>
              <a:buChar char="•"/>
              <a:defRPr/>
            </a:pPr>
            <a:r>
              <a:rPr lang="ru-RU" b="1" kern="0" dirty="0">
                <a:latin typeface="Times New Roman" pitchFamily="18" charset="0"/>
              </a:rPr>
              <a:t>Веома</a:t>
            </a:r>
            <a:r>
              <a:rPr lang="sr-Latn-CS" b="1" kern="0" dirty="0">
                <a:latin typeface="Times New Roman" pitchFamily="18" charset="0"/>
              </a:rPr>
              <a:t> </a:t>
            </a:r>
            <a:r>
              <a:rPr lang="ru-RU" b="1" kern="0" dirty="0">
                <a:latin typeface="Times New Roman" pitchFamily="18" charset="0"/>
              </a:rPr>
              <a:t>редак</a:t>
            </a:r>
            <a:endParaRPr lang="sr-Latn-CS" b="1" kern="0" dirty="0">
              <a:latin typeface="Times New Roman" pitchFamily="18" charset="0"/>
            </a:endParaRPr>
          </a:p>
          <a:p>
            <a:pPr marL="342900" indent="-342900" eaLnBrk="1" hangingPunct="1">
              <a:spcBef>
                <a:spcPct val="20000"/>
              </a:spcBef>
              <a:buFontTx/>
              <a:buChar char="•"/>
              <a:defRPr/>
            </a:pPr>
            <a:r>
              <a:rPr lang="ru-RU" b="1" kern="0" dirty="0">
                <a:latin typeface="Times New Roman" pitchFamily="18" charset="0"/>
              </a:rPr>
              <a:t>веома</a:t>
            </a:r>
            <a:r>
              <a:rPr lang="sr-Latn-CS" b="1" kern="0" dirty="0">
                <a:latin typeface="Times New Roman" pitchFamily="18" charset="0"/>
              </a:rPr>
              <a:t> </a:t>
            </a:r>
            <a:r>
              <a:rPr lang="ru-RU" b="1" kern="0" dirty="0">
                <a:latin typeface="Times New Roman" pitchFamily="18" charset="0"/>
              </a:rPr>
              <a:t>малиган</a:t>
            </a:r>
            <a:endParaRPr lang="sr-Latn-CS" b="1" kern="0" dirty="0">
              <a:latin typeface="Times New Roman" pitchFamily="18" charset="0"/>
            </a:endParaRPr>
          </a:p>
          <a:p>
            <a:pPr marL="342900" indent="-342900" eaLnBrk="1" hangingPunct="1">
              <a:spcBef>
                <a:spcPct val="20000"/>
              </a:spcBef>
              <a:buFontTx/>
              <a:buChar char="•"/>
              <a:defRPr/>
            </a:pPr>
            <a:r>
              <a:rPr lang="ru-RU" kern="0" dirty="0">
                <a:solidFill>
                  <a:schemeClr val="tx2"/>
                </a:solidFill>
                <a:latin typeface="Times New Roman" pitchFamily="18" charset="0"/>
              </a:rPr>
              <a:t>састављен</a:t>
            </a:r>
            <a:r>
              <a:rPr lang="sr-Latn-CS" kern="0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ru-RU" kern="0" dirty="0">
                <a:solidFill>
                  <a:schemeClr val="tx2"/>
                </a:solidFill>
                <a:latin typeface="Times New Roman" pitchFamily="18" charset="0"/>
              </a:rPr>
              <a:t>од</a:t>
            </a:r>
            <a:r>
              <a:rPr lang="sr-Latn-CS" kern="0" dirty="0">
                <a:solidFill>
                  <a:schemeClr val="tx2"/>
                </a:solidFill>
                <a:latin typeface="Times New Roman" pitchFamily="18" charset="0"/>
              </a:rPr>
              <a:t>  </a:t>
            </a:r>
            <a:r>
              <a:rPr lang="ru-RU" kern="0" dirty="0">
                <a:solidFill>
                  <a:schemeClr val="tx2"/>
                </a:solidFill>
                <a:latin typeface="Times New Roman" pitchFamily="18" charset="0"/>
              </a:rPr>
              <a:t>недиференцираних</a:t>
            </a:r>
            <a:r>
              <a:rPr lang="sr-Latn-CS" kern="0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ru-RU" kern="0" dirty="0">
                <a:solidFill>
                  <a:schemeClr val="tx2"/>
                </a:solidFill>
                <a:latin typeface="Times New Roman" pitchFamily="18" charset="0"/>
              </a:rPr>
              <a:t>ћелија</a:t>
            </a:r>
            <a:endParaRPr lang="sr-Latn-CS" kern="0" dirty="0">
              <a:solidFill>
                <a:schemeClr val="tx2"/>
              </a:solidFill>
              <a:latin typeface="Times New Roman" pitchFamily="18" charset="0"/>
            </a:endParaRPr>
          </a:p>
          <a:p>
            <a:pPr marL="342900" indent="-342900" eaLnBrk="1" hangingPunct="1">
              <a:spcBef>
                <a:spcPct val="20000"/>
              </a:spcBef>
              <a:defRPr/>
            </a:pPr>
            <a:r>
              <a:rPr lang="sr-Latn-CS" kern="0" dirty="0">
                <a:solidFill>
                  <a:schemeClr val="tx2"/>
                </a:solidFill>
                <a:latin typeface="Times New Roman" pitchFamily="18" charset="0"/>
              </a:rPr>
              <a:t>     </a:t>
            </a:r>
            <a:r>
              <a:rPr lang="ru-RU" kern="0" dirty="0">
                <a:solidFill>
                  <a:schemeClr val="tx2"/>
                </a:solidFill>
                <a:latin typeface="Times New Roman" pitchFamily="18" charset="0"/>
              </a:rPr>
              <a:t>различитог</a:t>
            </a:r>
            <a:r>
              <a:rPr lang="sr-Latn-CS" kern="0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ru-RU" kern="0" dirty="0">
                <a:solidFill>
                  <a:schemeClr val="tx2"/>
                </a:solidFill>
                <a:latin typeface="Times New Roman" pitchFamily="18" charset="0"/>
              </a:rPr>
              <a:t>изгледа</a:t>
            </a:r>
            <a:r>
              <a:rPr lang="sr-Latn-CS" kern="0" dirty="0">
                <a:latin typeface="Times New Roman" pitchFamily="18" charset="0"/>
              </a:rPr>
              <a:t> </a:t>
            </a:r>
            <a:endParaRPr lang="en-US" kern="0" dirty="0">
              <a:latin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5979"/>
    </mc:Choice>
    <mc:Fallback xmlns="">
      <p:transition spd="slow" advTm="65979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idx="1"/>
          </p:nvPr>
        </p:nvSpPr>
        <p:spPr>
          <a:xfrm>
            <a:off x="533400" y="1295400"/>
            <a:ext cx="8001000" cy="23622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sz="1600" b="1" smtClean="0">
                <a:latin typeface="Times New Roman" panose="02020603050405020304" pitchFamily="18" charset="0"/>
              </a:rPr>
              <a:t> </a:t>
            </a:r>
            <a:r>
              <a:rPr lang="sr-Latn-CS" sz="20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■</a:t>
            </a:r>
            <a:r>
              <a:rPr lang="sr-Latn-CS" sz="2000" b="1" smtClean="0">
                <a:latin typeface="Times New Roman" panose="02020603050405020304" pitchFamily="18" charset="0"/>
              </a:rPr>
              <a:t>  </a:t>
            </a:r>
            <a:r>
              <a:rPr lang="en-US" sz="2000" b="1" smtClean="0">
                <a:latin typeface="Times New Roman" panose="02020603050405020304" pitchFamily="18" charset="0"/>
              </a:rPr>
              <a:t>састављена</a:t>
            </a:r>
            <a:r>
              <a:rPr lang="sr-Latn-CS" sz="2000" b="1" smtClean="0">
                <a:latin typeface="Times New Roman" panose="02020603050405020304" pitchFamily="18" charset="0"/>
              </a:rPr>
              <a:t> </a:t>
            </a:r>
            <a:r>
              <a:rPr lang="en-US" sz="2000" b="1" smtClean="0">
                <a:latin typeface="Times New Roman" panose="02020603050405020304" pitchFamily="18" charset="0"/>
              </a:rPr>
              <a:t>из</a:t>
            </a:r>
            <a:r>
              <a:rPr lang="sr-Latn-CS" sz="2000" b="1" smtClean="0">
                <a:latin typeface="Times New Roman" panose="02020603050405020304" pitchFamily="18" charset="0"/>
              </a:rPr>
              <a:t> </a:t>
            </a:r>
            <a:r>
              <a:rPr lang="en-US" sz="2000" b="1" smtClean="0">
                <a:latin typeface="Times New Roman" panose="02020603050405020304" pitchFamily="18" charset="0"/>
              </a:rPr>
              <a:t>сферичних</a:t>
            </a:r>
            <a:r>
              <a:rPr lang="sr-Latn-CS" sz="2000" b="1" smtClean="0">
                <a:latin typeface="Times New Roman" panose="02020603050405020304" pitchFamily="18" charset="0"/>
              </a:rPr>
              <a:t> </a:t>
            </a:r>
            <a:r>
              <a:rPr lang="en-US" sz="2000" b="1" smtClean="0">
                <a:latin typeface="Times New Roman" panose="02020603050405020304" pitchFamily="18" charset="0"/>
              </a:rPr>
              <a:t>фоликула обложених тиреоцитима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sr-Latn-CS" sz="2000" smtClean="0">
              <a:latin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■</a:t>
            </a:r>
            <a:r>
              <a:rPr lang="sr-Latn-CS" sz="2000" smtClean="0">
                <a:latin typeface="Times New Roman" panose="02020603050405020304" pitchFamily="18" charset="0"/>
              </a:rPr>
              <a:t> </a:t>
            </a:r>
            <a:r>
              <a:rPr lang="en-US" sz="2000" b="1" smtClean="0">
                <a:latin typeface="Times New Roman" panose="02020603050405020304" pitchFamily="18" charset="0"/>
              </a:rPr>
              <a:t>фоликуларне</a:t>
            </a:r>
            <a:r>
              <a:rPr lang="sr-Latn-CS" sz="2000" b="1" smtClean="0">
                <a:latin typeface="Times New Roman" panose="02020603050405020304" pitchFamily="18" charset="0"/>
              </a:rPr>
              <a:t> </a:t>
            </a:r>
            <a:r>
              <a:rPr lang="en-US" sz="2000" b="1" smtClean="0">
                <a:latin typeface="Times New Roman" panose="02020603050405020304" pitchFamily="18" charset="0"/>
              </a:rPr>
              <a:t>ћелије</a:t>
            </a:r>
            <a:r>
              <a:rPr lang="sr-Latn-CS" sz="2000" smtClean="0">
                <a:latin typeface="Times New Roman" panose="02020603050405020304" pitchFamily="18" charset="0"/>
              </a:rPr>
              <a:t> </a:t>
            </a:r>
            <a:r>
              <a:rPr lang="sr-Latn-CS" sz="2000" b="1" smtClean="0">
                <a:latin typeface="Times New Roman" panose="02020603050405020304" pitchFamily="18" charset="0"/>
              </a:rPr>
              <a:t>(</a:t>
            </a:r>
            <a:r>
              <a:rPr lang="en-US" sz="2000" b="1" smtClean="0">
                <a:latin typeface="Times New Roman" panose="02020603050405020304" pitchFamily="18" charset="0"/>
              </a:rPr>
              <a:t>тиреоцити</a:t>
            </a:r>
            <a:r>
              <a:rPr lang="sr-Latn-CS" sz="2000" b="1" smtClean="0">
                <a:latin typeface="Times New Roman" panose="02020603050405020304" pitchFamily="18" charset="0"/>
              </a:rPr>
              <a:t>) </a:t>
            </a:r>
            <a:r>
              <a:rPr lang="en-US" sz="2000" b="1" smtClean="0">
                <a:latin typeface="Times New Roman" panose="02020603050405020304" pitchFamily="18" charset="0"/>
              </a:rPr>
              <a:t>продукују</a:t>
            </a:r>
            <a:r>
              <a:rPr lang="sr-Latn-CS" sz="2000" b="1" smtClean="0">
                <a:latin typeface="Times New Roman" panose="02020603050405020304" pitchFamily="18" charset="0"/>
              </a:rPr>
              <a:t> </a:t>
            </a:r>
            <a:r>
              <a:rPr lang="en-US" sz="2000" b="1" smtClean="0">
                <a:latin typeface="Times New Roman" panose="02020603050405020304" pitchFamily="18" charset="0"/>
              </a:rPr>
              <a:t>тиреоглобулин (Тg),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b="1" smtClean="0">
                <a:latin typeface="Times New Roman" panose="02020603050405020304" pitchFamily="18" charset="0"/>
              </a:rPr>
              <a:t>     на чије тирозинске остатке који адицијом  јода настају Т3 и Т4</a:t>
            </a:r>
            <a:endParaRPr lang="sr-Latn-CS" sz="2000" b="1" smtClean="0">
              <a:latin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sz="2000" smtClean="0">
                <a:latin typeface="Times New Roman" panose="02020603050405020304" pitchFamily="18" charset="0"/>
              </a:rPr>
              <a:t>    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sz="20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■</a:t>
            </a:r>
            <a:r>
              <a:rPr lang="sr-Latn-CS" sz="2000" b="1" smtClean="0">
                <a:latin typeface="Times New Roman" panose="02020603050405020304" pitchFamily="18" charset="0"/>
              </a:rPr>
              <a:t> </a:t>
            </a:r>
            <a:r>
              <a:rPr lang="en-US" sz="2000" b="1" smtClean="0">
                <a:latin typeface="Times New Roman" panose="02020603050405020304" pitchFamily="18" charset="0"/>
              </a:rPr>
              <a:t>парафоликуларне</a:t>
            </a:r>
            <a:r>
              <a:rPr lang="sr-Latn-CS" sz="2000" b="1" smtClean="0">
                <a:latin typeface="Times New Roman" panose="02020603050405020304" pitchFamily="18" charset="0"/>
              </a:rPr>
              <a:t> </a:t>
            </a:r>
            <a:r>
              <a:rPr lang="en-US" sz="2000" b="1" smtClean="0">
                <a:latin typeface="Times New Roman" panose="02020603050405020304" pitchFamily="18" charset="0"/>
              </a:rPr>
              <a:t> “Ц” ћелије продукују</a:t>
            </a:r>
            <a:r>
              <a:rPr lang="sr-Latn-CS" sz="2000" b="1" smtClean="0">
                <a:latin typeface="Times New Roman" panose="02020603050405020304" pitchFamily="18" charset="0"/>
              </a:rPr>
              <a:t> </a:t>
            </a:r>
            <a:r>
              <a:rPr lang="en-US" sz="2000" b="1" smtClean="0">
                <a:latin typeface="Times New Roman" panose="02020603050405020304" pitchFamily="18" charset="0"/>
              </a:rPr>
              <a:t>калцитонин (CT)</a:t>
            </a:r>
          </a:p>
        </p:txBody>
      </p:sp>
      <p:pic>
        <p:nvPicPr>
          <p:cNvPr id="8195" name="Picture 3" descr="25-07bc_ThyroidGland_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85" b="18805"/>
          <a:stretch>
            <a:fillRect/>
          </a:stretch>
        </p:blipFill>
        <p:spPr bwMode="auto">
          <a:xfrm>
            <a:off x="4419600" y="3276600"/>
            <a:ext cx="4479925" cy="268605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2057400" y="304800"/>
            <a:ext cx="570388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/>
            <a:r>
              <a:rPr lang="en-US" sz="3600" b="1">
                <a:solidFill>
                  <a:schemeClr val="tx2"/>
                </a:solidFill>
                <a:latin typeface="Times New Roman" panose="02020603050405020304" pitchFamily="18" charset="0"/>
              </a:rPr>
              <a:t>Тиродна</a:t>
            </a:r>
            <a:r>
              <a:rPr lang="sr-Latn-CS" sz="3600" b="1">
                <a:solidFill>
                  <a:schemeClr val="tx2"/>
                </a:solidFill>
                <a:latin typeface="Times New Roman" panose="02020603050405020304" pitchFamily="18" charset="0"/>
              </a:rPr>
              <a:t> </a:t>
            </a:r>
            <a:r>
              <a:rPr lang="en-US" sz="3600" b="1">
                <a:solidFill>
                  <a:schemeClr val="tx2"/>
                </a:solidFill>
                <a:latin typeface="Times New Roman" panose="02020603050405020304" pitchFamily="18" charset="0"/>
              </a:rPr>
              <a:t>жлезда </a:t>
            </a:r>
            <a:r>
              <a:rPr lang="en-US" sz="3200" b="1">
                <a:solidFill>
                  <a:schemeClr val="tx2"/>
                </a:solidFill>
                <a:latin typeface="Times New Roman" panose="02020603050405020304" pitchFamily="18" charset="0"/>
              </a:rPr>
              <a:t>-</a:t>
            </a:r>
            <a:r>
              <a:rPr lang="en-US" sz="2800" b="1">
                <a:solidFill>
                  <a:schemeClr val="tx2"/>
                </a:solidFill>
                <a:latin typeface="Times New Roman" panose="02020603050405020304" pitchFamily="18" charset="0"/>
              </a:rPr>
              <a:t>хистологија</a:t>
            </a:r>
            <a:endParaRPr lang="sr-Latn-CS" sz="2800" b="1">
              <a:solidFill>
                <a:schemeClr val="tx2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276600"/>
            <a:ext cx="4038600" cy="2819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8178"/>
    </mc:Choice>
    <mc:Fallback xmlns="">
      <p:transition spd="slow" advTm="28178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595312" y="394415"/>
            <a:ext cx="8243888" cy="685800"/>
          </a:xfrm>
        </p:spPr>
        <p:txBody>
          <a:bodyPr/>
          <a:lstStyle/>
          <a:p>
            <a:pPr eaLnBrk="1" hangingPunct="1"/>
            <a:r>
              <a:rPr lang="sl-SI" sz="32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Medularni Ca tiroideje-MCT</a:t>
            </a:r>
            <a:endParaRPr lang="sr-Latn-CS" sz="3200" b="1" dirty="0" smtClean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219200"/>
            <a:ext cx="9144000" cy="47244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l-SI" sz="2400" b="1" smtClean="0">
                <a:latin typeface="Times New Roman" panose="02020603050405020304" pitchFamily="18" charset="0"/>
              </a:rPr>
              <a:t>Sporadičan </a:t>
            </a:r>
          </a:p>
          <a:p>
            <a:pPr eaLnBrk="1" hangingPunct="1">
              <a:lnSpc>
                <a:spcPct val="80000"/>
              </a:lnSpc>
            </a:pPr>
            <a:r>
              <a:rPr lang="sl-SI" sz="2400" b="1" smtClean="0">
                <a:latin typeface="Times New Roman" panose="02020603050405020304" pitchFamily="18" charset="0"/>
              </a:rPr>
              <a:t>Familijaran, u sklopu</a:t>
            </a:r>
            <a:r>
              <a:rPr lang="sl-SI" sz="2400" smtClean="0">
                <a:latin typeface="Times New Roman" panose="02020603050405020304" pitchFamily="18" charset="0"/>
              </a:rPr>
              <a:t>: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l-SI" sz="2400" smtClean="0">
                <a:latin typeface="Times New Roman" panose="02020603050405020304" pitchFamily="18" charset="0"/>
              </a:rPr>
              <a:t>       - </a:t>
            </a:r>
            <a:r>
              <a:rPr lang="sl-SI" sz="2400" b="1" smtClean="0">
                <a:latin typeface="Times New Roman" panose="02020603050405020304" pitchFamily="18" charset="0"/>
              </a:rPr>
              <a:t>MEN  2a: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l-SI" sz="2400" smtClean="0">
                <a:latin typeface="Times New Roman" panose="02020603050405020304" pitchFamily="18" charset="0"/>
              </a:rPr>
              <a:t>           </a:t>
            </a:r>
            <a:r>
              <a:rPr lang="sl-SI" sz="1200" smtClean="0">
                <a:latin typeface="Times New Roman" panose="02020603050405020304" pitchFamily="18" charset="0"/>
              </a:rPr>
              <a:t>  </a:t>
            </a:r>
            <a:r>
              <a:rPr lang="sl-SI" sz="2000" b="1" smtClean="0">
                <a:latin typeface="Times New Roman" panose="02020603050405020304" pitchFamily="18" charset="0"/>
              </a:rPr>
              <a:t>-</a:t>
            </a:r>
            <a:r>
              <a:rPr lang="en-US" sz="2000" b="1" smtClean="0">
                <a:latin typeface="Times New Roman" panose="02020603050405020304" pitchFamily="18" charset="0"/>
              </a:rPr>
              <a:t>  MCT-</a:t>
            </a:r>
            <a:r>
              <a:rPr lang="sl-SI" sz="2000" b="1" smtClean="0">
                <a:latin typeface="Times New Roman" panose="02020603050405020304" pitchFamily="18" charset="0"/>
              </a:rPr>
              <a:t> medularni Ca tiroideje</a:t>
            </a:r>
          </a:p>
          <a:p>
            <a:pPr lvl="2" eaLnBrk="1" hangingPunct="1">
              <a:lnSpc>
                <a:spcPct val="80000"/>
              </a:lnSpc>
              <a:buFontTx/>
              <a:buChar char="-"/>
            </a:pPr>
            <a:r>
              <a:rPr lang="sl-SI" sz="2000" b="1" smtClean="0">
                <a:latin typeface="Times New Roman" panose="02020603050405020304" pitchFamily="18" charset="0"/>
              </a:rPr>
              <a:t>Feohromocitom</a:t>
            </a:r>
          </a:p>
          <a:p>
            <a:pPr lvl="2" eaLnBrk="1" hangingPunct="1">
              <a:lnSpc>
                <a:spcPct val="80000"/>
              </a:lnSpc>
              <a:buFontTx/>
              <a:buNone/>
            </a:pPr>
            <a:r>
              <a:rPr lang="sl-SI" sz="2000" b="1" smtClean="0">
                <a:latin typeface="Times New Roman" panose="02020603050405020304" pitchFamily="18" charset="0"/>
              </a:rPr>
              <a:t>-  adenom (hiprerplazija) paratiroideje </a:t>
            </a:r>
          </a:p>
          <a:p>
            <a:pPr lvl="2" eaLnBrk="1" hangingPunct="1">
              <a:lnSpc>
                <a:spcPct val="80000"/>
              </a:lnSpc>
              <a:buFontTx/>
              <a:buNone/>
            </a:pPr>
            <a:r>
              <a:rPr lang="sl-SI" sz="2000" b="1" smtClean="0">
                <a:latin typeface="Times New Roman" panose="02020603050405020304" pitchFamily="18" charset="0"/>
              </a:rPr>
              <a:t>                           + hipertireoza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l-SI" sz="2400" b="1" smtClean="0">
                <a:latin typeface="Times New Roman" panose="02020603050405020304" pitchFamily="18" charset="0"/>
              </a:rPr>
              <a:t>       - MEN  2b: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l-SI" sz="2000" b="1" smtClean="0">
                <a:latin typeface="Times New Roman" panose="02020603050405020304" pitchFamily="18" charset="0"/>
              </a:rPr>
              <a:t>                   MEN IIa  +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l-SI" sz="2000" b="1" smtClean="0">
                <a:latin typeface="Times New Roman" panose="02020603050405020304" pitchFamily="18" charset="0"/>
              </a:rPr>
              <a:t>                   Marfanoidni habitus, mukozni neurinomi </a:t>
            </a:r>
          </a:p>
        </p:txBody>
      </p:sp>
      <p:pic>
        <p:nvPicPr>
          <p:cNvPr id="45060" name="Picture 11" descr="491054.fig.0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2438400"/>
            <a:ext cx="19050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1" name="Picture 13" descr="491054.fig.0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2209800"/>
            <a:ext cx="18288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2" name="Picture 5" descr="24-2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4953000"/>
            <a:ext cx="1524000" cy="1219200"/>
          </a:xfrm>
          <a:prstGeom prst="rect">
            <a:avLst/>
          </a:prstGeom>
          <a:noFill/>
          <a:ln w="28575">
            <a:solidFill>
              <a:srgbClr val="A5002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063" name="Picture 6" descr="18-9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4572000"/>
            <a:ext cx="1447800" cy="1066800"/>
          </a:xfrm>
          <a:prstGeom prst="rect">
            <a:avLst/>
          </a:prstGeom>
          <a:noFill/>
          <a:ln w="28575">
            <a:solidFill>
              <a:srgbClr val="CC006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064" name="Rectangle 9"/>
          <p:cNvSpPr>
            <a:spLocks noChangeArrowheads="1"/>
          </p:cNvSpPr>
          <p:nvPr/>
        </p:nvSpPr>
        <p:spPr bwMode="auto">
          <a:xfrm>
            <a:off x="6019800" y="6172200"/>
            <a:ext cx="28956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r>
              <a:rPr lang="sr-Latn-CS" sz="1200">
                <a:latin typeface="Times New Roman" panose="02020603050405020304" pitchFamily="18" charset="0"/>
              </a:rPr>
              <a:t>tamna zrnca-sekretorne </a:t>
            </a:r>
            <a:endParaRPr lang="en-US" sz="1200">
              <a:latin typeface="Times New Roman" panose="02020603050405020304" pitchFamily="18" charset="0"/>
            </a:endParaRPr>
          </a:p>
          <a:p>
            <a:r>
              <a:rPr lang="en-US" sz="1200">
                <a:latin typeface="Times New Roman" panose="02020603050405020304" pitchFamily="18" charset="0"/>
              </a:rPr>
              <a:t> </a:t>
            </a:r>
            <a:r>
              <a:rPr lang="sr-Latn-CS" sz="1200">
                <a:latin typeface="Times New Roman" panose="02020603050405020304" pitchFamily="18" charset="0"/>
              </a:rPr>
              <a:t>granule sa kalcitoninom</a:t>
            </a:r>
            <a:endParaRPr lang="en-US" sz="1200"/>
          </a:p>
        </p:txBody>
      </p:sp>
      <p:sp>
        <p:nvSpPr>
          <p:cNvPr id="45065" name="Rectangle 10"/>
          <p:cNvSpPr>
            <a:spLocks noChangeArrowheads="1"/>
          </p:cNvSpPr>
          <p:nvPr/>
        </p:nvSpPr>
        <p:spPr bwMode="auto">
          <a:xfrm>
            <a:off x="7543800" y="5715000"/>
            <a:ext cx="16002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r>
              <a:rPr lang="sr-Latn-CS" sz="1200">
                <a:latin typeface="Times New Roman" panose="02020603050405020304" pitchFamily="18" charset="0"/>
              </a:rPr>
              <a:t>Stroma- amiloid, </a:t>
            </a:r>
          </a:p>
          <a:p>
            <a:pPr eaLnBrk="1" hangingPunct="1"/>
            <a:r>
              <a:rPr lang="sr-Latn-CS" sz="1200">
                <a:latin typeface="Times New Roman" panose="02020603050405020304" pitchFamily="18" charset="0"/>
              </a:rPr>
              <a:t>nastao  od kalcitonina</a:t>
            </a:r>
            <a:endParaRPr lang="en-US" sz="1200">
              <a:latin typeface="Times New Roman" panose="02020603050405020304" pitchFamily="18" charset="0"/>
            </a:endParaRPr>
          </a:p>
        </p:txBody>
      </p:sp>
      <p:sp>
        <p:nvSpPr>
          <p:cNvPr id="45066" name="Rectangle 11"/>
          <p:cNvSpPr>
            <a:spLocks noChangeArrowheads="1"/>
          </p:cNvSpPr>
          <p:nvPr/>
        </p:nvSpPr>
        <p:spPr bwMode="auto">
          <a:xfrm>
            <a:off x="5334000" y="1143000"/>
            <a:ext cx="27432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sl-SI" sz="2000" b="1">
                <a:latin typeface="Times New Roman" panose="02020603050405020304" pitchFamily="18" charset="0"/>
              </a:rPr>
              <a:t>2% svih Ca tiroideje</a:t>
            </a:r>
            <a:endParaRPr lang="sl-SI" sz="2000">
              <a:latin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sl-SI" sz="2000" b="1">
                <a:latin typeface="Times New Roman" panose="02020603050405020304" pitchFamily="18" charset="0"/>
              </a:rPr>
              <a:t>Porekla C ćelija,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l-SI" sz="2000" b="1">
                <a:latin typeface="Times New Roman" panose="02020603050405020304" pitchFamily="18" charset="0"/>
              </a:rPr>
              <a:t>Luči kalciton</a:t>
            </a:r>
            <a:endParaRPr lang="sr-Latn-CS" sz="2000" b="1">
              <a:latin typeface="Times New Roman" panose="02020603050405020304" pitchFamily="18" charset="0"/>
            </a:endParaRPr>
          </a:p>
        </p:txBody>
      </p:sp>
      <p:sp>
        <p:nvSpPr>
          <p:cNvPr id="45067" name="Right Arrow 12"/>
          <p:cNvSpPr>
            <a:spLocks noChangeArrowheads="1"/>
          </p:cNvSpPr>
          <p:nvPr/>
        </p:nvSpPr>
        <p:spPr bwMode="auto">
          <a:xfrm rot="-2195034">
            <a:off x="4457700" y="3201988"/>
            <a:ext cx="1838325" cy="479425"/>
          </a:xfrm>
          <a:prstGeom prst="rightArrow">
            <a:avLst>
              <a:gd name="adj1" fmla="val 50000"/>
              <a:gd name="adj2" fmla="val 50025"/>
            </a:avLst>
          </a:prstGeom>
          <a:solidFill>
            <a:srgbClr val="FFCC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endParaRPr lang="en-US"/>
          </a:p>
        </p:txBody>
      </p:sp>
      <p:sp>
        <p:nvSpPr>
          <p:cNvPr id="47116" name="Rectangle 13"/>
          <p:cNvSpPr>
            <a:spLocks noChangeArrowheads="1"/>
          </p:cNvSpPr>
          <p:nvPr/>
        </p:nvSpPr>
        <p:spPr bwMode="auto">
          <a:xfrm>
            <a:off x="609600" y="4724400"/>
            <a:ext cx="5105400" cy="2092325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buFont typeface="Arial" charset="0"/>
              <a:buChar char="•"/>
              <a:defRPr/>
            </a:pPr>
            <a:r>
              <a:rPr lang="sl-SI" sz="2000" b="1" dirty="0">
                <a:latin typeface="Times New Roman" pitchFamily="18" charset="0"/>
                <a:sym typeface="Symbol" pitchFamily="18" charset="2"/>
              </a:rPr>
              <a:t> Pozitivna porodična anamneza za MCT</a:t>
            </a:r>
          </a:p>
          <a:p>
            <a:pPr eaLnBrk="1" hangingPunct="1">
              <a:buFont typeface="Arial" charset="0"/>
              <a:buChar char="•"/>
              <a:defRPr/>
            </a:pPr>
            <a:endParaRPr lang="sl-SI" sz="2000" b="1" dirty="0">
              <a:latin typeface="Times New Roman" pitchFamily="18" charset="0"/>
              <a:sym typeface="Symbol" pitchFamily="18" charset="2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sl-SI" b="1" dirty="0">
                <a:latin typeface="Times New Roman" pitchFamily="18" charset="0"/>
                <a:sym typeface="Symbol" pitchFamily="18" charset="2"/>
              </a:rPr>
              <a:t> svoj deci  u porodici raditi: </a:t>
            </a:r>
          </a:p>
          <a:p>
            <a:pPr lvl="1" eaLnBrk="1" hangingPunct="1">
              <a:defRPr/>
            </a:pPr>
            <a:r>
              <a:rPr lang="sl-SI" b="1" dirty="0">
                <a:latin typeface="Times New Roman" pitchFamily="18" charset="0"/>
                <a:sym typeface="Symbol" pitchFamily="18" charset="2"/>
              </a:rPr>
              <a:t>  - Kalcitonin  (bazalno)  </a:t>
            </a:r>
          </a:p>
          <a:p>
            <a:pPr lvl="1" eaLnBrk="1" hangingPunct="1">
              <a:defRPr/>
            </a:pPr>
            <a:r>
              <a:rPr lang="sl-SI" b="1" dirty="0">
                <a:latin typeface="Times New Roman" pitchFamily="18" charset="0"/>
                <a:sym typeface="Symbol" pitchFamily="18" charset="2"/>
              </a:rPr>
              <a:t>  - Kalcitonin tokom pentagastrinskog testa</a:t>
            </a:r>
          </a:p>
          <a:p>
            <a:pPr lvl="1" eaLnBrk="1" hangingPunct="1">
              <a:defRPr/>
            </a:pPr>
            <a:r>
              <a:rPr lang="sl-SI" b="1" dirty="0">
                <a:latin typeface="Times New Roman" pitchFamily="18" charset="0"/>
                <a:sym typeface="Symbol" pitchFamily="18" charset="2"/>
              </a:rPr>
              <a:t>    </a:t>
            </a:r>
            <a:r>
              <a:rPr lang="sl-SI" b="1" dirty="0">
                <a:solidFill>
                  <a:srgbClr val="660033"/>
                </a:solidFill>
                <a:latin typeface="Times New Roman" pitchFamily="18" charset="0"/>
                <a:sym typeface="Symbol" pitchFamily="18" charset="2"/>
              </a:rPr>
              <a:t>(identifikovanje hiperplazije  C ćelija) !</a:t>
            </a:r>
          </a:p>
          <a:p>
            <a:pPr eaLnBrk="1" hangingPunct="1">
              <a:defRPr/>
            </a:pPr>
            <a:r>
              <a:rPr lang="sl-SI" b="1" dirty="0">
                <a:solidFill>
                  <a:srgbClr val="660033"/>
                </a:solidFill>
                <a:latin typeface="Times New Roman" pitchFamily="18" charset="0"/>
                <a:sym typeface="Symbol" pitchFamily="18" charset="2"/>
              </a:rPr>
              <a:t>Danas- molekularno genetska ispitivanja-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1359"/>
    </mc:Choice>
    <mc:Fallback xmlns="">
      <p:transition spd="slow" advTm="161359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0" y="228600"/>
            <a:ext cx="4495800" cy="762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</a:rPr>
              <a:t>Малигни</a:t>
            </a:r>
            <a:r>
              <a:rPr lang="sl-SI" sz="3600" b="1" dirty="0" smtClean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</a:rPr>
              <a:t>Ту</a:t>
            </a:r>
            <a:r>
              <a:rPr lang="sl-SI" sz="3600" b="1" dirty="0" smtClean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</a:rPr>
              <a:t>тироидеје</a:t>
            </a:r>
            <a:endParaRPr lang="sr-Latn-CS" sz="3600" b="1" dirty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50179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533400" y="1524000"/>
            <a:ext cx="5715000" cy="4456113"/>
          </a:xfrm>
          <a:ln>
            <a:solidFill>
              <a:schemeClr val="accent6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b="1" dirty="0" smtClean="0">
                <a:latin typeface="Times New Roman" pitchFamily="18" charset="0"/>
                <a:sym typeface="Symbol" pitchFamily="18" charset="2"/>
              </a:rPr>
              <a:t>Терапија</a:t>
            </a:r>
            <a:r>
              <a:rPr lang="sl-SI" b="1" dirty="0" smtClean="0">
                <a:latin typeface="Times New Roman" pitchFamily="18" charset="0"/>
                <a:sym typeface="Symbol" pitchFamily="18" charset="2"/>
              </a:rPr>
              <a:t> :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sl-SI" b="1" dirty="0" smtClean="0">
                <a:latin typeface="Times New Roman" pitchFamily="18" charset="0"/>
                <a:sym typeface="Symbol" pitchFamily="18" charset="2"/>
              </a:rPr>
              <a:t> 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defRPr/>
            </a:pPr>
            <a:r>
              <a:rPr lang="ru-RU" sz="2400" b="1" dirty="0" smtClean="0">
                <a:latin typeface="Times New Roman" pitchFamily="18" charset="0"/>
                <a:sym typeface="Symbol" pitchFamily="18" charset="2"/>
              </a:rPr>
              <a:t>Хируршка</a:t>
            </a:r>
            <a:r>
              <a:rPr lang="sl-SI" sz="2400" b="1" dirty="0" smtClean="0">
                <a:latin typeface="Times New Roman" pitchFamily="18" charset="0"/>
                <a:sym typeface="Symbol" pitchFamily="18" charset="2"/>
              </a:rPr>
              <a:t>: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 panose="05020102010507070707" pitchFamily="18" charset="2"/>
              <a:buNone/>
              <a:defRPr/>
            </a:pPr>
            <a:r>
              <a:rPr lang="en-US" sz="2000" dirty="0" smtClean="0">
                <a:latin typeface="Times New Roman" pitchFamily="18" charset="0"/>
                <a:sym typeface="Symbol" pitchFamily="18" charset="2"/>
              </a:rPr>
              <a:t>     </a:t>
            </a:r>
            <a:r>
              <a:rPr lang="ru-RU" sz="2000" dirty="0" smtClean="0">
                <a:latin typeface="Times New Roman" pitchFamily="18" charset="0"/>
                <a:sym typeface="Symbol" pitchFamily="18" charset="2"/>
              </a:rPr>
              <a:t>тотална</a:t>
            </a:r>
            <a:r>
              <a:rPr lang="sl-SI" sz="2000" dirty="0" smtClean="0">
                <a:latin typeface="Times New Roman" pitchFamily="18" charset="0"/>
                <a:sym typeface="Symbol" pitchFamily="18" charset="2"/>
              </a:rPr>
              <a:t> </a:t>
            </a:r>
            <a:r>
              <a:rPr lang="ru-RU" sz="2000" dirty="0" smtClean="0">
                <a:latin typeface="Times New Roman" pitchFamily="18" charset="0"/>
                <a:sym typeface="Symbol" pitchFamily="18" charset="2"/>
              </a:rPr>
              <a:t>и</a:t>
            </a:r>
            <a:r>
              <a:rPr lang="sl-SI" sz="2000" dirty="0" smtClean="0">
                <a:latin typeface="Times New Roman" pitchFamily="18" charset="0"/>
                <a:sym typeface="Symbol" pitchFamily="18" charset="2"/>
              </a:rPr>
              <a:t>/</a:t>
            </a:r>
            <a:r>
              <a:rPr lang="ru-RU" sz="2000" dirty="0" smtClean="0">
                <a:latin typeface="Times New Roman" pitchFamily="18" charset="0"/>
                <a:sym typeface="Symbol" pitchFamily="18" charset="2"/>
              </a:rPr>
              <a:t>или</a:t>
            </a:r>
            <a:r>
              <a:rPr lang="sl-SI" sz="2000" dirty="0" smtClean="0">
                <a:latin typeface="Times New Roman" pitchFamily="18" charset="0"/>
                <a:sym typeface="Symbol" pitchFamily="18" charset="2"/>
              </a:rPr>
              <a:t>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 panose="05020102010507070707" pitchFamily="18" charset="2"/>
              <a:buNone/>
              <a:defRPr/>
            </a:pPr>
            <a:r>
              <a:rPr lang="en-US" sz="2000" dirty="0" smtClean="0">
                <a:latin typeface="Times New Roman" pitchFamily="18" charset="0"/>
                <a:sym typeface="Symbol" pitchFamily="18" charset="2"/>
              </a:rPr>
              <a:t>     </a:t>
            </a:r>
            <a:r>
              <a:rPr lang="ru-RU" sz="2000" dirty="0" smtClean="0">
                <a:latin typeface="Times New Roman" pitchFamily="18" charset="0"/>
                <a:sym typeface="Symbol" pitchFamily="18" charset="2"/>
              </a:rPr>
              <a:t>субтотална</a:t>
            </a:r>
            <a:r>
              <a:rPr lang="sl-SI" sz="2000" dirty="0" smtClean="0">
                <a:latin typeface="Times New Roman" pitchFamily="18" charset="0"/>
                <a:sym typeface="Symbol" pitchFamily="18" charset="2"/>
              </a:rPr>
              <a:t> </a:t>
            </a:r>
            <a:r>
              <a:rPr lang="ru-RU" sz="2000" dirty="0" smtClean="0">
                <a:latin typeface="Times New Roman" pitchFamily="18" charset="0"/>
                <a:sym typeface="Symbol" pitchFamily="18" charset="2"/>
              </a:rPr>
              <a:t>тироидектомија</a:t>
            </a:r>
            <a:r>
              <a:rPr lang="sl-SI" sz="2000" dirty="0" smtClean="0">
                <a:latin typeface="Times New Roman" pitchFamily="18" charset="0"/>
                <a:sym typeface="Symbol" pitchFamily="18" charset="2"/>
              </a:rPr>
              <a:t>  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sl-SI" sz="2000" dirty="0" smtClean="0">
                <a:latin typeface="Times New Roman" pitchFamily="18" charset="0"/>
                <a:sym typeface="Symbol" pitchFamily="18" charset="2"/>
              </a:rPr>
              <a:t> </a:t>
            </a:r>
            <a:r>
              <a:rPr lang="en-US" sz="2000" dirty="0" smtClean="0">
                <a:latin typeface="Times New Roman" pitchFamily="18" charset="0"/>
                <a:sym typeface="Symbol" pitchFamily="18" charset="2"/>
              </a:rPr>
              <a:t>    </a:t>
            </a:r>
            <a:r>
              <a:rPr lang="ru-RU" sz="2000" dirty="0" smtClean="0">
                <a:latin typeface="Times New Roman" pitchFamily="18" charset="0"/>
                <a:sym typeface="Symbol" pitchFamily="18" charset="2"/>
              </a:rPr>
              <a:t>и</a:t>
            </a:r>
            <a:r>
              <a:rPr lang="sl-SI" sz="2000" dirty="0" smtClean="0">
                <a:latin typeface="Times New Roman" pitchFamily="18" charset="0"/>
                <a:sym typeface="Symbol" pitchFamily="18" charset="2"/>
              </a:rPr>
              <a:t>  </a:t>
            </a:r>
            <a:r>
              <a:rPr lang="ru-RU" sz="2000" dirty="0" smtClean="0">
                <a:latin typeface="Times New Roman" pitchFamily="18" charset="0"/>
              </a:rPr>
              <a:t>ресекција</a:t>
            </a:r>
            <a:r>
              <a:rPr lang="sl-SI" sz="2000" dirty="0" smtClean="0">
                <a:latin typeface="Times New Roman" pitchFamily="18" charset="0"/>
              </a:rPr>
              <a:t>  </a:t>
            </a:r>
            <a:r>
              <a:rPr lang="ru-RU" sz="2000" dirty="0" smtClean="0">
                <a:latin typeface="Times New Roman" pitchFamily="18" charset="0"/>
              </a:rPr>
              <a:t>регионалних</a:t>
            </a:r>
            <a:r>
              <a:rPr lang="sl-SI" sz="2000" dirty="0" smtClean="0">
                <a:latin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</a:rPr>
              <a:t>л</a:t>
            </a:r>
            <a:r>
              <a:rPr lang="sl-SI" sz="2000" dirty="0" smtClean="0">
                <a:latin typeface="Times New Roman" pitchFamily="18" charset="0"/>
              </a:rPr>
              <a:t>.</a:t>
            </a:r>
            <a:r>
              <a:rPr lang="ru-RU" sz="2000" dirty="0" smtClean="0">
                <a:latin typeface="Times New Roman" pitchFamily="18" charset="0"/>
              </a:rPr>
              <a:t>ж</a:t>
            </a:r>
            <a:r>
              <a:rPr lang="sl-SI" sz="2000" dirty="0" smtClean="0">
                <a:latin typeface="Times New Roman" pitchFamily="18" charset="0"/>
              </a:rPr>
              <a:t>.</a:t>
            </a:r>
            <a:r>
              <a:rPr lang="sl-SI" sz="2000" b="1" dirty="0" smtClean="0">
                <a:latin typeface="Times New Roman" pitchFamily="18" charset="0"/>
              </a:rPr>
              <a:t>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defRPr/>
            </a:pPr>
            <a:r>
              <a:rPr lang="ru-RU" b="1" dirty="0" smtClean="0">
                <a:latin typeface="Times New Roman" pitchFamily="18" charset="0"/>
              </a:rPr>
              <a:t>Зрачна</a:t>
            </a:r>
            <a:r>
              <a:rPr lang="sl-SI" b="1" dirty="0" smtClean="0">
                <a:latin typeface="Times New Roman" pitchFamily="18" charset="0"/>
              </a:rPr>
              <a:t> – </a:t>
            </a:r>
            <a:r>
              <a:rPr lang="ru-RU" b="1" dirty="0" smtClean="0">
                <a:latin typeface="Times New Roman" pitchFamily="18" charset="0"/>
              </a:rPr>
              <a:t>радиоактивни</a:t>
            </a:r>
            <a:r>
              <a:rPr lang="sl-SI" b="1" dirty="0" smtClean="0">
                <a:latin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</a:rPr>
              <a:t>Ј</a:t>
            </a:r>
            <a:r>
              <a:rPr lang="sl-SI" b="1" dirty="0" smtClean="0">
                <a:latin typeface="Times New Roman" pitchFamily="18" charset="0"/>
              </a:rPr>
              <a:t>131</a:t>
            </a:r>
            <a:endParaRPr lang="en-US" b="1" dirty="0" smtClean="0">
              <a:latin typeface="Times New Roman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sr-Latn-CS" b="1" dirty="0" smtClean="0">
                <a:latin typeface="Times New Roman" pitchFamily="18" charset="0"/>
              </a:rPr>
              <a:t>       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defRPr/>
            </a:pPr>
            <a:r>
              <a:rPr lang="en-US" sz="2400" b="1" dirty="0" smtClean="0">
                <a:latin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</a:rPr>
              <a:t>Супституција</a:t>
            </a:r>
            <a:r>
              <a:rPr lang="sr-Latn-CS" sz="2400" b="1" dirty="0" smtClean="0">
                <a:latin typeface="Times New Roman" pitchFamily="18" charset="0"/>
              </a:rPr>
              <a:t> </a:t>
            </a:r>
            <a:endParaRPr lang="en-US" sz="2400" b="1" dirty="0" smtClean="0">
              <a:latin typeface="Times New Roman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 panose="05020102010507070707" pitchFamily="18" charset="2"/>
              <a:buNone/>
              <a:defRPr/>
            </a:pPr>
            <a:r>
              <a:rPr lang="en-US" sz="2400" b="1" dirty="0" smtClean="0">
                <a:latin typeface="Times New Roman" pitchFamily="18" charset="0"/>
              </a:rPr>
              <a:t>      </a:t>
            </a:r>
            <a:r>
              <a:rPr lang="ru-RU" sz="2400" b="1" dirty="0" smtClean="0">
                <a:latin typeface="Times New Roman" pitchFamily="18" charset="0"/>
              </a:rPr>
              <a:t>и</a:t>
            </a:r>
            <a:r>
              <a:rPr lang="sr-Latn-CS" sz="2400" b="1" dirty="0" smtClean="0">
                <a:latin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</a:rPr>
              <a:t>супресија</a:t>
            </a:r>
            <a:r>
              <a:rPr lang="sr-Latn-CS" sz="2400" b="1" dirty="0" smtClean="0">
                <a:latin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</a:rPr>
              <a:t>Т</a:t>
            </a:r>
            <a:r>
              <a:rPr lang="en-US" sz="2400" b="1" dirty="0" smtClean="0">
                <a:latin typeface="Times New Roman" pitchFamily="18" charset="0"/>
              </a:rPr>
              <a:t>SH</a:t>
            </a:r>
            <a:r>
              <a:rPr lang="sr-Latn-CS" sz="2400" b="1" dirty="0" smtClean="0">
                <a:latin typeface="Times New Roman" pitchFamily="18" charset="0"/>
              </a:rPr>
              <a:t> </a:t>
            </a:r>
            <a:r>
              <a:rPr lang="en-US" sz="2400" b="1" dirty="0" smtClean="0">
                <a:latin typeface="Times New Roman" pitchFamily="18" charset="0"/>
              </a:rPr>
              <a:t> l</a:t>
            </a:r>
            <a:r>
              <a:rPr lang="sr-Latn-RS" sz="2400" b="1" dirty="0" smtClean="0">
                <a:latin typeface="Times New Roman" pitchFamily="18" charset="0"/>
              </a:rPr>
              <a:t>–</a:t>
            </a:r>
            <a:r>
              <a:rPr lang="ru-RU" sz="2400" b="1" dirty="0" smtClean="0">
                <a:latin typeface="Times New Roman" pitchFamily="18" charset="0"/>
              </a:rPr>
              <a:t>тиро</a:t>
            </a:r>
            <a:r>
              <a:rPr lang="en-US" sz="2400" b="1" dirty="0" err="1" smtClean="0">
                <a:latin typeface="Times New Roman" pitchFamily="18" charset="0"/>
              </a:rPr>
              <a:t>kc</a:t>
            </a:r>
            <a:r>
              <a:rPr lang="ru-RU" sz="2400" b="1" dirty="0" smtClean="0">
                <a:latin typeface="Times New Roman" pitchFamily="18" charset="0"/>
              </a:rPr>
              <a:t>ином</a:t>
            </a:r>
            <a:r>
              <a:rPr lang="sr-Latn-RS" sz="2400" b="1" dirty="0" smtClean="0">
                <a:latin typeface="Times New Roman" pitchFamily="18" charset="0"/>
              </a:rPr>
              <a:t> </a:t>
            </a:r>
            <a:endParaRPr lang="sr-Latn-CS" sz="2400" b="1" dirty="0" smtClean="0">
              <a:latin typeface="Times New Roman" pitchFamily="18" charset="0"/>
            </a:endParaRPr>
          </a:p>
        </p:txBody>
      </p:sp>
      <p:pic>
        <p:nvPicPr>
          <p:cNvPr id="46084" name="Picture 5" descr="refractory-thyroid-canc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2133600"/>
            <a:ext cx="3311525" cy="2590800"/>
          </a:xfrm>
          <a:prstGeom prst="rect">
            <a:avLst/>
          </a:prstGeom>
          <a:noFill/>
          <a:ln w="38100">
            <a:solidFill>
              <a:srgbClr val="A5002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8216"/>
    </mc:Choice>
    <mc:Fallback xmlns="">
      <p:transition spd="slow" advTm="98216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1219200"/>
            <a:ext cx="4191000" cy="5181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43" name="Rectangle 3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8915400" cy="762000"/>
          </a:xfrm>
        </p:spPr>
        <p:txBody>
          <a:bodyPr/>
          <a:lstStyle/>
          <a:p>
            <a:pPr eaLnBrk="1" hangingPunct="1"/>
            <a:r>
              <a:rPr lang="en-US" sz="4000" b="1" smtClean="0">
                <a:solidFill>
                  <a:schemeClr val="tx1"/>
                </a:solidFill>
                <a:latin typeface="Times New Roman" panose="02020603050405020304" pitchFamily="18" charset="0"/>
              </a:rPr>
              <a:t>Хипоталамо</a:t>
            </a:r>
            <a:r>
              <a:rPr lang="sr-Latn-CS" sz="4000" b="1" smtClean="0">
                <a:solidFill>
                  <a:schemeClr val="tx1"/>
                </a:solidFill>
                <a:latin typeface="Times New Roman" panose="02020603050405020304" pitchFamily="18" charset="0"/>
              </a:rPr>
              <a:t>-</a:t>
            </a:r>
            <a:r>
              <a:rPr lang="en-US" sz="4000" b="1" smtClean="0">
                <a:solidFill>
                  <a:schemeClr val="tx1"/>
                </a:solidFill>
                <a:latin typeface="Times New Roman" panose="02020603050405020304" pitchFamily="18" charset="0"/>
              </a:rPr>
              <a:t>хипофизно</a:t>
            </a:r>
            <a:r>
              <a:rPr lang="sr-Latn-CS" sz="4000" b="1" smtClean="0">
                <a:solidFill>
                  <a:schemeClr val="tx1"/>
                </a:solidFill>
                <a:latin typeface="Times New Roman" panose="02020603050405020304" pitchFamily="18" charset="0"/>
              </a:rPr>
              <a:t>-</a:t>
            </a:r>
            <a:r>
              <a:rPr lang="en-US" sz="4000" b="1" smtClean="0">
                <a:solidFill>
                  <a:schemeClr val="tx1"/>
                </a:solidFill>
                <a:latin typeface="Times New Roman" panose="02020603050405020304" pitchFamily="18" charset="0"/>
              </a:rPr>
              <a:t>тироидна</a:t>
            </a:r>
            <a:r>
              <a:rPr lang="sr-Latn-CS" sz="4000" b="1" smtClean="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  <a:r>
              <a:rPr lang="en-US" sz="4000" b="1" smtClean="0">
                <a:solidFill>
                  <a:schemeClr val="tx1"/>
                </a:solidFill>
                <a:latin typeface="Times New Roman" panose="02020603050405020304" pitchFamily="18" charset="0"/>
              </a:rPr>
              <a:t>оса</a:t>
            </a:r>
          </a:p>
        </p:txBody>
      </p:sp>
      <p:sp>
        <p:nvSpPr>
          <p:cNvPr id="10244" name="Oval 8"/>
          <p:cNvSpPr>
            <a:spLocks noChangeArrowheads="1"/>
          </p:cNvSpPr>
          <p:nvPr/>
        </p:nvSpPr>
        <p:spPr bwMode="auto">
          <a:xfrm>
            <a:off x="2362200" y="1981200"/>
            <a:ext cx="1447800" cy="685800"/>
          </a:xfrm>
          <a:prstGeom prst="ellipse">
            <a:avLst/>
          </a:prstGeom>
          <a:noFill/>
          <a:ln w="38100">
            <a:solidFill>
              <a:srgbClr val="FF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endParaRPr lang="en-US"/>
          </a:p>
        </p:txBody>
      </p:sp>
      <p:sp>
        <p:nvSpPr>
          <p:cNvPr id="10245" name="TextBox 4"/>
          <p:cNvSpPr txBox="1">
            <a:spLocks noChangeArrowheads="1"/>
          </p:cNvSpPr>
          <p:nvPr/>
        </p:nvSpPr>
        <p:spPr bwMode="auto">
          <a:xfrm>
            <a:off x="2743200" y="2057400"/>
            <a:ext cx="847725" cy="4000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r>
              <a:rPr lang="en-US" sz="1000" b="1">
                <a:latin typeface="Times New Roman" panose="02020603050405020304" pitchFamily="18" charset="0"/>
                <a:cs typeface="Times New Roman" panose="02020603050405020304" pitchFamily="18" charset="0"/>
              </a:rPr>
              <a:t>Негативни </a:t>
            </a:r>
          </a:p>
          <a:p>
            <a:r>
              <a:rPr lang="en-US" sz="1000" b="1">
                <a:latin typeface="Times New Roman" panose="02020603050405020304" pitchFamily="18" charset="0"/>
                <a:cs typeface="Times New Roman" panose="02020603050405020304" pitchFamily="18" charset="0"/>
              </a:rPr>
              <a:t>feedback </a:t>
            </a:r>
          </a:p>
        </p:txBody>
      </p:sp>
      <p:sp>
        <p:nvSpPr>
          <p:cNvPr id="10246" name="TextBox 5"/>
          <p:cNvSpPr txBox="1">
            <a:spLocks noChangeArrowheads="1"/>
          </p:cNvSpPr>
          <p:nvPr/>
        </p:nvSpPr>
        <p:spPr bwMode="auto">
          <a:xfrm>
            <a:off x="3276600" y="4419600"/>
            <a:ext cx="1881188" cy="2762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r>
              <a:rPr lang="en-US" sz="1200" b="1"/>
              <a:t>Тироидни хормони</a:t>
            </a:r>
          </a:p>
        </p:txBody>
      </p:sp>
      <p:sp>
        <p:nvSpPr>
          <p:cNvPr id="10247" name="TextBox 6"/>
          <p:cNvSpPr txBox="1">
            <a:spLocks noChangeArrowheads="1"/>
          </p:cNvSpPr>
          <p:nvPr/>
        </p:nvSpPr>
        <p:spPr bwMode="auto">
          <a:xfrm>
            <a:off x="3810000" y="2133600"/>
            <a:ext cx="1587500" cy="33813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r>
              <a:rPr 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aденохипофиза</a:t>
            </a:r>
          </a:p>
        </p:txBody>
      </p:sp>
      <p:sp>
        <p:nvSpPr>
          <p:cNvPr id="10248" name="TextBox 7"/>
          <p:cNvSpPr txBox="1">
            <a:spLocks noChangeArrowheads="1"/>
          </p:cNvSpPr>
          <p:nvPr/>
        </p:nvSpPr>
        <p:spPr bwMode="auto">
          <a:xfrm>
            <a:off x="2667000" y="5791200"/>
            <a:ext cx="914400" cy="3079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r>
              <a:rPr lang="en-US" sz="1400" b="1">
                <a:latin typeface="Times New Roman" panose="02020603050405020304" pitchFamily="18" charset="0"/>
                <a:cs typeface="Times New Roman" panose="02020603050405020304" pitchFamily="18" charset="0"/>
              </a:rPr>
              <a:t>мишићи</a:t>
            </a:r>
          </a:p>
        </p:txBody>
      </p:sp>
      <p:sp>
        <p:nvSpPr>
          <p:cNvPr id="10249" name="TextBox 8"/>
          <p:cNvSpPr txBox="1">
            <a:spLocks noChangeArrowheads="1"/>
          </p:cNvSpPr>
          <p:nvPr/>
        </p:nvSpPr>
        <p:spPr bwMode="auto">
          <a:xfrm>
            <a:off x="4038600" y="5791200"/>
            <a:ext cx="762000" cy="3079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r>
              <a:rPr lang="en-US" sz="1400" b="1">
                <a:latin typeface="Times New Roman" panose="02020603050405020304" pitchFamily="18" charset="0"/>
                <a:cs typeface="Times New Roman" panose="02020603050405020304" pitchFamily="18" charset="0"/>
              </a:rPr>
              <a:t>срце</a:t>
            </a:r>
          </a:p>
        </p:txBody>
      </p:sp>
      <p:sp>
        <p:nvSpPr>
          <p:cNvPr id="10250" name="TextBox 9"/>
          <p:cNvSpPr txBox="1">
            <a:spLocks noChangeArrowheads="1"/>
          </p:cNvSpPr>
          <p:nvPr/>
        </p:nvSpPr>
        <p:spPr bwMode="auto">
          <a:xfrm>
            <a:off x="5105400" y="5791200"/>
            <a:ext cx="603250" cy="3079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r>
              <a:rPr lang="en-US" sz="1400" b="1">
                <a:latin typeface="Times New Roman" panose="02020603050405020304" pitchFamily="18" charset="0"/>
                <a:cs typeface="Times New Roman" panose="02020603050405020304" pitchFamily="18" charset="0"/>
              </a:rPr>
              <a:t>јетра</a:t>
            </a:r>
          </a:p>
        </p:txBody>
      </p:sp>
      <p:sp>
        <p:nvSpPr>
          <p:cNvPr id="10251" name="TextBox 10"/>
          <p:cNvSpPr txBox="1">
            <a:spLocks noChangeArrowheads="1"/>
          </p:cNvSpPr>
          <p:nvPr/>
        </p:nvSpPr>
        <p:spPr bwMode="auto">
          <a:xfrm>
            <a:off x="6019800" y="5791200"/>
            <a:ext cx="800100" cy="3079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r>
              <a:rPr lang="en-US" sz="1400" b="1">
                <a:latin typeface="Times New Roman" panose="02020603050405020304" pitchFamily="18" charset="0"/>
                <a:cs typeface="Times New Roman" panose="02020603050405020304" pitchFamily="18" charset="0"/>
              </a:rPr>
              <a:t>бубрези</a:t>
            </a:r>
          </a:p>
        </p:txBody>
      </p:sp>
      <p:sp>
        <p:nvSpPr>
          <p:cNvPr id="10252" name="TextBox 11"/>
          <p:cNvSpPr txBox="1">
            <a:spLocks noChangeArrowheads="1"/>
          </p:cNvSpPr>
          <p:nvPr/>
        </p:nvSpPr>
        <p:spPr bwMode="auto">
          <a:xfrm>
            <a:off x="5562600" y="1600200"/>
            <a:ext cx="1377950" cy="33813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r>
              <a:rPr 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хипоталамус</a:t>
            </a:r>
          </a:p>
        </p:txBody>
      </p:sp>
      <p:sp>
        <p:nvSpPr>
          <p:cNvPr id="10253" name="TextBox 12"/>
          <p:cNvSpPr txBox="1">
            <a:spLocks noChangeArrowheads="1"/>
          </p:cNvSpPr>
          <p:nvPr/>
        </p:nvSpPr>
        <p:spPr bwMode="auto">
          <a:xfrm>
            <a:off x="2743200" y="1295400"/>
            <a:ext cx="4114800" cy="2762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r>
              <a:rPr lang="en-US" sz="1200" b="1">
                <a:latin typeface="Times New Roman" panose="02020603050405020304" pitchFamily="18" charset="0"/>
                <a:cs typeface="Times New Roman" panose="02020603050405020304" pitchFamily="18" charset="0"/>
              </a:rPr>
              <a:t>Неурална ситимулација из центара за терморегулацију</a:t>
            </a:r>
          </a:p>
        </p:txBody>
      </p:sp>
      <p:sp>
        <p:nvSpPr>
          <p:cNvPr id="10254" name="TextBox 13"/>
          <p:cNvSpPr txBox="1">
            <a:spLocks noChangeArrowheads="1"/>
          </p:cNvSpPr>
          <p:nvPr/>
        </p:nvSpPr>
        <p:spPr bwMode="auto">
          <a:xfrm>
            <a:off x="6172200" y="2057400"/>
            <a:ext cx="574675" cy="3079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r>
              <a:rPr lang="en-US" sz="1400" b="1">
                <a:latin typeface="Times New Roman" panose="02020603050405020304" pitchFamily="18" charset="0"/>
                <a:cs typeface="Times New Roman" panose="02020603050405020304" pitchFamily="18" charset="0"/>
              </a:rPr>
              <a:t>ТRH</a:t>
            </a:r>
          </a:p>
        </p:txBody>
      </p:sp>
      <p:sp>
        <p:nvSpPr>
          <p:cNvPr id="10255" name="TextBox 14"/>
          <p:cNvSpPr txBox="1">
            <a:spLocks noChangeArrowheads="1"/>
          </p:cNvSpPr>
          <p:nvPr/>
        </p:nvSpPr>
        <p:spPr bwMode="auto">
          <a:xfrm>
            <a:off x="4953000" y="3048000"/>
            <a:ext cx="544513" cy="3079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r>
              <a:rPr lang="en-US" sz="1400" b="1">
                <a:latin typeface="Times New Roman" panose="02020603050405020304" pitchFamily="18" charset="0"/>
                <a:cs typeface="Times New Roman" panose="02020603050405020304" pitchFamily="18" charset="0"/>
              </a:rPr>
              <a:t>TSH</a:t>
            </a:r>
          </a:p>
        </p:txBody>
      </p:sp>
      <p:sp>
        <p:nvSpPr>
          <p:cNvPr id="10256" name="TextBox 15"/>
          <p:cNvSpPr txBox="1">
            <a:spLocks noChangeArrowheads="1"/>
          </p:cNvSpPr>
          <p:nvPr/>
        </p:nvSpPr>
        <p:spPr bwMode="auto">
          <a:xfrm>
            <a:off x="2667000" y="6096000"/>
            <a:ext cx="4198938" cy="3079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r>
              <a:rPr lang="en-US" sz="1400" b="1">
                <a:latin typeface="Times New Roman" panose="02020603050405020304" pitchFamily="18" charset="0"/>
                <a:cs typeface="Times New Roman" panose="02020603050405020304" pitchFamily="18" charset="0"/>
              </a:rPr>
              <a:t>Пораст прод потрошње О2 и прозиводње топлоте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1124"/>
    </mc:Choice>
    <mc:Fallback xmlns="">
      <p:transition spd="slow" advTm="51124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457200"/>
            <a:ext cx="5257800" cy="735013"/>
          </a:xfrm>
        </p:spPr>
        <p:txBody>
          <a:bodyPr/>
          <a:lstStyle/>
          <a:p>
            <a:pPr eaLnBrk="1" hangingPunct="1"/>
            <a:r>
              <a:rPr lang="en-US" sz="3600" b="1" smtClean="0">
                <a:latin typeface="Times New Roman" panose="02020603050405020304" pitchFamily="18" charset="0"/>
              </a:rPr>
              <a:t>Ембриологија</a:t>
            </a:r>
            <a:r>
              <a:rPr lang="sr-Latn-CS" sz="3600" b="1" smtClean="0">
                <a:latin typeface="Times New Roman" panose="02020603050405020304" pitchFamily="18" charset="0"/>
              </a:rPr>
              <a:t> </a:t>
            </a:r>
            <a:r>
              <a:rPr lang="en-US" sz="3600" b="1" smtClean="0">
                <a:latin typeface="Times New Roman" panose="02020603050405020304" pitchFamily="18" charset="0"/>
              </a:rPr>
              <a:t> тироидеје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304800" y="1524000"/>
            <a:ext cx="8610600" cy="4876800"/>
          </a:xfrm>
        </p:spPr>
        <p:txBody>
          <a:bodyPr>
            <a:normAutofit fontScale="92500" lnSpcReduction="10000"/>
          </a:bodyPr>
          <a:lstStyle/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sz="1800" dirty="0" smtClean="0">
              <a:latin typeface="Times New Roman" pitchFamily="18" charset="0"/>
            </a:endParaRPr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1900" dirty="0" err="1" smtClean="0">
                <a:latin typeface="Times New Roman" pitchFamily="18" charset="0"/>
              </a:rPr>
              <a:t>Ембрионално</a:t>
            </a:r>
            <a:r>
              <a:rPr lang="sr-Latn-CS" sz="1900" dirty="0" smtClean="0">
                <a:latin typeface="Times New Roman" pitchFamily="18" charset="0"/>
              </a:rPr>
              <a:t> </a:t>
            </a:r>
            <a:r>
              <a:rPr lang="en-US" sz="1900" dirty="0" err="1" smtClean="0">
                <a:latin typeface="Times New Roman" pitchFamily="18" charset="0"/>
              </a:rPr>
              <a:t>најстарија</a:t>
            </a:r>
            <a:r>
              <a:rPr lang="sr-Latn-CS" sz="1900" dirty="0" smtClean="0">
                <a:latin typeface="Times New Roman" pitchFamily="18" charset="0"/>
              </a:rPr>
              <a:t> </a:t>
            </a:r>
            <a:r>
              <a:rPr lang="en-US" sz="1900" dirty="0" smtClean="0">
                <a:latin typeface="Times New Roman" pitchFamily="18" charset="0"/>
              </a:rPr>
              <a:t> </a:t>
            </a:r>
            <a:r>
              <a:rPr lang="en-US" sz="1900" dirty="0" err="1" smtClean="0">
                <a:latin typeface="Times New Roman" pitchFamily="18" charset="0"/>
              </a:rPr>
              <a:t>ендокрина</a:t>
            </a:r>
            <a:r>
              <a:rPr lang="sr-Latn-CS" sz="1900" dirty="0" smtClean="0">
                <a:latin typeface="Times New Roman" pitchFamily="18" charset="0"/>
              </a:rPr>
              <a:t> </a:t>
            </a:r>
            <a:r>
              <a:rPr lang="en-US" sz="1900" dirty="0" err="1" smtClean="0">
                <a:latin typeface="Times New Roman" pitchFamily="18" charset="0"/>
              </a:rPr>
              <a:t>жлезда</a:t>
            </a:r>
            <a:r>
              <a:rPr lang="sr-Latn-CS" sz="1900" dirty="0" smtClean="0">
                <a:latin typeface="Times New Roman" pitchFamily="18" charset="0"/>
              </a:rPr>
              <a:t> </a:t>
            </a:r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endParaRPr lang="sr-Latn-CS" sz="1900" dirty="0" smtClean="0">
              <a:latin typeface="Times New Roman" pitchFamily="18" charset="0"/>
            </a:endParaRPr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1900" dirty="0" err="1" smtClean="0">
                <a:latin typeface="Times New Roman" pitchFamily="18" charset="0"/>
              </a:rPr>
              <a:t>Почетак</a:t>
            </a:r>
            <a:r>
              <a:rPr lang="sr-Latn-CS" sz="1900" dirty="0" smtClean="0">
                <a:latin typeface="Times New Roman" pitchFamily="18" charset="0"/>
              </a:rPr>
              <a:t> </a:t>
            </a:r>
            <a:r>
              <a:rPr lang="en-US" sz="1900" dirty="0" err="1" smtClean="0">
                <a:latin typeface="Times New Roman" pitchFamily="18" charset="0"/>
              </a:rPr>
              <a:t>ембриогенезе</a:t>
            </a:r>
            <a:r>
              <a:rPr lang="en-US" sz="1900" dirty="0" smtClean="0">
                <a:latin typeface="Times New Roman" pitchFamily="18" charset="0"/>
              </a:rPr>
              <a:t> </a:t>
            </a:r>
            <a:r>
              <a:rPr lang="sr-Cyrl-RS" sz="1900" dirty="0" smtClean="0">
                <a:latin typeface="Times New Roman" pitchFamily="18" charset="0"/>
              </a:rPr>
              <a:t>-</a:t>
            </a:r>
            <a:r>
              <a:rPr lang="en-US" sz="1900" dirty="0" smtClean="0">
                <a:latin typeface="Times New Roman" pitchFamily="18" charset="0"/>
              </a:rPr>
              <a:t> </a:t>
            </a:r>
            <a:r>
              <a:rPr lang="en-US" sz="1900" dirty="0" err="1" smtClean="0">
                <a:latin typeface="Times New Roman" pitchFamily="18" charset="0"/>
              </a:rPr>
              <a:t>од</a:t>
            </a:r>
            <a:r>
              <a:rPr lang="en-US" sz="1900" dirty="0" smtClean="0">
                <a:latin typeface="Times New Roman" pitchFamily="18" charset="0"/>
              </a:rPr>
              <a:t> </a:t>
            </a:r>
            <a:r>
              <a:rPr lang="sr-Cyrl-RS" sz="1900" dirty="0" smtClean="0">
                <a:latin typeface="Times New Roman" pitchFamily="18" charset="0"/>
              </a:rPr>
              <a:t> </a:t>
            </a:r>
            <a:r>
              <a:rPr lang="en-US" sz="1900" dirty="0" smtClean="0">
                <a:latin typeface="Times New Roman" pitchFamily="18" charset="0"/>
              </a:rPr>
              <a:t>24</a:t>
            </a:r>
            <a:r>
              <a:rPr lang="sr-Latn-CS" sz="1900" dirty="0" smtClean="0">
                <a:latin typeface="Times New Roman" pitchFamily="18" charset="0"/>
              </a:rPr>
              <a:t>.</a:t>
            </a:r>
            <a:r>
              <a:rPr lang="en-US" sz="1900" dirty="0" smtClean="0">
                <a:latin typeface="Times New Roman" pitchFamily="18" charset="0"/>
              </a:rPr>
              <a:t> </a:t>
            </a:r>
            <a:r>
              <a:rPr lang="en-US" sz="1900" dirty="0" err="1" smtClean="0">
                <a:latin typeface="Times New Roman" pitchFamily="18" charset="0"/>
              </a:rPr>
              <a:t>дана</a:t>
            </a:r>
            <a:r>
              <a:rPr lang="sr-Latn-CS" sz="1900" dirty="0" smtClean="0">
                <a:latin typeface="Times New Roman" pitchFamily="18" charset="0"/>
              </a:rPr>
              <a:t> </a:t>
            </a:r>
            <a:r>
              <a:rPr lang="en-US" sz="1900" dirty="0" err="1" smtClean="0">
                <a:latin typeface="Times New Roman" pitchFamily="18" charset="0"/>
              </a:rPr>
              <a:t>гестације</a:t>
            </a:r>
            <a:r>
              <a:rPr lang="sr-Latn-CS" sz="1900" dirty="0" smtClean="0">
                <a:latin typeface="Times New Roman" pitchFamily="18" charset="0"/>
              </a:rPr>
              <a:t> </a:t>
            </a:r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endParaRPr lang="en-US" sz="1900" dirty="0" smtClean="0">
              <a:latin typeface="Times New Roman" pitchFamily="18" charset="0"/>
            </a:endParaRPr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1900" dirty="0" err="1" smtClean="0">
                <a:latin typeface="Times New Roman" pitchFamily="18" charset="0"/>
              </a:rPr>
              <a:t>Пролиферација</a:t>
            </a:r>
            <a:r>
              <a:rPr lang="sr-Latn-CS" sz="1900" dirty="0" smtClean="0">
                <a:latin typeface="Times New Roman" pitchFamily="18" charset="0"/>
              </a:rPr>
              <a:t> </a:t>
            </a:r>
            <a:r>
              <a:rPr lang="en-US" sz="1900" dirty="0" err="1" smtClean="0">
                <a:latin typeface="Times New Roman" pitchFamily="18" charset="0"/>
              </a:rPr>
              <a:t>ендодермалних</a:t>
            </a:r>
            <a:r>
              <a:rPr lang="sr-Latn-CS" sz="1900" dirty="0" smtClean="0">
                <a:latin typeface="Times New Roman" pitchFamily="18" charset="0"/>
              </a:rPr>
              <a:t> </a:t>
            </a:r>
            <a:r>
              <a:rPr lang="en-US" sz="1900" dirty="0" err="1" smtClean="0">
                <a:latin typeface="Times New Roman" pitchFamily="18" charset="0"/>
              </a:rPr>
              <a:t>ћелија</a:t>
            </a:r>
            <a:r>
              <a:rPr lang="sr-Latn-CS" sz="1900" dirty="0" smtClean="0">
                <a:latin typeface="Times New Roman" pitchFamily="18" charset="0"/>
              </a:rPr>
              <a:t> </a:t>
            </a:r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1900" dirty="0" smtClean="0">
                <a:latin typeface="Times New Roman" pitchFamily="18" charset="0"/>
              </a:rPr>
              <a:t>     </a:t>
            </a:r>
            <a:r>
              <a:rPr lang="en-US" sz="1900" dirty="0" err="1" smtClean="0">
                <a:latin typeface="Times New Roman" pitchFamily="18" charset="0"/>
              </a:rPr>
              <a:t>порекла</a:t>
            </a:r>
            <a:r>
              <a:rPr lang="en-US" sz="1900" dirty="0" smtClean="0">
                <a:latin typeface="Times New Roman" pitchFamily="18" charset="0"/>
              </a:rPr>
              <a:t>  I</a:t>
            </a:r>
            <a:r>
              <a:rPr lang="sr-Latn-CS" sz="1900" dirty="0" smtClean="0">
                <a:latin typeface="Times New Roman" pitchFamily="18" charset="0"/>
              </a:rPr>
              <a:t> </a:t>
            </a:r>
            <a:r>
              <a:rPr lang="en-US" sz="1900" dirty="0" smtClean="0">
                <a:latin typeface="Times New Roman" pitchFamily="18" charset="0"/>
              </a:rPr>
              <a:t>и</a:t>
            </a:r>
            <a:r>
              <a:rPr lang="sr-Latn-CS" sz="1900" dirty="0" smtClean="0">
                <a:latin typeface="Times New Roman" pitchFamily="18" charset="0"/>
              </a:rPr>
              <a:t> II </a:t>
            </a:r>
            <a:r>
              <a:rPr lang="en-US" sz="1900" dirty="0" err="1" smtClean="0">
                <a:latin typeface="Times New Roman" pitchFamily="18" charset="0"/>
              </a:rPr>
              <a:t>фарингеалног</a:t>
            </a:r>
            <a:r>
              <a:rPr lang="sr-Latn-CS" sz="1900" dirty="0" smtClean="0">
                <a:latin typeface="Times New Roman" pitchFamily="18" charset="0"/>
              </a:rPr>
              <a:t> </a:t>
            </a:r>
            <a:r>
              <a:rPr lang="en-US" sz="1900" dirty="0" err="1" smtClean="0">
                <a:latin typeface="Times New Roman" pitchFamily="18" charset="0"/>
              </a:rPr>
              <a:t>лука</a:t>
            </a:r>
            <a:r>
              <a:rPr lang="sr-Latn-CS" sz="1900" dirty="0" smtClean="0">
                <a:latin typeface="Times New Roman" pitchFamily="18" charset="0"/>
              </a:rPr>
              <a:t> </a:t>
            </a:r>
            <a:endParaRPr lang="sr-Cyrl-RS" sz="1900" dirty="0" smtClean="0">
              <a:latin typeface="Times New Roman" pitchFamily="18" charset="0"/>
            </a:endParaRPr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sr-Cyrl-RS" sz="1900" dirty="0" smtClean="0">
                <a:latin typeface="Times New Roman" pitchFamily="18" charset="0"/>
              </a:rPr>
              <a:t>     </a:t>
            </a:r>
            <a:endParaRPr lang="en-US" sz="1900" dirty="0" smtClean="0">
              <a:latin typeface="Times New Roman" pitchFamily="18" charset="0"/>
            </a:endParaRPr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endParaRPr lang="sr-Latn-CS" sz="1900" dirty="0" smtClean="0">
              <a:latin typeface="Times New Roman" pitchFamily="18" charset="0"/>
            </a:endParaRPr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1900" dirty="0" err="1" smtClean="0">
                <a:latin typeface="Times New Roman" pitchFamily="18" charset="0"/>
              </a:rPr>
              <a:t>Десцензус</a:t>
            </a:r>
            <a:r>
              <a:rPr lang="sr-Latn-CS" sz="1900" dirty="0" smtClean="0">
                <a:latin typeface="Times New Roman" pitchFamily="18" charset="0"/>
              </a:rPr>
              <a:t> </a:t>
            </a:r>
            <a:r>
              <a:rPr lang="en-US" sz="1900" dirty="0" err="1" smtClean="0">
                <a:latin typeface="Times New Roman" pitchFamily="18" charset="0"/>
              </a:rPr>
              <a:t>од</a:t>
            </a:r>
            <a:r>
              <a:rPr lang="sr-Cyrl-RS" sz="1900" dirty="0" smtClean="0">
                <a:latin typeface="Times New Roman" pitchFamily="18" charset="0"/>
              </a:rPr>
              <a:t> </a:t>
            </a:r>
            <a:r>
              <a:rPr lang="sr-Latn-CS" sz="1900" dirty="0" smtClean="0">
                <a:latin typeface="Times New Roman" pitchFamily="18" charset="0"/>
              </a:rPr>
              <a:t> f.coecuma </a:t>
            </a:r>
            <a:endParaRPr lang="en-US" sz="1900" dirty="0" smtClean="0">
              <a:latin typeface="Times New Roman" pitchFamily="18" charset="0"/>
            </a:endParaRPr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en-US" sz="1900" dirty="0" smtClean="0">
                <a:latin typeface="Times New Roman" pitchFamily="18" charset="0"/>
              </a:rPr>
              <a:t>      </a:t>
            </a:r>
            <a:r>
              <a:rPr lang="en-US" sz="1900" dirty="0" err="1" smtClean="0">
                <a:latin typeface="Times New Roman" pitchFamily="18" charset="0"/>
              </a:rPr>
              <a:t>кроз</a:t>
            </a:r>
            <a:r>
              <a:rPr lang="sr-Latn-CS" sz="1900" dirty="0" smtClean="0">
                <a:latin typeface="Times New Roman" pitchFamily="18" charset="0"/>
              </a:rPr>
              <a:t> </a:t>
            </a:r>
            <a:r>
              <a:rPr lang="en-US" sz="1900" dirty="0" err="1" smtClean="0">
                <a:latin typeface="Times New Roman" pitchFamily="18" charset="0"/>
              </a:rPr>
              <a:t>под</a:t>
            </a:r>
            <a:r>
              <a:rPr lang="sr-Latn-CS" sz="1900" dirty="0" smtClean="0">
                <a:latin typeface="Times New Roman" pitchFamily="18" charset="0"/>
              </a:rPr>
              <a:t> </a:t>
            </a:r>
            <a:r>
              <a:rPr lang="en-US" sz="1900" dirty="0" err="1" smtClean="0">
                <a:latin typeface="Times New Roman" pitchFamily="18" charset="0"/>
              </a:rPr>
              <a:t>усне</a:t>
            </a:r>
            <a:r>
              <a:rPr lang="sr-Latn-CS" sz="1900" dirty="0" smtClean="0">
                <a:latin typeface="Times New Roman" pitchFamily="18" charset="0"/>
              </a:rPr>
              <a:t> </a:t>
            </a:r>
            <a:r>
              <a:rPr lang="en-US" sz="1900" dirty="0" err="1" smtClean="0">
                <a:latin typeface="Times New Roman" pitchFamily="18" charset="0"/>
              </a:rPr>
              <a:t>дупље</a:t>
            </a:r>
            <a:r>
              <a:rPr lang="sr-Latn-CS" sz="1900" dirty="0" smtClean="0">
                <a:latin typeface="Times New Roman" pitchFamily="18" charset="0"/>
              </a:rPr>
              <a:t> </a:t>
            </a:r>
            <a:r>
              <a:rPr lang="en-US" sz="1900" dirty="0" smtClean="0">
                <a:latin typeface="Times New Roman" pitchFamily="18" charset="0"/>
              </a:rPr>
              <a:t> </a:t>
            </a:r>
            <a:endParaRPr lang="sr-Cyrl-RS" sz="1900" dirty="0" smtClean="0">
              <a:latin typeface="Times New Roman" pitchFamily="18" charset="0"/>
            </a:endParaRPr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sr-Cyrl-RS" sz="1900" dirty="0" smtClean="0">
                <a:latin typeface="Times New Roman" pitchFamily="18" charset="0"/>
              </a:rPr>
              <a:t>      </a:t>
            </a:r>
            <a:r>
              <a:rPr lang="en-US" sz="1900" dirty="0" err="1" smtClean="0">
                <a:latin typeface="Times New Roman" pitchFamily="18" charset="0"/>
              </a:rPr>
              <a:t>до</a:t>
            </a:r>
            <a:r>
              <a:rPr lang="en-US" sz="1900" dirty="0" smtClean="0">
                <a:latin typeface="Times New Roman" pitchFamily="18" charset="0"/>
              </a:rPr>
              <a:t> </a:t>
            </a:r>
            <a:r>
              <a:rPr lang="en-US" sz="1900" dirty="0" err="1" smtClean="0">
                <a:latin typeface="Times New Roman" pitchFamily="18" charset="0"/>
              </a:rPr>
              <a:t>предње</a:t>
            </a:r>
            <a:r>
              <a:rPr lang="en-US" sz="1900" dirty="0" smtClean="0">
                <a:latin typeface="Times New Roman" pitchFamily="18" charset="0"/>
              </a:rPr>
              <a:t> </a:t>
            </a:r>
            <a:r>
              <a:rPr lang="en-US" sz="1900" dirty="0" err="1" smtClean="0">
                <a:latin typeface="Times New Roman" pitchFamily="18" charset="0"/>
              </a:rPr>
              <a:t>стране</a:t>
            </a:r>
            <a:r>
              <a:rPr lang="en-US" sz="1900" dirty="0" smtClean="0">
                <a:latin typeface="Times New Roman" pitchFamily="18" charset="0"/>
              </a:rPr>
              <a:t> </a:t>
            </a:r>
            <a:r>
              <a:rPr lang="en-US" sz="1900" dirty="0" err="1" smtClean="0">
                <a:latin typeface="Times New Roman" pitchFamily="18" charset="0"/>
              </a:rPr>
              <a:t>врата</a:t>
            </a:r>
            <a:endParaRPr lang="en-US" sz="1900" dirty="0" smtClean="0">
              <a:latin typeface="Times New Roman" pitchFamily="18" charset="0"/>
            </a:endParaRPr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endParaRPr lang="en-US" sz="1900" dirty="0" smtClean="0">
              <a:latin typeface="Times New Roman" pitchFamily="18" charset="0"/>
            </a:endParaRPr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endParaRPr lang="sr-Cyrl-RS" sz="1900" dirty="0" smtClean="0">
              <a:latin typeface="Times New Roman" pitchFamily="18" charset="0"/>
            </a:endParaRPr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endParaRPr lang="en-US" sz="1900" dirty="0" smtClean="0">
              <a:latin typeface="Times New Roman" pitchFamily="18" charset="0"/>
            </a:endParaRPr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en-US" sz="1900" dirty="0" smtClean="0">
                <a:latin typeface="Times New Roman" pitchFamily="18" charset="0"/>
              </a:rPr>
              <a:t>     </a:t>
            </a:r>
            <a:r>
              <a:rPr lang="en-US" sz="2200" dirty="0" err="1" smtClean="0">
                <a:latin typeface="Times New Roman" pitchFamily="18" charset="0"/>
              </a:rPr>
              <a:t>Могућ</a:t>
            </a:r>
            <a:r>
              <a:rPr lang="sr-Latn-CS" sz="2200" dirty="0" smtClean="0">
                <a:latin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</a:rPr>
              <a:t>поремећај</a:t>
            </a:r>
            <a:r>
              <a:rPr lang="sr-Latn-CS" sz="2200" dirty="0" smtClean="0">
                <a:latin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</a:rPr>
              <a:t>десцензуса</a:t>
            </a:r>
            <a:endParaRPr lang="sr-Latn-CS" sz="2200" dirty="0" smtClean="0">
              <a:latin typeface="Times New Roman" pitchFamily="18" charset="0"/>
            </a:endParaRPr>
          </a:p>
        </p:txBody>
      </p:sp>
      <p:pic>
        <p:nvPicPr>
          <p:cNvPr id="12292" name="Picture 5" descr="HN042b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257800" y="1600200"/>
            <a:ext cx="3511550" cy="4572000"/>
          </a:xfrm>
          <a:ln>
            <a:solidFill>
              <a:srgbClr val="CC0066"/>
            </a:solidFill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6380"/>
    </mc:Choice>
    <mc:Fallback xmlns="">
      <p:transition spd="slow" advTm="5638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6"/>
          <p:cNvSpPr>
            <a:spLocks noChangeArrowheads="1"/>
          </p:cNvSpPr>
          <p:nvPr/>
        </p:nvSpPr>
        <p:spPr bwMode="auto">
          <a:xfrm>
            <a:off x="381000" y="1143000"/>
            <a:ext cx="3676650" cy="436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2800" b="1">
                <a:latin typeface="Times New Roman" panose="02020603050405020304" pitchFamily="18" charset="0"/>
              </a:rPr>
              <a:t>Циста </a:t>
            </a:r>
            <a:r>
              <a:rPr lang="sr-Latn-CS" sz="2800" b="1">
                <a:latin typeface="Times New Roman" panose="02020603050405020304" pitchFamily="18" charset="0"/>
              </a:rPr>
              <a:t>d.thyreoglosusa</a:t>
            </a:r>
          </a:p>
        </p:txBody>
      </p:sp>
      <p:pic>
        <p:nvPicPr>
          <p:cNvPr id="13315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676400"/>
            <a:ext cx="2579688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1981200"/>
            <a:ext cx="31242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7" name="Rectangle 10"/>
          <p:cNvSpPr>
            <a:spLocks noChangeArrowheads="1"/>
          </p:cNvSpPr>
          <p:nvPr/>
        </p:nvSpPr>
        <p:spPr bwMode="auto">
          <a:xfrm>
            <a:off x="5105400" y="1371600"/>
            <a:ext cx="37830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r>
              <a:rPr lang="en-US" sz="2800" b="1">
                <a:solidFill>
                  <a:schemeClr val="tx2"/>
                </a:solidFill>
                <a:latin typeface="Times New Roman" panose="02020603050405020304" pitchFamily="18" charset="0"/>
              </a:rPr>
              <a:t>Лингвална тироидеја</a:t>
            </a:r>
            <a:endParaRPr lang="sr-Latn-CS" sz="2800" b="1">
              <a:solidFill>
                <a:schemeClr val="tx2"/>
              </a:solidFill>
              <a:latin typeface="Times New Roman" panose="02020603050405020304" pitchFamily="18" charset="0"/>
            </a:endParaRPr>
          </a:p>
        </p:txBody>
      </p:sp>
      <p:sp>
        <p:nvSpPr>
          <p:cNvPr id="13318" name="Rectangle 7"/>
          <p:cNvSpPr>
            <a:spLocks noChangeArrowheads="1"/>
          </p:cNvSpPr>
          <p:nvPr/>
        </p:nvSpPr>
        <p:spPr bwMode="auto">
          <a:xfrm>
            <a:off x="1295400" y="381000"/>
            <a:ext cx="6996113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n-US" sz="3600" b="1">
                <a:latin typeface="Times New Roman" panose="02020603050405020304" pitchFamily="18" charset="0"/>
              </a:rPr>
              <a:t>Поремећај</a:t>
            </a:r>
            <a:r>
              <a:rPr lang="sr-Latn-CS" sz="3600" b="1">
                <a:latin typeface="Times New Roman" panose="02020603050405020304" pitchFamily="18" charset="0"/>
              </a:rPr>
              <a:t> </a:t>
            </a:r>
            <a:r>
              <a:rPr lang="en-US" sz="3600" b="1">
                <a:latin typeface="Times New Roman" panose="02020603050405020304" pitchFamily="18" charset="0"/>
              </a:rPr>
              <a:t>десцензуса тироидеје</a:t>
            </a:r>
            <a:r>
              <a:rPr lang="en-US" sz="3200" b="1">
                <a:latin typeface="Times New Roman" panose="02020603050405020304" pitchFamily="18" charset="0"/>
              </a:rPr>
              <a:t> </a:t>
            </a:r>
            <a:endParaRPr lang="sr-Latn-CS" sz="3200" b="1">
              <a:latin typeface="Times New Roman" panose="02020603050405020304" pitchFamily="18" charset="0"/>
            </a:endParaRPr>
          </a:p>
        </p:txBody>
      </p:sp>
      <p:sp>
        <p:nvSpPr>
          <p:cNvPr id="13319" name="Rectangle 16"/>
          <p:cNvSpPr>
            <a:spLocks noChangeArrowheads="1"/>
          </p:cNvSpPr>
          <p:nvPr/>
        </p:nvSpPr>
        <p:spPr bwMode="auto">
          <a:xfrm>
            <a:off x="609600" y="3733800"/>
            <a:ext cx="5486400" cy="2800350"/>
          </a:xfrm>
          <a:prstGeom prst="rect">
            <a:avLst/>
          </a:prstGeom>
          <a:solidFill>
            <a:srgbClr val="E4C9FF"/>
          </a:solidFill>
          <a:ln w="9525">
            <a:solidFill>
              <a:srgbClr val="660033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 2% популације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Недовољна ресорпција d.thyreoglossusa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Заостатак од базе језика до горњег медијастинума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 Клинички: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Цистична лезија испод хиоидне кости,</a:t>
            </a:r>
          </a:p>
          <a:p>
            <a:r>
              <a:rPr 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 покретна при гутању  и жвакању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Некад садржи (функционално) ткиво тироидеје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Честа инфламација и фистулизација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Видљива на ECHO/CT прегледу врата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 Тh</a:t>
            </a:r>
            <a:r>
              <a:rPr 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: хируршка</a:t>
            </a:r>
          </a:p>
          <a:p>
            <a:r>
              <a:rPr 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( у 1% папиларни Ca тироидеје)</a:t>
            </a:r>
          </a:p>
        </p:txBody>
      </p:sp>
      <p:sp>
        <p:nvSpPr>
          <p:cNvPr id="13320" name="Rectangle 11"/>
          <p:cNvSpPr>
            <a:spLocks noChangeArrowheads="1"/>
          </p:cNvSpPr>
          <p:nvPr/>
        </p:nvSpPr>
        <p:spPr bwMode="auto">
          <a:xfrm>
            <a:off x="5562600" y="3886200"/>
            <a:ext cx="3352800" cy="2586038"/>
          </a:xfrm>
          <a:prstGeom prst="rect">
            <a:avLst/>
          </a:prstGeom>
          <a:solidFill>
            <a:srgbClr val="FFE5FF"/>
          </a:solidFill>
          <a:ln w="9525">
            <a:solidFill>
              <a:srgbClr val="660033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>
                <a:latin typeface="Times New Roman" panose="02020603050405020304" pitchFamily="18" charset="0"/>
              </a:rPr>
              <a:t> </a:t>
            </a:r>
            <a:r>
              <a:rPr lang="en-US" sz="1600" b="1">
                <a:latin typeface="Times New Roman" panose="02020603050405020304" pitchFamily="18" charset="0"/>
              </a:rPr>
              <a:t>Ткиво тироидеје на бази језика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>
                <a:latin typeface="Times New Roman" panose="02020603050405020304" pitchFamily="18" charset="0"/>
              </a:rPr>
              <a:t> Одсуство десцензуса тироидеје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>
                <a:latin typeface="Times New Roman" panose="02020603050405020304" pitchFamily="18" charset="0"/>
              </a:rPr>
              <a:t> Хипотиреоза</a:t>
            </a:r>
            <a:r>
              <a:rPr lang="sr-Latn-CS" sz="1600">
                <a:latin typeface="Times New Roman" panose="02020603050405020304" pitchFamily="18" charset="0"/>
              </a:rPr>
              <a:t>- 70% </a:t>
            </a:r>
          </a:p>
          <a:p>
            <a:pPr>
              <a:buFont typeface="Arial" panose="020B0604020202020204" pitchFamily="34" charset="0"/>
              <a:buChar char="•"/>
            </a:pPr>
            <a:endParaRPr lang="sr-Latn-CS" sz="1600">
              <a:latin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sr-Latn-CS" sz="1600">
                <a:latin typeface="Times New Roman" panose="02020603050405020304" pitchFamily="18" charset="0"/>
              </a:rPr>
              <a:t> </a:t>
            </a:r>
            <a:r>
              <a:rPr lang="en-US" sz="1600">
                <a:latin typeface="Times New Roman" panose="02020603050405020304" pitchFamily="18" charset="0"/>
              </a:rPr>
              <a:t>Тh</a:t>
            </a:r>
            <a:r>
              <a:rPr lang="sr-Latn-CS" sz="1600">
                <a:latin typeface="Times New Roman" panose="02020603050405020304" pitchFamily="18" charset="0"/>
              </a:rPr>
              <a:t>: </a:t>
            </a:r>
            <a:endParaRPr lang="en-US" sz="1600">
              <a:latin typeface="Times New Roman" panose="02020603050405020304" pitchFamily="18" charset="0"/>
            </a:endParaRPr>
          </a:p>
          <a:p>
            <a:r>
              <a:rPr lang="en-US" sz="1600">
                <a:latin typeface="Times New Roman" panose="02020603050405020304" pitchFamily="18" charset="0"/>
              </a:rPr>
              <a:t>  -  пресађивање</a:t>
            </a:r>
            <a:r>
              <a:rPr lang="sr-Latn-CS" sz="1600">
                <a:latin typeface="Times New Roman" panose="02020603050405020304" pitchFamily="18" charset="0"/>
              </a:rPr>
              <a:t> </a:t>
            </a:r>
            <a:r>
              <a:rPr lang="en-US" sz="1600">
                <a:latin typeface="Times New Roman" panose="02020603050405020304" pitchFamily="18" charset="0"/>
              </a:rPr>
              <a:t> тироидеје </a:t>
            </a:r>
          </a:p>
          <a:p>
            <a:r>
              <a:rPr lang="en-US" sz="1600">
                <a:latin typeface="Times New Roman" panose="02020603050405020304" pitchFamily="18" charset="0"/>
              </a:rPr>
              <a:t>      у вратне мишиће                  или </a:t>
            </a:r>
            <a:endParaRPr lang="sr-Latn-CS" sz="1600">
              <a:latin typeface="Times New Roman" panose="02020603050405020304" pitchFamily="18" charset="0"/>
            </a:endParaRPr>
          </a:p>
          <a:p>
            <a:r>
              <a:rPr lang="sr-Latn-CS" sz="1600">
                <a:latin typeface="Times New Roman" panose="02020603050405020304" pitchFamily="18" charset="0"/>
              </a:rPr>
              <a:t>  </a:t>
            </a:r>
            <a:r>
              <a:rPr lang="en-US" sz="1600">
                <a:latin typeface="Times New Roman" panose="02020603050405020304" pitchFamily="18" charset="0"/>
              </a:rPr>
              <a:t>-  одстрањивање тироидеје</a:t>
            </a:r>
            <a:r>
              <a:rPr lang="sr-Latn-CS" sz="1600">
                <a:latin typeface="Times New Roman" panose="02020603050405020304" pitchFamily="18" charset="0"/>
              </a:rPr>
              <a:t>   </a:t>
            </a:r>
          </a:p>
          <a:p>
            <a:r>
              <a:rPr lang="sr-Latn-CS" sz="1600">
                <a:latin typeface="Times New Roman" panose="02020603050405020304" pitchFamily="18" charset="0"/>
              </a:rPr>
              <a:t>         </a:t>
            </a:r>
            <a:endParaRPr lang="en-US" sz="1600">
              <a:latin typeface="Times New Roman" panose="02020603050405020304" pitchFamily="18" charset="0"/>
            </a:endParaRPr>
          </a:p>
          <a:p>
            <a:r>
              <a:rPr lang="en-US" sz="1600">
                <a:latin typeface="Times New Roman" panose="02020603050405020304" pitchFamily="18" charset="0"/>
              </a:rPr>
              <a:t>  -  супституција</a:t>
            </a:r>
            <a:r>
              <a:rPr lang="sr-Latn-CS" sz="1600">
                <a:latin typeface="Times New Roman" panose="02020603050405020304" pitchFamily="18" charset="0"/>
              </a:rPr>
              <a:t> l –tiroksinom 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6629400" y="2819400"/>
            <a:ext cx="609600" cy="22860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339"/>
    </mc:Choice>
    <mc:Fallback xmlns="">
      <p:transition spd="slow" advTm="7339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4"/>
          <p:cNvSpPr txBox="1">
            <a:spLocks noChangeArrowheads="1"/>
          </p:cNvSpPr>
          <p:nvPr/>
        </p:nvSpPr>
        <p:spPr bwMode="auto">
          <a:xfrm>
            <a:off x="2590800" y="457200"/>
            <a:ext cx="37766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/>
            <a:r>
              <a:rPr lang="en-US" sz="3600" b="1">
                <a:latin typeface="Times New Roman" panose="02020603050405020304" pitchFamily="18" charset="0"/>
              </a:rPr>
              <a:t>Хипотироидизам</a:t>
            </a:r>
          </a:p>
        </p:txBody>
      </p:sp>
      <p:sp>
        <p:nvSpPr>
          <p:cNvPr id="14339" name="Text Box 5"/>
          <p:cNvSpPr txBox="1">
            <a:spLocks noChangeArrowheads="1"/>
          </p:cNvSpPr>
          <p:nvPr/>
        </p:nvSpPr>
        <p:spPr bwMode="auto">
          <a:xfrm>
            <a:off x="304800" y="1752600"/>
            <a:ext cx="4997450" cy="4524375"/>
          </a:xfrm>
          <a:prstGeom prst="rect">
            <a:avLst/>
          </a:prstGeom>
          <a:solidFill>
            <a:srgbClr val="FF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endParaRPr lang="sl-SI" b="1"/>
          </a:p>
          <a:p>
            <a:pPr eaLnBrk="1" hangingPunct="1">
              <a:buFontTx/>
              <a:buChar char="•"/>
            </a:pPr>
            <a:r>
              <a:rPr lang="sl-SI" sz="2400" b="1">
                <a:latin typeface="Times New Roman" panose="02020603050405020304" pitchFamily="18" charset="0"/>
              </a:rPr>
              <a:t> </a:t>
            </a:r>
            <a:r>
              <a:rPr lang="en-US" sz="2400" b="1">
                <a:latin typeface="Times New Roman" panose="02020603050405020304" pitchFamily="18" charset="0"/>
              </a:rPr>
              <a:t>Примарни</a:t>
            </a:r>
            <a:r>
              <a:rPr lang="sl-SI" sz="2400" b="1">
                <a:latin typeface="Times New Roman" panose="02020603050405020304" pitchFamily="18" charset="0"/>
              </a:rPr>
              <a:t> </a:t>
            </a:r>
            <a:r>
              <a:rPr lang="en-US" sz="2400" b="1">
                <a:latin typeface="Times New Roman" panose="02020603050405020304" pitchFamily="18" charset="0"/>
              </a:rPr>
              <a:t>хипотироидизам</a:t>
            </a:r>
            <a:r>
              <a:rPr lang="sl-SI" b="1">
                <a:latin typeface="Times New Roman" panose="02020603050405020304" pitchFamily="18" charset="0"/>
              </a:rPr>
              <a:t> –</a:t>
            </a:r>
          </a:p>
          <a:p>
            <a:pPr eaLnBrk="1" hangingPunct="1"/>
            <a:r>
              <a:rPr lang="sl-SI" b="1">
                <a:latin typeface="Times New Roman" panose="02020603050405020304" pitchFamily="18" charset="0"/>
              </a:rPr>
              <a:t>   </a:t>
            </a:r>
            <a:r>
              <a:rPr lang="en-US" b="1">
                <a:latin typeface="Times New Roman" panose="02020603050405020304" pitchFamily="18" charset="0"/>
              </a:rPr>
              <a:t> болести тироидеје </a:t>
            </a:r>
          </a:p>
          <a:p>
            <a:pPr eaLnBrk="1" hangingPunct="1"/>
            <a:r>
              <a:rPr lang="en-US" b="1">
                <a:latin typeface="Times New Roman" panose="02020603050405020304" pitchFamily="18" charset="0"/>
              </a:rPr>
              <a:t>    са недовољном  синтезом </a:t>
            </a:r>
            <a:r>
              <a:rPr lang="sl-SI" b="1">
                <a:latin typeface="Times New Roman" panose="02020603050405020304" pitchFamily="18" charset="0"/>
              </a:rPr>
              <a:t> </a:t>
            </a:r>
            <a:r>
              <a:rPr lang="en-US" b="1">
                <a:latin typeface="Times New Roman" panose="02020603050405020304" pitchFamily="18" charset="0"/>
              </a:rPr>
              <a:t>Т</a:t>
            </a:r>
            <a:r>
              <a:rPr lang="sl-SI" b="1">
                <a:latin typeface="Times New Roman" panose="02020603050405020304" pitchFamily="18" charset="0"/>
              </a:rPr>
              <a:t>3,</a:t>
            </a:r>
            <a:r>
              <a:rPr lang="en-US" b="1">
                <a:latin typeface="Times New Roman" panose="02020603050405020304" pitchFamily="18" charset="0"/>
              </a:rPr>
              <a:t>Т</a:t>
            </a:r>
            <a:r>
              <a:rPr lang="sl-SI" b="1">
                <a:latin typeface="Times New Roman" panose="02020603050405020304" pitchFamily="18" charset="0"/>
              </a:rPr>
              <a:t>4 </a:t>
            </a:r>
          </a:p>
          <a:p>
            <a:pPr eaLnBrk="1" hangingPunct="1">
              <a:buFontTx/>
              <a:buChar char="•"/>
            </a:pPr>
            <a:endParaRPr lang="sl-SI" b="1">
              <a:latin typeface="Times New Roman" panose="02020603050405020304" pitchFamily="18" charset="0"/>
            </a:endParaRPr>
          </a:p>
          <a:p>
            <a:pPr>
              <a:buFontTx/>
              <a:buChar char="•"/>
            </a:pPr>
            <a:r>
              <a:rPr lang="sl-SI" sz="2400" b="1">
                <a:latin typeface="Times New Roman" panose="02020603050405020304" pitchFamily="18" charset="0"/>
              </a:rPr>
              <a:t> </a:t>
            </a:r>
            <a:r>
              <a:rPr lang="en-US" sz="2400" b="1">
                <a:latin typeface="Times New Roman" panose="02020603050405020304" pitchFamily="18" charset="0"/>
              </a:rPr>
              <a:t>Централни </a:t>
            </a:r>
          </a:p>
          <a:p>
            <a:pPr lvl="1"/>
            <a:r>
              <a:rPr lang="en-US" sz="2400" b="1">
                <a:latin typeface="Times New Roman" panose="02020603050405020304" pitchFamily="18" charset="0"/>
              </a:rPr>
              <a:t>  Секундарни</a:t>
            </a:r>
            <a:r>
              <a:rPr lang="sl-SI" sz="2400" b="1">
                <a:latin typeface="Times New Roman" panose="02020603050405020304" pitchFamily="18" charset="0"/>
              </a:rPr>
              <a:t> </a:t>
            </a:r>
            <a:r>
              <a:rPr lang="en-US" sz="2400" b="1">
                <a:latin typeface="Times New Roman" panose="02020603050405020304" pitchFamily="18" charset="0"/>
              </a:rPr>
              <a:t>хипотироидизам</a:t>
            </a:r>
            <a:r>
              <a:rPr lang="sl-SI" sz="2400" b="1">
                <a:latin typeface="Times New Roman" panose="02020603050405020304" pitchFamily="18" charset="0"/>
              </a:rPr>
              <a:t>-</a:t>
            </a:r>
          </a:p>
          <a:p>
            <a:pPr lvl="1"/>
            <a:r>
              <a:rPr lang="sl-SI" sz="2400" b="1">
                <a:latin typeface="Times New Roman" panose="02020603050405020304" pitchFamily="18" charset="0"/>
              </a:rPr>
              <a:t>     </a:t>
            </a:r>
            <a:r>
              <a:rPr lang="en-US" b="1">
                <a:latin typeface="Times New Roman" panose="02020603050405020304" pitchFamily="18" charset="0"/>
              </a:rPr>
              <a:t>поремећаји</a:t>
            </a:r>
            <a:r>
              <a:rPr lang="sl-SI" b="1">
                <a:latin typeface="Times New Roman" panose="02020603050405020304" pitchFamily="18" charset="0"/>
              </a:rPr>
              <a:t> </a:t>
            </a:r>
            <a:r>
              <a:rPr lang="en-US" b="1">
                <a:latin typeface="Times New Roman" panose="02020603050405020304" pitchFamily="18" charset="0"/>
              </a:rPr>
              <a:t>лучења</a:t>
            </a:r>
            <a:r>
              <a:rPr lang="sl-SI" b="1">
                <a:latin typeface="Times New Roman" panose="02020603050405020304" pitchFamily="18" charset="0"/>
              </a:rPr>
              <a:t> </a:t>
            </a:r>
            <a:r>
              <a:rPr lang="en-US" b="1">
                <a:latin typeface="Times New Roman" panose="02020603050405020304" pitchFamily="18" charset="0"/>
              </a:rPr>
              <a:t>ТSH</a:t>
            </a:r>
            <a:r>
              <a:rPr lang="sl-SI" b="1">
                <a:latin typeface="Times New Roman" panose="02020603050405020304" pitchFamily="18" charset="0"/>
              </a:rPr>
              <a:t> </a:t>
            </a:r>
          </a:p>
          <a:p>
            <a:pPr lvl="1"/>
            <a:r>
              <a:rPr lang="en-US" sz="2400" b="1">
                <a:latin typeface="Times New Roman" panose="02020603050405020304" pitchFamily="18" charset="0"/>
              </a:rPr>
              <a:t> Терцијарни</a:t>
            </a:r>
            <a:r>
              <a:rPr lang="sl-SI" sz="2400" b="1">
                <a:latin typeface="Times New Roman" panose="02020603050405020304" pitchFamily="18" charset="0"/>
              </a:rPr>
              <a:t> </a:t>
            </a:r>
            <a:r>
              <a:rPr lang="en-US" sz="2400" b="1">
                <a:latin typeface="Times New Roman" panose="02020603050405020304" pitchFamily="18" charset="0"/>
              </a:rPr>
              <a:t>хипотироидизам</a:t>
            </a:r>
            <a:r>
              <a:rPr lang="sl-SI" sz="2400" b="1">
                <a:latin typeface="Times New Roman" panose="02020603050405020304" pitchFamily="18" charset="0"/>
              </a:rPr>
              <a:t>- </a:t>
            </a:r>
          </a:p>
          <a:p>
            <a:pPr lvl="1"/>
            <a:r>
              <a:rPr lang="sl-SI" b="1">
                <a:latin typeface="Times New Roman" panose="02020603050405020304" pitchFamily="18" charset="0"/>
              </a:rPr>
              <a:t>       </a:t>
            </a:r>
            <a:r>
              <a:rPr lang="en-US" b="1">
                <a:latin typeface="Times New Roman" panose="02020603050405020304" pitchFamily="18" charset="0"/>
              </a:rPr>
              <a:t>поремећаји</a:t>
            </a:r>
            <a:r>
              <a:rPr lang="sl-SI" b="1">
                <a:latin typeface="Times New Roman" panose="02020603050405020304" pitchFamily="18" charset="0"/>
              </a:rPr>
              <a:t> </a:t>
            </a:r>
            <a:r>
              <a:rPr lang="en-US" b="1">
                <a:latin typeface="Times New Roman" panose="02020603050405020304" pitchFamily="18" charset="0"/>
              </a:rPr>
              <a:t>лучења</a:t>
            </a:r>
            <a:r>
              <a:rPr lang="sl-SI" b="1">
                <a:latin typeface="Times New Roman" panose="02020603050405020304" pitchFamily="18" charset="0"/>
              </a:rPr>
              <a:t> </a:t>
            </a:r>
            <a:r>
              <a:rPr lang="en-US" b="1">
                <a:latin typeface="Times New Roman" panose="02020603050405020304" pitchFamily="18" charset="0"/>
              </a:rPr>
              <a:t>ТRH</a:t>
            </a:r>
            <a:endParaRPr lang="sl-SI" b="1">
              <a:latin typeface="Times New Roman" panose="02020603050405020304" pitchFamily="18" charset="0"/>
            </a:endParaRPr>
          </a:p>
          <a:p>
            <a:endParaRPr lang="sl-SI" b="1">
              <a:latin typeface="Times New Roman" panose="02020603050405020304" pitchFamily="18" charset="0"/>
            </a:endParaRPr>
          </a:p>
          <a:p>
            <a:pPr>
              <a:buFontTx/>
              <a:buChar char="•"/>
            </a:pPr>
            <a:r>
              <a:rPr lang="en-US" sz="2400" b="1">
                <a:latin typeface="Times New Roman" panose="02020603050405020304" pitchFamily="18" charset="0"/>
              </a:rPr>
              <a:t> Периферни</a:t>
            </a:r>
            <a:r>
              <a:rPr lang="sl-SI" sz="2400" b="1">
                <a:latin typeface="Times New Roman" panose="02020603050405020304" pitchFamily="18" charset="0"/>
              </a:rPr>
              <a:t> </a:t>
            </a:r>
            <a:r>
              <a:rPr lang="en-US" sz="2400" b="1">
                <a:latin typeface="Times New Roman" panose="02020603050405020304" pitchFamily="18" charset="0"/>
              </a:rPr>
              <a:t>хипотироидизам</a:t>
            </a:r>
            <a:r>
              <a:rPr lang="sl-SI" sz="2400" b="1">
                <a:latin typeface="Times New Roman" panose="02020603050405020304" pitchFamily="18" charset="0"/>
              </a:rPr>
              <a:t>- </a:t>
            </a:r>
          </a:p>
          <a:p>
            <a:r>
              <a:rPr lang="sl-SI" b="1">
                <a:latin typeface="Times New Roman" panose="02020603050405020304" pitchFamily="18" charset="0"/>
              </a:rPr>
              <a:t>        </a:t>
            </a:r>
            <a:r>
              <a:rPr lang="en-US" b="1">
                <a:latin typeface="Times New Roman" panose="02020603050405020304" pitchFamily="18" charset="0"/>
              </a:rPr>
              <a:t>резистенција на тироидне хормоне</a:t>
            </a:r>
            <a:endParaRPr lang="sl-SI" b="1">
              <a:latin typeface="Times New Roman" panose="02020603050405020304" pitchFamily="18" charset="0"/>
            </a:endParaRPr>
          </a:p>
          <a:p>
            <a:pPr eaLnBrk="1" hangingPunct="1"/>
            <a:r>
              <a:rPr lang="en-US" b="1">
                <a:latin typeface="Times New Roman" panose="02020603050405020304" pitchFamily="18" charset="0"/>
              </a:rPr>
              <a:t>         у</a:t>
            </a:r>
            <a:r>
              <a:rPr lang="sl-SI" b="1">
                <a:latin typeface="Times New Roman" panose="02020603050405020304" pitchFamily="18" charset="0"/>
              </a:rPr>
              <a:t>   </a:t>
            </a:r>
            <a:r>
              <a:rPr lang="en-US" b="1">
                <a:latin typeface="Times New Roman" panose="02020603050405020304" pitchFamily="18" charset="0"/>
              </a:rPr>
              <a:t>периферним</a:t>
            </a:r>
            <a:r>
              <a:rPr lang="sl-SI" b="1">
                <a:latin typeface="Times New Roman" panose="02020603050405020304" pitchFamily="18" charset="0"/>
              </a:rPr>
              <a:t> </a:t>
            </a:r>
            <a:r>
              <a:rPr lang="en-US" b="1">
                <a:latin typeface="Times New Roman" panose="02020603050405020304" pitchFamily="18" charset="0"/>
              </a:rPr>
              <a:t>ткивима</a:t>
            </a:r>
          </a:p>
        </p:txBody>
      </p:sp>
      <p:sp>
        <p:nvSpPr>
          <p:cNvPr id="14340" name="Rectangle 12"/>
          <p:cNvSpPr>
            <a:spLocks noChangeArrowheads="1"/>
          </p:cNvSpPr>
          <p:nvPr/>
        </p:nvSpPr>
        <p:spPr bwMode="auto">
          <a:xfrm>
            <a:off x="5791200" y="2057400"/>
            <a:ext cx="2971800" cy="3022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buFontTx/>
              <a:buChar char="•"/>
            </a:pPr>
            <a:r>
              <a:rPr lang="en-US" sz="2400" b="1">
                <a:latin typeface="Times New Roman" panose="02020603050405020304" pitchFamily="18" charset="0"/>
              </a:rPr>
              <a:t> Стечени</a:t>
            </a:r>
            <a:endParaRPr lang="sr-Latn-CS" sz="2400" b="1">
              <a:latin typeface="Times New Roman" panose="02020603050405020304" pitchFamily="18" charset="0"/>
            </a:endParaRPr>
          </a:p>
          <a:p>
            <a:pPr>
              <a:buFontTx/>
              <a:buChar char="•"/>
            </a:pPr>
            <a:r>
              <a:rPr lang="en-US" sz="2400" b="1">
                <a:latin typeface="Times New Roman" panose="02020603050405020304" pitchFamily="18" charset="0"/>
              </a:rPr>
              <a:t> Конгенитални</a:t>
            </a:r>
            <a:endParaRPr lang="sl-SI" sz="2400" b="1">
              <a:latin typeface="Times New Roman" panose="02020603050405020304" pitchFamily="18" charset="0"/>
            </a:endParaRPr>
          </a:p>
          <a:p>
            <a:pPr>
              <a:buFontTx/>
              <a:buChar char="•"/>
            </a:pPr>
            <a:endParaRPr lang="sl-SI" sz="2400" b="1">
              <a:latin typeface="Times New Roman" panose="02020603050405020304" pitchFamily="18" charset="0"/>
            </a:endParaRPr>
          </a:p>
          <a:p>
            <a:pPr>
              <a:buFontTx/>
              <a:buChar char="•"/>
            </a:pPr>
            <a:r>
              <a:rPr lang="sl-SI" sz="2400" b="1">
                <a:latin typeface="Times New Roman" panose="02020603050405020304" pitchFamily="18" charset="0"/>
              </a:rPr>
              <a:t>  </a:t>
            </a:r>
            <a:r>
              <a:rPr lang="en-US" sz="2400" b="1">
                <a:latin typeface="Times New Roman" panose="02020603050405020304" pitchFamily="18" charset="0"/>
              </a:rPr>
              <a:t>спорадични</a:t>
            </a:r>
            <a:endParaRPr lang="sl-SI" sz="2400" b="1">
              <a:latin typeface="Times New Roman" panose="02020603050405020304" pitchFamily="18" charset="0"/>
            </a:endParaRPr>
          </a:p>
          <a:p>
            <a:pPr>
              <a:buFontTx/>
              <a:buChar char="•"/>
            </a:pPr>
            <a:r>
              <a:rPr lang="sl-SI" sz="2400" b="1">
                <a:latin typeface="Times New Roman" panose="02020603050405020304" pitchFamily="18" charset="0"/>
              </a:rPr>
              <a:t>  </a:t>
            </a:r>
            <a:r>
              <a:rPr lang="en-US" sz="2400" b="1">
                <a:latin typeface="Times New Roman" panose="02020603050405020304" pitchFamily="18" charset="0"/>
              </a:rPr>
              <a:t>фамилијарни</a:t>
            </a:r>
            <a:endParaRPr lang="sl-SI" sz="2400" b="1">
              <a:latin typeface="Times New Roman" panose="02020603050405020304" pitchFamily="18" charset="0"/>
            </a:endParaRPr>
          </a:p>
          <a:p>
            <a:endParaRPr lang="sl-SI" sz="2400" b="1">
              <a:latin typeface="Times New Roman" panose="02020603050405020304" pitchFamily="18" charset="0"/>
            </a:endParaRPr>
          </a:p>
          <a:p>
            <a:pPr>
              <a:buFontTx/>
              <a:buChar char="•"/>
            </a:pPr>
            <a:r>
              <a:rPr lang="sl-SI" sz="2400" b="1">
                <a:latin typeface="Times New Roman" panose="02020603050405020304" pitchFamily="18" charset="0"/>
              </a:rPr>
              <a:t>  </a:t>
            </a:r>
            <a:r>
              <a:rPr lang="en-US" sz="2400" b="1">
                <a:latin typeface="Times New Roman" panose="02020603050405020304" pitchFamily="18" charset="0"/>
              </a:rPr>
              <a:t>са</a:t>
            </a:r>
            <a:r>
              <a:rPr lang="sl-SI" sz="2400" b="1">
                <a:latin typeface="Times New Roman" panose="02020603050405020304" pitchFamily="18" charset="0"/>
              </a:rPr>
              <a:t> </a:t>
            </a:r>
            <a:r>
              <a:rPr lang="en-US" sz="2400" b="1">
                <a:latin typeface="Times New Roman" panose="02020603050405020304" pitchFamily="18" charset="0"/>
              </a:rPr>
              <a:t>струмом</a:t>
            </a:r>
            <a:endParaRPr lang="sl-SI" sz="2400" b="1">
              <a:latin typeface="Times New Roman" panose="02020603050405020304" pitchFamily="18" charset="0"/>
            </a:endParaRPr>
          </a:p>
          <a:p>
            <a:pPr>
              <a:buFontTx/>
              <a:buChar char="•"/>
            </a:pPr>
            <a:r>
              <a:rPr lang="sl-SI" sz="2400" b="1">
                <a:latin typeface="Times New Roman" panose="02020603050405020304" pitchFamily="18" charset="0"/>
              </a:rPr>
              <a:t>  </a:t>
            </a:r>
            <a:r>
              <a:rPr lang="en-US" sz="2400" b="1">
                <a:latin typeface="Times New Roman" panose="02020603050405020304" pitchFamily="18" charset="0"/>
              </a:rPr>
              <a:t>без</a:t>
            </a:r>
            <a:r>
              <a:rPr lang="sl-SI" sz="2400" b="1">
                <a:latin typeface="Times New Roman" panose="02020603050405020304" pitchFamily="18" charset="0"/>
              </a:rPr>
              <a:t> </a:t>
            </a:r>
            <a:r>
              <a:rPr lang="en-US" sz="2400" b="1">
                <a:latin typeface="Times New Roman" panose="02020603050405020304" pitchFamily="18" charset="0"/>
              </a:rPr>
              <a:t>струме</a:t>
            </a:r>
          </a:p>
        </p:txBody>
      </p:sp>
      <p:sp>
        <p:nvSpPr>
          <p:cNvPr id="14341" name="TextBox 5"/>
          <p:cNvSpPr txBox="1">
            <a:spLocks noChangeArrowheads="1"/>
          </p:cNvSpPr>
          <p:nvPr/>
        </p:nvSpPr>
        <p:spPr bwMode="auto">
          <a:xfrm>
            <a:off x="1295400" y="1219200"/>
            <a:ext cx="69992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r>
              <a:rPr lang="en-US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Одсуство (смањење) ефеката тироидних хормона</a:t>
            </a:r>
          </a:p>
        </p:txBody>
      </p:sp>
      <p:sp>
        <p:nvSpPr>
          <p:cNvPr id="14342" name="Oval 5"/>
          <p:cNvSpPr>
            <a:spLocks noChangeArrowheads="1"/>
          </p:cNvSpPr>
          <p:nvPr/>
        </p:nvSpPr>
        <p:spPr bwMode="auto">
          <a:xfrm>
            <a:off x="5715000" y="2362200"/>
            <a:ext cx="2590800" cy="609600"/>
          </a:xfrm>
          <a:prstGeom prst="ellipse">
            <a:avLst/>
          </a:prstGeom>
          <a:noFill/>
          <a:ln w="12700" algn="ctr">
            <a:solidFill>
              <a:srgbClr val="CC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endParaRPr lang="en-US"/>
          </a:p>
        </p:txBody>
      </p:sp>
    </p:spTree>
  </p:cSld>
  <p:clrMapOvr>
    <a:masterClrMapping/>
  </p:clrMapOvr>
  <p:transition advTm="73513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3"/>
          <p:cNvSpPr txBox="1">
            <a:spLocks noChangeArrowheads="1"/>
          </p:cNvSpPr>
          <p:nvPr/>
        </p:nvSpPr>
        <p:spPr bwMode="auto">
          <a:xfrm>
            <a:off x="838200" y="1447800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r>
              <a:rPr lang="sl-SI" sz="2400" b="1" u="sng">
                <a:latin typeface="Times New Roman" panose="02020603050405020304" pitchFamily="18" charset="0"/>
              </a:rPr>
              <a:t>   </a:t>
            </a:r>
            <a:endParaRPr lang="en-US" sz="2400" b="1" u="sng">
              <a:latin typeface="Times New Roman" panose="02020603050405020304" pitchFamily="18" charset="0"/>
            </a:endParaRPr>
          </a:p>
        </p:txBody>
      </p:sp>
      <p:sp>
        <p:nvSpPr>
          <p:cNvPr id="15363" name="Text Box 4"/>
          <p:cNvSpPr txBox="1">
            <a:spLocks noChangeArrowheads="1"/>
          </p:cNvSpPr>
          <p:nvPr/>
        </p:nvSpPr>
        <p:spPr bwMode="auto">
          <a:xfrm>
            <a:off x="381000" y="1600200"/>
            <a:ext cx="8763000" cy="474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r>
              <a:rPr lang="sr-Latn-CS" sz="2000" b="1">
                <a:latin typeface="Times New Roman" panose="02020603050405020304" pitchFamily="18" charset="0"/>
              </a:rPr>
              <a:t>■</a:t>
            </a:r>
            <a:r>
              <a:rPr lang="sl-SI" sz="2000" b="1">
                <a:latin typeface="Times New Roman" panose="02020603050405020304" pitchFamily="18" charset="0"/>
              </a:rPr>
              <a:t> </a:t>
            </a:r>
            <a:r>
              <a:rPr lang="en-US" sz="2000" b="1">
                <a:latin typeface="Times New Roman" panose="02020603050405020304" pitchFamily="18" charset="0"/>
              </a:rPr>
              <a:t> Поремећај</a:t>
            </a:r>
            <a:r>
              <a:rPr lang="sl-SI" sz="2000" b="1">
                <a:latin typeface="Times New Roman" panose="02020603050405020304" pitchFamily="18" charset="0"/>
              </a:rPr>
              <a:t> </a:t>
            </a:r>
            <a:r>
              <a:rPr lang="en-US" sz="2000" b="1">
                <a:latin typeface="Times New Roman" panose="02020603050405020304" pitchFamily="18" charset="0"/>
              </a:rPr>
              <a:t>ембиогенезе</a:t>
            </a:r>
            <a:r>
              <a:rPr lang="sl-SI" sz="2000" b="1">
                <a:latin typeface="Times New Roman" panose="02020603050405020304" pitchFamily="18" charset="0"/>
              </a:rPr>
              <a:t>:</a:t>
            </a:r>
            <a:r>
              <a:rPr lang="sl-SI" b="1">
                <a:latin typeface="Times New Roman" panose="02020603050405020304" pitchFamily="18" charset="0"/>
              </a:rPr>
              <a:t> </a:t>
            </a:r>
            <a:r>
              <a:rPr lang="en-US" b="1">
                <a:latin typeface="Times New Roman" panose="02020603050405020304" pitchFamily="18" charset="0"/>
              </a:rPr>
              <a:t>-80-90%</a:t>
            </a:r>
          </a:p>
          <a:p>
            <a:pPr eaLnBrk="1" hangingPunct="1"/>
            <a:r>
              <a:rPr lang="en-US" b="1">
                <a:latin typeface="Times New Roman" panose="02020603050405020304" pitchFamily="18" charset="0"/>
              </a:rPr>
              <a:t>         ектопија - </a:t>
            </a:r>
            <a:r>
              <a:rPr lang="sl-SI" b="1">
                <a:latin typeface="Times New Roman" panose="02020603050405020304" pitchFamily="18" charset="0"/>
              </a:rPr>
              <a:t>80-90%</a:t>
            </a:r>
            <a:r>
              <a:rPr lang="en-US" b="1">
                <a:latin typeface="Times New Roman" panose="02020603050405020304" pitchFamily="18" charset="0"/>
              </a:rPr>
              <a:t>, </a:t>
            </a:r>
            <a:r>
              <a:rPr lang="sl-SI" b="1">
                <a:latin typeface="Times New Roman" panose="02020603050405020304" pitchFamily="18" charset="0"/>
              </a:rPr>
              <a:t> </a:t>
            </a:r>
            <a:endParaRPr lang="en-US" b="1">
              <a:latin typeface="Times New Roman" panose="02020603050405020304" pitchFamily="18" charset="0"/>
            </a:endParaRPr>
          </a:p>
          <a:p>
            <a:pPr eaLnBrk="1" hangingPunct="1"/>
            <a:r>
              <a:rPr lang="en-US" b="1">
                <a:latin typeface="Times New Roman" panose="02020603050405020304" pitchFamily="18" charset="0"/>
              </a:rPr>
              <a:t>         атиреоза</a:t>
            </a:r>
            <a:r>
              <a:rPr lang="sl-SI" b="1">
                <a:latin typeface="Times New Roman" panose="02020603050405020304" pitchFamily="18" charset="0"/>
              </a:rPr>
              <a:t>, </a:t>
            </a:r>
            <a:r>
              <a:rPr lang="en-US" b="1">
                <a:latin typeface="Times New Roman" panose="02020603050405020304" pitchFamily="18" charset="0"/>
              </a:rPr>
              <a:t>хипоплазија тироидеје</a:t>
            </a:r>
          </a:p>
          <a:p>
            <a:pPr eaLnBrk="1" hangingPunct="1"/>
            <a:endParaRPr lang="sl-SI" b="1">
              <a:latin typeface="Times New Roman" panose="02020603050405020304" pitchFamily="18" charset="0"/>
            </a:endParaRPr>
          </a:p>
          <a:p>
            <a:pPr eaLnBrk="1" hangingPunct="1"/>
            <a:r>
              <a:rPr lang="sr-Latn-CS" sz="2000" b="1">
                <a:latin typeface="Times New Roman" panose="02020603050405020304" pitchFamily="18" charset="0"/>
              </a:rPr>
              <a:t>■</a:t>
            </a:r>
            <a:r>
              <a:rPr lang="sl-SI" sz="2000">
                <a:latin typeface="Times New Roman" panose="02020603050405020304" pitchFamily="18" charset="0"/>
              </a:rPr>
              <a:t> </a:t>
            </a:r>
            <a:r>
              <a:rPr lang="en-US" sz="2000">
                <a:latin typeface="Times New Roman" panose="02020603050405020304" pitchFamily="18" charset="0"/>
              </a:rPr>
              <a:t> </a:t>
            </a:r>
            <a:r>
              <a:rPr lang="en-US" sz="2000" b="1">
                <a:latin typeface="Times New Roman" panose="02020603050405020304" pitchFamily="18" charset="0"/>
              </a:rPr>
              <a:t>Наследни</a:t>
            </a:r>
            <a:r>
              <a:rPr lang="sl-SI" sz="2000" b="1">
                <a:latin typeface="Times New Roman" panose="02020603050405020304" pitchFamily="18" charset="0"/>
              </a:rPr>
              <a:t> </a:t>
            </a:r>
            <a:r>
              <a:rPr lang="en-US" sz="2000" b="1">
                <a:latin typeface="Times New Roman" panose="02020603050405020304" pitchFamily="18" charset="0"/>
              </a:rPr>
              <a:t>ензимски</a:t>
            </a:r>
            <a:r>
              <a:rPr lang="sl-SI" sz="2000" b="1">
                <a:latin typeface="Times New Roman" panose="02020603050405020304" pitchFamily="18" charset="0"/>
              </a:rPr>
              <a:t> </a:t>
            </a:r>
            <a:r>
              <a:rPr lang="en-US" sz="2000" b="1">
                <a:latin typeface="Times New Roman" panose="02020603050405020304" pitchFamily="18" charset="0"/>
              </a:rPr>
              <a:t>дефекти</a:t>
            </a:r>
            <a:r>
              <a:rPr lang="sl-SI" sz="2000" b="1">
                <a:latin typeface="Times New Roman" panose="02020603050405020304" pitchFamily="18" charset="0"/>
              </a:rPr>
              <a:t>  </a:t>
            </a:r>
            <a:r>
              <a:rPr lang="en-US" sz="2000" b="1">
                <a:latin typeface="Times New Roman" panose="02020603050405020304" pitchFamily="18" charset="0"/>
              </a:rPr>
              <a:t>синтезе</a:t>
            </a:r>
            <a:r>
              <a:rPr lang="sl-SI" sz="2000" b="1">
                <a:latin typeface="Times New Roman" panose="02020603050405020304" pitchFamily="18" charset="0"/>
              </a:rPr>
              <a:t> </a:t>
            </a:r>
            <a:r>
              <a:rPr lang="en-US" sz="2000" b="1">
                <a:latin typeface="Times New Roman" panose="02020603050405020304" pitchFamily="18" charset="0"/>
              </a:rPr>
              <a:t>хормона</a:t>
            </a:r>
            <a:r>
              <a:rPr lang="sl-SI" b="1">
                <a:latin typeface="Times New Roman" panose="02020603050405020304" pitchFamily="18" charset="0"/>
              </a:rPr>
              <a:t> </a:t>
            </a:r>
            <a:endParaRPr lang="en-US" b="1">
              <a:latin typeface="Times New Roman" panose="02020603050405020304" pitchFamily="18" charset="0"/>
            </a:endParaRPr>
          </a:p>
          <a:p>
            <a:pPr eaLnBrk="1" hangingPunct="1"/>
            <a:r>
              <a:rPr lang="en-US" b="1">
                <a:latin typeface="Times New Roman" panose="02020603050405020304" pitchFamily="18" charset="0"/>
              </a:rPr>
              <a:t>          дисхормоногенеза</a:t>
            </a:r>
          </a:p>
          <a:p>
            <a:pPr eaLnBrk="1" hangingPunct="1"/>
            <a:endParaRPr lang="sl-SI" b="1">
              <a:latin typeface="Times New Roman" panose="02020603050405020304" pitchFamily="18" charset="0"/>
            </a:endParaRPr>
          </a:p>
          <a:p>
            <a:pPr eaLnBrk="1" hangingPunct="1"/>
            <a:r>
              <a:rPr lang="sr-Latn-CS" sz="2000" b="1">
                <a:latin typeface="Times New Roman" panose="02020603050405020304" pitchFamily="18" charset="0"/>
              </a:rPr>
              <a:t>■</a:t>
            </a:r>
            <a:r>
              <a:rPr lang="sl-SI" sz="2000">
                <a:latin typeface="Times New Roman" panose="02020603050405020304" pitchFamily="18" charset="0"/>
              </a:rPr>
              <a:t> </a:t>
            </a:r>
            <a:r>
              <a:rPr lang="en-US" sz="2000">
                <a:latin typeface="Times New Roman" panose="02020603050405020304" pitchFamily="18" charset="0"/>
              </a:rPr>
              <a:t> </a:t>
            </a:r>
            <a:r>
              <a:rPr lang="en-US" sz="2000" b="1">
                <a:latin typeface="Times New Roman" panose="02020603050405020304" pitchFamily="18" charset="0"/>
              </a:rPr>
              <a:t>Недостатак</a:t>
            </a:r>
            <a:r>
              <a:rPr lang="sl-SI" sz="2000" b="1">
                <a:latin typeface="Times New Roman" panose="02020603050405020304" pitchFamily="18" charset="0"/>
              </a:rPr>
              <a:t> </a:t>
            </a:r>
            <a:r>
              <a:rPr lang="en-US" sz="2000" b="1">
                <a:latin typeface="Times New Roman" panose="02020603050405020304" pitchFamily="18" charset="0"/>
              </a:rPr>
              <a:t> Ј</a:t>
            </a:r>
            <a:r>
              <a:rPr lang="sl-SI" sz="2000" b="1">
                <a:latin typeface="Times New Roman" panose="02020603050405020304" pitchFamily="18" charset="0"/>
              </a:rPr>
              <a:t> </a:t>
            </a:r>
            <a:r>
              <a:rPr lang="sl-SI" sz="2000" b="1">
                <a:solidFill>
                  <a:srgbClr val="002060"/>
                </a:solidFill>
                <a:latin typeface="Times New Roman" panose="02020603050405020304" pitchFamily="18" charset="0"/>
              </a:rPr>
              <a:t>–</a:t>
            </a:r>
            <a:r>
              <a:rPr lang="en-US" sz="2000" b="1">
                <a:solidFill>
                  <a:srgbClr val="002060"/>
                </a:solidFill>
                <a:latin typeface="Times New Roman" panose="02020603050405020304" pitchFamily="18" charset="0"/>
              </a:rPr>
              <a:t>угрожава </a:t>
            </a:r>
            <a:r>
              <a:rPr lang="sl-SI" sz="2000" b="1">
                <a:solidFill>
                  <a:srgbClr val="002060"/>
                </a:solidFill>
                <a:latin typeface="Times New Roman" panose="02020603050405020304" pitchFamily="18" charset="0"/>
              </a:rPr>
              <a:t>1 </a:t>
            </a:r>
            <a:r>
              <a:rPr lang="en-US" sz="2000" b="1">
                <a:solidFill>
                  <a:srgbClr val="002060"/>
                </a:solidFill>
                <a:latin typeface="Times New Roman" panose="02020603050405020304" pitchFamily="18" charset="0"/>
              </a:rPr>
              <a:t>милијарду људи у свету</a:t>
            </a:r>
          </a:p>
          <a:p>
            <a:pPr eaLnBrk="1" hangingPunct="1"/>
            <a:r>
              <a:rPr lang="en-US" b="1">
                <a:latin typeface="Times New Roman" panose="02020603050405020304" pitchFamily="18" charset="0"/>
              </a:rPr>
              <a:t>         ендемски</a:t>
            </a:r>
            <a:r>
              <a:rPr lang="sl-SI" b="1">
                <a:latin typeface="Times New Roman" panose="02020603050405020304" pitchFamily="18" charset="0"/>
              </a:rPr>
              <a:t> </a:t>
            </a:r>
            <a:r>
              <a:rPr lang="en-US" b="1">
                <a:latin typeface="Times New Roman" panose="02020603050405020304" pitchFamily="18" charset="0"/>
              </a:rPr>
              <a:t>кретенизам</a:t>
            </a:r>
          </a:p>
          <a:p>
            <a:pPr eaLnBrk="1" hangingPunct="1"/>
            <a:endParaRPr lang="sl-SI" b="1">
              <a:latin typeface="Times New Roman" panose="02020603050405020304" pitchFamily="18" charset="0"/>
            </a:endParaRPr>
          </a:p>
          <a:p>
            <a:pPr eaLnBrk="1" hangingPunct="1"/>
            <a:r>
              <a:rPr lang="sr-Latn-CS" sz="2000" b="1">
                <a:latin typeface="Times New Roman" panose="02020603050405020304" pitchFamily="18" charset="0"/>
              </a:rPr>
              <a:t>■</a:t>
            </a:r>
            <a:r>
              <a:rPr lang="sl-SI" sz="2000">
                <a:latin typeface="Times New Roman" panose="02020603050405020304" pitchFamily="18" charset="0"/>
              </a:rPr>
              <a:t> </a:t>
            </a:r>
            <a:r>
              <a:rPr lang="en-US" sz="2000">
                <a:latin typeface="Times New Roman" panose="02020603050405020304" pitchFamily="18" charset="0"/>
              </a:rPr>
              <a:t> </a:t>
            </a:r>
            <a:r>
              <a:rPr lang="en-US" sz="2000" b="1">
                <a:latin typeface="Times New Roman" panose="02020603050405020304" pitchFamily="18" charset="0"/>
              </a:rPr>
              <a:t>Централни хипотироидизам- око 10% </a:t>
            </a:r>
          </a:p>
          <a:p>
            <a:pPr eaLnBrk="1" hangingPunct="1"/>
            <a:r>
              <a:rPr lang="en-US" sz="2000" b="1">
                <a:latin typeface="Times New Roman" panose="02020603050405020304" pitchFamily="18" charset="0"/>
              </a:rPr>
              <a:t>        </a:t>
            </a:r>
            <a:r>
              <a:rPr lang="en-US" b="1">
                <a:latin typeface="Times New Roman" panose="02020603050405020304" pitchFamily="18" charset="0"/>
              </a:rPr>
              <a:t>ТRH</a:t>
            </a:r>
            <a:r>
              <a:rPr lang="sl-SI" b="1">
                <a:latin typeface="Times New Roman" panose="02020603050405020304" pitchFamily="18" charset="0"/>
              </a:rPr>
              <a:t> </a:t>
            </a:r>
            <a:r>
              <a:rPr lang="en-US" b="1">
                <a:latin typeface="Times New Roman" panose="02020603050405020304" pitchFamily="18" charset="0"/>
              </a:rPr>
              <a:t>дефицијенција</a:t>
            </a:r>
            <a:endParaRPr lang="sl-SI" b="1">
              <a:latin typeface="Times New Roman" panose="02020603050405020304" pitchFamily="18" charset="0"/>
            </a:endParaRPr>
          </a:p>
          <a:p>
            <a:pPr eaLnBrk="1" hangingPunct="1"/>
            <a:r>
              <a:rPr lang="en-US" b="1">
                <a:latin typeface="Times New Roman" panose="02020603050405020304" pitchFamily="18" charset="0"/>
              </a:rPr>
              <a:t>         ТSH</a:t>
            </a:r>
            <a:r>
              <a:rPr lang="sl-SI" b="1">
                <a:latin typeface="Times New Roman" panose="02020603050405020304" pitchFamily="18" charset="0"/>
              </a:rPr>
              <a:t> </a:t>
            </a:r>
            <a:r>
              <a:rPr lang="en-US" b="1">
                <a:latin typeface="Times New Roman" panose="02020603050405020304" pitchFamily="18" charset="0"/>
              </a:rPr>
              <a:t>дефицијенција</a:t>
            </a:r>
          </a:p>
          <a:p>
            <a:pPr eaLnBrk="1" hangingPunct="1"/>
            <a:endParaRPr lang="sl-SI" b="1">
              <a:latin typeface="Times New Roman" panose="02020603050405020304" pitchFamily="18" charset="0"/>
            </a:endParaRPr>
          </a:p>
          <a:p>
            <a:pPr eaLnBrk="1" hangingPunct="1"/>
            <a:r>
              <a:rPr lang="sr-Latn-CS" sz="2000" b="1">
                <a:latin typeface="Times New Roman" panose="02020603050405020304" pitchFamily="18" charset="0"/>
              </a:rPr>
              <a:t>■</a:t>
            </a:r>
            <a:r>
              <a:rPr lang="sl-SI" sz="2000" b="1">
                <a:latin typeface="Times New Roman" panose="02020603050405020304" pitchFamily="18" charset="0"/>
              </a:rPr>
              <a:t> </a:t>
            </a:r>
            <a:r>
              <a:rPr lang="en-US" sz="2000" b="1">
                <a:latin typeface="Times New Roman" panose="02020603050405020304" pitchFamily="18" charset="0"/>
              </a:rPr>
              <a:t> Транзиторни </a:t>
            </a:r>
          </a:p>
          <a:p>
            <a:pPr eaLnBrk="1" hangingPunct="1"/>
            <a:r>
              <a:rPr lang="en-US" sz="2000" b="1">
                <a:latin typeface="Times New Roman" panose="02020603050405020304" pitchFamily="18" charset="0"/>
              </a:rPr>
              <a:t>         </a:t>
            </a:r>
            <a:r>
              <a:rPr lang="en-US" b="1">
                <a:latin typeface="Times New Roman" panose="02020603050405020304" pitchFamily="18" charset="0"/>
              </a:rPr>
              <a:t>Трансплацентарни</a:t>
            </a:r>
            <a:r>
              <a:rPr lang="sl-SI" b="1">
                <a:latin typeface="Times New Roman" panose="02020603050405020304" pitchFamily="18" charset="0"/>
              </a:rPr>
              <a:t>  </a:t>
            </a:r>
            <a:r>
              <a:rPr lang="en-US" b="1">
                <a:latin typeface="Times New Roman" panose="02020603050405020304" pitchFamily="18" charset="0"/>
              </a:rPr>
              <a:t>прелаз</a:t>
            </a:r>
            <a:r>
              <a:rPr lang="sl-SI" b="1">
                <a:latin typeface="Times New Roman" panose="02020603050405020304" pitchFamily="18" charset="0"/>
              </a:rPr>
              <a:t> : </a:t>
            </a:r>
            <a:r>
              <a:rPr lang="en-US" b="1">
                <a:latin typeface="Times New Roman" panose="02020603050405020304" pitchFamily="18" charset="0"/>
              </a:rPr>
              <a:t>тиреостатика</a:t>
            </a:r>
            <a:r>
              <a:rPr lang="sl-SI" b="1">
                <a:latin typeface="Times New Roman" panose="02020603050405020304" pitchFamily="18" charset="0"/>
              </a:rPr>
              <a:t>, </a:t>
            </a:r>
            <a:r>
              <a:rPr lang="en-US" b="1">
                <a:latin typeface="Times New Roman" panose="02020603050405020304" pitchFamily="18" charset="0"/>
              </a:rPr>
              <a:t>Ј</a:t>
            </a:r>
            <a:r>
              <a:rPr lang="sl-SI" b="1">
                <a:latin typeface="Times New Roman" panose="02020603050405020304" pitchFamily="18" charset="0"/>
              </a:rPr>
              <a:t>, </a:t>
            </a:r>
            <a:r>
              <a:rPr lang="en-US" b="1">
                <a:latin typeface="Times New Roman" panose="02020603050405020304" pitchFamily="18" charset="0"/>
              </a:rPr>
              <a:t>матерналних</a:t>
            </a:r>
            <a:r>
              <a:rPr lang="sl-SI" b="1">
                <a:latin typeface="Times New Roman" panose="02020603050405020304" pitchFamily="18" charset="0"/>
              </a:rPr>
              <a:t> </a:t>
            </a:r>
            <a:r>
              <a:rPr lang="en-US" b="1">
                <a:latin typeface="Times New Roman" panose="02020603050405020304" pitchFamily="18" charset="0"/>
              </a:rPr>
              <a:t>ТRHRAt</a:t>
            </a:r>
            <a:endParaRPr lang="sl-SI" b="1">
              <a:latin typeface="Times New Roman" panose="02020603050405020304" pitchFamily="18" charset="0"/>
            </a:endParaRPr>
          </a:p>
        </p:txBody>
      </p:sp>
      <p:pic>
        <p:nvPicPr>
          <p:cNvPr id="15364" name="Picture 11" descr="congenital_hypothyroidism_clip_image001_0000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1447800"/>
            <a:ext cx="20574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5" name="Rectangle 12"/>
          <p:cNvSpPr>
            <a:spLocks noChangeArrowheads="1"/>
          </p:cNvSpPr>
          <p:nvPr/>
        </p:nvSpPr>
        <p:spPr bwMode="auto">
          <a:xfrm>
            <a:off x="381000" y="838200"/>
            <a:ext cx="6248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400" b="1">
                <a:latin typeface="Times New Roman" panose="02020603050405020304" pitchFamily="18" charset="0"/>
              </a:rPr>
              <a:t>К</a:t>
            </a:r>
            <a:r>
              <a:rPr lang="en-US" sz="2400" b="1">
                <a:latin typeface="Times New Roman" panose="02020603050405020304" pitchFamily="18" charset="0"/>
              </a:rPr>
              <a:t>онгенитални</a:t>
            </a:r>
            <a:endParaRPr lang="sl-SI" sz="2400" b="1">
              <a:latin typeface="Times New Roman" panose="02020603050405020304" pitchFamily="18" charset="0"/>
            </a:endParaRPr>
          </a:p>
        </p:txBody>
      </p:sp>
      <p:sp>
        <p:nvSpPr>
          <p:cNvPr id="15366" name="Rectangle 8"/>
          <p:cNvSpPr>
            <a:spLocks noChangeArrowheads="1"/>
          </p:cNvSpPr>
          <p:nvPr/>
        </p:nvSpPr>
        <p:spPr bwMode="auto">
          <a:xfrm>
            <a:off x="2971800" y="381000"/>
            <a:ext cx="37512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r>
              <a:rPr lang="en-US" sz="3600" b="1">
                <a:latin typeface="Times New Roman" panose="02020603050405020304" pitchFamily="18" charset="0"/>
              </a:rPr>
              <a:t>Хипотироидизам</a:t>
            </a:r>
            <a:endParaRPr lang="en-US" sz="3600"/>
          </a:p>
        </p:txBody>
      </p:sp>
    </p:spTree>
  </p:cSld>
  <p:clrMapOvr>
    <a:masterClrMapping/>
  </p:clrMapOvr>
  <p:transition advTm="114150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Custom 10">
      <a:dk1>
        <a:sysClr val="windowText" lastClr="000000"/>
      </a:dk1>
      <a:lt1>
        <a:srgbClr val="DFD7E7"/>
      </a:lt1>
      <a:dk2>
        <a:srgbClr val="323232"/>
      </a:dk2>
      <a:lt2>
        <a:srgbClr val="BFAFCF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ustom 10">
    <a:dk1>
      <a:sysClr val="windowText" lastClr="000000"/>
    </a:dk1>
    <a:lt1>
      <a:srgbClr val="DFD7E7"/>
    </a:lt1>
    <a:dk2>
      <a:srgbClr val="323232"/>
    </a:dk2>
    <a:lt2>
      <a:srgbClr val="BFAFCF"/>
    </a:lt2>
    <a:accent1>
      <a:srgbClr val="F07F09"/>
    </a:accent1>
    <a:accent2>
      <a:srgbClr val="9F2936"/>
    </a:accent2>
    <a:accent3>
      <a:srgbClr val="1B587C"/>
    </a:accent3>
    <a:accent4>
      <a:srgbClr val="4E8542"/>
    </a:accent4>
    <a:accent5>
      <a:srgbClr val="604878"/>
    </a:accent5>
    <a:accent6>
      <a:srgbClr val="C19859"/>
    </a:accent6>
    <a:hlink>
      <a:srgbClr val="6B9F25"/>
    </a:hlink>
    <a:folHlink>
      <a:srgbClr val="B26B02"/>
    </a:folHlink>
  </a:clrScheme>
</a:themeOverride>
</file>

<file path=ppt/theme/themeOverride2.xml><?xml version="1.0" encoding="utf-8"?>
<a:themeOverride xmlns:a="http://schemas.openxmlformats.org/drawingml/2006/main">
  <a:clrScheme name="Custom 10">
    <a:dk1>
      <a:sysClr val="windowText" lastClr="000000"/>
    </a:dk1>
    <a:lt1>
      <a:srgbClr val="DFD7E7"/>
    </a:lt1>
    <a:dk2>
      <a:srgbClr val="323232"/>
    </a:dk2>
    <a:lt2>
      <a:srgbClr val="BFAFCF"/>
    </a:lt2>
    <a:accent1>
      <a:srgbClr val="F07F09"/>
    </a:accent1>
    <a:accent2>
      <a:srgbClr val="9F2936"/>
    </a:accent2>
    <a:accent3>
      <a:srgbClr val="1B587C"/>
    </a:accent3>
    <a:accent4>
      <a:srgbClr val="4E8542"/>
    </a:accent4>
    <a:accent5>
      <a:srgbClr val="604878"/>
    </a:accent5>
    <a:accent6>
      <a:srgbClr val="C19859"/>
    </a:accent6>
    <a:hlink>
      <a:srgbClr val="6B9F25"/>
    </a:hlink>
    <a:folHlink>
      <a:srgbClr val="B26B0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5949</TotalTime>
  <Words>3074</Words>
  <Application>Microsoft Office PowerPoint</Application>
  <PresentationFormat>On-screen Show (4:3)</PresentationFormat>
  <Paragraphs>641</Paragraphs>
  <Slides>41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50" baseType="lpstr">
      <vt:lpstr>Arial</vt:lpstr>
      <vt:lpstr>Calibri</vt:lpstr>
      <vt:lpstr>Constantia</vt:lpstr>
      <vt:lpstr>Symbol</vt:lpstr>
      <vt:lpstr>Times New Roman</vt:lpstr>
      <vt:lpstr>Verdana</vt:lpstr>
      <vt:lpstr>Wingdings</vt:lpstr>
      <vt:lpstr>Wingdings 2</vt:lpstr>
      <vt:lpstr>Flow</vt:lpstr>
      <vt:lpstr>PowerPoint Presentation</vt:lpstr>
      <vt:lpstr>Тиродна жлезда</vt:lpstr>
      <vt:lpstr>Биолошка  дејства  тироидних хормона</vt:lpstr>
      <vt:lpstr>PowerPoint Presentation</vt:lpstr>
      <vt:lpstr>Хипоталамо-хипофизно-тироидна оса</vt:lpstr>
      <vt:lpstr>Ембриологија  тироидеје</vt:lpstr>
      <vt:lpstr>PowerPoint Presentation</vt:lpstr>
      <vt:lpstr>PowerPoint Presentation</vt:lpstr>
      <vt:lpstr>PowerPoint Presentation</vt:lpstr>
      <vt:lpstr>PowerPoint Presentation</vt:lpstr>
      <vt:lpstr>Значај скрининга новорођенчади  на конгенитални хипотироидизам </vt:lpstr>
      <vt:lpstr>PowerPoint Presentation</vt:lpstr>
      <vt:lpstr>PowerPoint Presentation</vt:lpstr>
      <vt:lpstr>PowerPoint Presentation</vt:lpstr>
      <vt:lpstr> Стечени  хипотироидизам у детињству</vt:lpstr>
      <vt:lpstr>Запаљенске  болести тироидеје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Хипертироидизам</vt:lpstr>
      <vt:lpstr>PowerPoint Presentation</vt:lpstr>
      <vt:lpstr>PowerPoint Presentation</vt:lpstr>
      <vt:lpstr>Graves-Basedowljeva  болест - oфталмопатија</vt:lpstr>
      <vt:lpstr>PowerPoint Presentation</vt:lpstr>
      <vt:lpstr>Graves-ova  болест - дијагноза  </vt:lpstr>
      <vt:lpstr>PowerPoint Presentation</vt:lpstr>
      <vt:lpstr>Graves-oвa  болест – терапија -II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Papilarni Ca tiroideje</vt:lpstr>
      <vt:lpstr>Medularni Ca tiroideje-MCT</vt:lpstr>
      <vt:lpstr>Малигни Ту тироидеје</vt:lpstr>
    </vt:vector>
  </TitlesOfParts>
  <Company>No Name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No Name</dc:creator>
  <cp:lastModifiedBy>Microsoft account</cp:lastModifiedBy>
  <cp:revision>444</cp:revision>
  <dcterms:created xsi:type="dcterms:W3CDTF">2003-05-09T19:50:49Z</dcterms:created>
  <dcterms:modified xsi:type="dcterms:W3CDTF">2020-09-27T06:25:18Z</dcterms:modified>
</cp:coreProperties>
</file>